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2" r:id="rId4"/>
  </p:sldMasterIdLst>
  <p:notesMasterIdLst>
    <p:notesMasterId r:id="rId62"/>
  </p:notesMasterIdLst>
  <p:handoutMasterIdLst>
    <p:handoutMasterId r:id="rId63"/>
  </p:handoutMasterIdLst>
  <p:sldIdLst>
    <p:sldId id="2146850160" r:id="rId5"/>
    <p:sldId id="2146850149" r:id="rId6"/>
    <p:sldId id="2147470753" r:id="rId7"/>
    <p:sldId id="2146850108" r:id="rId8"/>
    <p:sldId id="430" r:id="rId9"/>
    <p:sldId id="2146850175" r:id="rId10"/>
    <p:sldId id="2146850164" r:id="rId11"/>
    <p:sldId id="2147470794" r:id="rId12"/>
    <p:sldId id="2147470890" r:id="rId13"/>
    <p:sldId id="2147470880" r:id="rId14"/>
    <p:sldId id="2146850194" r:id="rId15"/>
    <p:sldId id="2146849956" r:id="rId16"/>
    <p:sldId id="2146850183" r:id="rId17"/>
    <p:sldId id="2147470792" r:id="rId18"/>
    <p:sldId id="2146850150" r:id="rId19"/>
    <p:sldId id="2147470802" r:id="rId20"/>
    <p:sldId id="2147470874" r:id="rId21"/>
    <p:sldId id="2147470866" r:id="rId22"/>
    <p:sldId id="2147470867" r:id="rId23"/>
    <p:sldId id="2147470868" r:id="rId24"/>
    <p:sldId id="2147470886" r:id="rId25"/>
    <p:sldId id="2147470887" r:id="rId26"/>
    <p:sldId id="2146850195" r:id="rId27"/>
    <p:sldId id="2146850172" r:id="rId28"/>
    <p:sldId id="2146850199" r:id="rId29"/>
    <p:sldId id="2147470873" r:id="rId30"/>
    <p:sldId id="2147470855" r:id="rId31"/>
    <p:sldId id="2147470888" r:id="rId32"/>
    <p:sldId id="2147470884" r:id="rId33"/>
    <p:sldId id="2147470876" r:id="rId34"/>
    <p:sldId id="2147470872" r:id="rId35"/>
    <p:sldId id="2147470879" r:id="rId36"/>
    <p:sldId id="11277" r:id="rId37"/>
    <p:sldId id="2147470878" r:id="rId38"/>
    <p:sldId id="2147470889" r:id="rId39"/>
    <p:sldId id="2147470856" r:id="rId40"/>
    <p:sldId id="2146850191" r:id="rId41"/>
    <p:sldId id="2146850192" r:id="rId42"/>
    <p:sldId id="2147470857" r:id="rId43"/>
    <p:sldId id="11272" r:id="rId44"/>
    <p:sldId id="11274" r:id="rId45"/>
    <p:sldId id="11275" r:id="rId46"/>
    <p:sldId id="2147470811" r:id="rId47"/>
    <p:sldId id="2147470812" r:id="rId48"/>
    <p:sldId id="2147470813" r:id="rId49"/>
    <p:sldId id="2147470814" r:id="rId50"/>
    <p:sldId id="2146850196" r:id="rId51"/>
    <p:sldId id="2146850173" r:id="rId52"/>
    <p:sldId id="2147470796" r:id="rId53"/>
    <p:sldId id="2147470882" r:id="rId54"/>
    <p:sldId id="2146850156" r:id="rId55"/>
    <p:sldId id="2113417701" r:id="rId56"/>
    <p:sldId id="2147470883" r:id="rId57"/>
    <p:sldId id="2147470865" r:id="rId58"/>
    <p:sldId id="2113417659" r:id="rId59"/>
    <p:sldId id="2147470881" r:id="rId60"/>
    <p:sldId id="262" r:id="rId6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5">
          <p15:clr>
            <a:srgbClr val="A4A3A4"/>
          </p15:clr>
        </p15:guide>
        <p15:guide id="2" pos="2208">
          <p15:clr>
            <a:srgbClr val="A4A3A4"/>
          </p15:clr>
        </p15:guide>
        <p15:guide id="3" orient="horz" pos="292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85817EB-0919-5EF7-FAAF-8ABE6C1E6C1E}" name="Ward, William M" initials="WWM" userId="S::William.Ward@daikinapplied.com::136279d6-f6ab-4eca-ad0b-e5b3bb1b7c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F39A52"/>
    <a:srgbClr val="EF9F95"/>
    <a:srgbClr val="F7D58D"/>
    <a:srgbClr val="A3D7E8"/>
    <a:srgbClr val="7194B9"/>
    <a:srgbClr val="4CD3FF"/>
    <a:srgbClr val="E50D31"/>
    <a:srgbClr val="C72B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36" autoAdjust="0"/>
    <p:restoredTop sz="89663" autoAdjust="0"/>
  </p:normalViewPr>
  <p:slideViewPr>
    <p:cSldViewPr snapToGrid="0">
      <p:cViewPr varScale="1">
        <p:scale>
          <a:sx n="57" d="100"/>
          <a:sy n="57" d="100"/>
        </p:scale>
        <p:origin x="96" y="126"/>
      </p:cViewPr>
      <p:guideLst>
        <p:guide orient="horz" pos="2160"/>
        <p:guide pos="3840"/>
      </p:guideLst>
    </p:cSldViewPr>
  </p:slideViewPr>
  <p:notesTextViewPr>
    <p:cViewPr>
      <p:scale>
        <a:sx n="3" d="2"/>
        <a:sy n="3" d="2"/>
      </p:scale>
      <p:origin x="0" y="0"/>
    </p:cViewPr>
  </p:notesTextViewPr>
  <p:notesViewPr>
    <p:cSldViewPr snapToGrid="0">
      <p:cViewPr>
        <p:scale>
          <a:sx n="1" d="2"/>
          <a:sy n="1" d="2"/>
        </p:scale>
        <p:origin x="3552" y="1056"/>
      </p:cViewPr>
      <p:guideLst>
        <p:guide orient="horz" pos="2905"/>
        <p:guide pos="2208"/>
        <p:guide orient="horz"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handoutMaster" Target="handoutMasters/handoutMaster1.xml"/><Relationship Id="rId68"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r>
              <a:rPr lang="en-US" sz="2400"/>
              <a:t>Heat</a:t>
            </a:r>
            <a:r>
              <a:rPr lang="en-US" sz="2400" baseline="0"/>
              <a:t> Pump </a:t>
            </a:r>
            <a:r>
              <a:rPr lang="en-US" sz="2400"/>
              <a:t>COP</a:t>
            </a:r>
            <a:r>
              <a:rPr lang="en-US" sz="2400" baseline="0"/>
              <a:t> vs Emissions</a:t>
            </a:r>
            <a:endParaRPr lang="en-US" sz="2400"/>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3152259185656737"/>
          <c:y val="0.13469629337080272"/>
          <c:w val="0.83900736824893474"/>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7.6824099999999991</c:v>
                </c:pt>
                <c:pt idx="1">
                  <c:v>7.6063465346534649</c:v>
                </c:pt>
                <c:pt idx="2">
                  <c:v>7.5317745098039213</c:v>
                </c:pt>
                <c:pt idx="3">
                  <c:v>7.458650485436892</c:v>
                </c:pt>
                <c:pt idx="4">
                  <c:v>7.3869326923076919</c:v>
                </c:pt>
                <c:pt idx="5">
                  <c:v>7.316580952380952</c:v>
                </c:pt>
                <c:pt idx="6">
                  <c:v>7.2475566037735835</c:v>
                </c:pt>
                <c:pt idx="7">
                  <c:v>7.1798224299065421</c:v>
                </c:pt>
                <c:pt idx="8">
                  <c:v>7.1133425925925922</c:v>
                </c:pt>
                <c:pt idx="9">
                  <c:v>7.048082568807339</c:v>
                </c:pt>
                <c:pt idx="10">
                  <c:v>6.9840090909090895</c:v>
                </c:pt>
                <c:pt idx="11">
                  <c:v>6.9210900900900887</c:v>
                </c:pt>
                <c:pt idx="12">
                  <c:v>6.8592946428571411</c:v>
                </c:pt>
                <c:pt idx="13">
                  <c:v>6.7985929203539817</c:v>
                </c:pt>
                <c:pt idx="14">
                  <c:v>6.7389561403508758</c:v>
                </c:pt>
                <c:pt idx="15">
                  <c:v>6.6803565217391299</c:v>
                </c:pt>
                <c:pt idx="16">
                  <c:v>6.6227672413793091</c:v>
                </c:pt>
                <c:pt idx="17">
                  <c:v>6.5661623931623909</c:v>
                </c:pt>
                <c:pt idx="18">
                  <c:v>6.5105169491525414</c:v>
                </c:pt>
                <c:pt idx="19">
                  <c:v>6.4558067226890739</c:v>
                </c:pt>
                <c:pt idx="20">
                  <c:v>6.402008333333332</c:v>
                </c:pt>
                <c:pt idx="21">
                  <c:v>6.3490991735537179</c:v>
                </c:pt>
                <c:pt idx="22">
                  <c:v>6.2970573770491791</c:v>
                </c:pt>
                <c:pt idx="23">
                  <c:v>6.2458617886178853</c:v>
                </c:pt>
                <c:pt idx="24">
                  <c:v>6.1954919354838696</c:v>
                </c:pt>
                <c:pt idx="25">
                  <c:v>6.1459279999999978</c:v>
                </c:pt>
                <c:pt idx="26">
                  <c:v>6.0971507936507923</c:v>
                </c:pt>
                <c:pt idx="27">
                  <c:v>6.0491417322834629</c:v>
                </c:pt>
                <c:pt idx="28">
                  <c:v>6.0018828124999981</c:v>
                </c:pt>
                <c:pt idx="29">
                  <c:v>5.9553565891472857</c:v>
                </c:pt>
                <c:pt idx="30">
                  <c:v>5.9095461538461524</c:v>
                </c:pt>
                <c:pt idx="31">
                  <c:v>5.8644351145038156</c:v>
                </c:pt>
                <c:pt idx="32">
                  <c:v>5.8200075757575744</c:v>
                </c:pt>
                <c:pt idx="33">
                  <c:v>5.7762481203007505</c:v>
                </c:pt>
                <c:pt idx="34">
                  <c:v>5.7331417910447744</c:v>
                </c:pt>
                <c:pt idx="35">
                  <c:v>5.6906740740740727</c:v>
                </c:pt>
                <c:pt idx="36">
                  <c:v>5.6488308823529394</c:v>
                </c:pt>
                <c:pt idx="37">
                  <c:v>5.6075985401459834</c:v>
                </c:pt>
                <c:pt idx="38">
                  <c:v>5.5669637681159401</c:v>
                </c:pt>
                <c:pt idx="39">
                  <c:v>5.5269136690647462</c:v>
                </c:pt>
                <c:pt idx="40">
                  <c:v>5.4874357142857129</c:v>
                </c:pt>
                <c:pt idx="41">
                  <c:v>5.4485177304964516</c:v>
                </c:pt>
                <c:pt idx="42">
                  <c:v>5.4101478873239417</c:v>
                </c:pt>
                <c:pt idx="43">
                  <c:v>5.3723146853146835</c:v>
                </c:pt>
                <c:pt idx="44">
                  <c:v>5.3350069444444426</c:v>
                </c:pt>
                <c:pt idx="45">
                  <c:v>5.2982137931034465</c:v>
                </c:pt>
                <c:pt idx="46">
                  <c:v>5.2619246575342444</c:v>
                </c:pt>
                <c:pt idx="47">
                  <c:v>5.2261292517006783</c:v>
                </c:pt>
                <c:pt idx="48">
                  <c:v>5.1908175675675663</c:v>
                </c:pt>
                <c:pt idx="49">
                  <c:v>5.1559798657718101</c:v>
                </c:pt>
                <c:pt idx="50">
                  <c:v>5.1216066666666649</c:v>
                </c:pt>
                <c:pt idx="51">
                  <c:v>5.0876887417218528</c:v>
                </c:pt>
                <c:pt idx="52">
                  <c:v>5.0542171052631559</c:v>
                </c:pt>
                <c:pt idx="53">
                  <c:v>5.0211830065359457</c:v>
                </c:pt>
                <c:pt idx="54">
                  <c:v>4.9885779220779201</c:v>
                </c:pt>
                <c:pt idx="55">
                  <c:v>4.9563935483870951</c:v>
                </c:pt>
                <c:pt idx="56">
                  <c:v>4.9246217948717925</c:v>
                </c:pt>
                <c:pt idx="57">
                  <c:v>4.8932547770700614</c:v>
                </c:pt>
                <c:pt idx="58">
                  <c:v>4.8622848101265808</c:v>
                </c:pt>
                <c:pt idx="59">
                  <c:v>4.8317044025157214</c:v>
                </c:pt>
                <c:pt idx="60">
                  <c:v>4.8015062499999983</c:v>
                </c:pt>
                <c:pt idx="61">
                  <c:v>4.7716832298136627</c:v>
                </c:pt>
                <c:pt idx="62">
                  <c:v>4.7422283950617263</c:v>
                </c:pt>
                <c:pt idx="63">
                  <c:v>4.7131349693251519</c:v>
                </c:pt>
                <c:pt idx="64">
                  <c:v>4.6843963414634127</c:v>
                </c:pt>
                <c:pt idx="65">
                  <c:v>4.6560060606060585</c:v>
                </c:pt>
                <c:pt idx="66">
                  <c:v>4.6279578313252987</c:v>
                </c:pt>
                <c:pt idx="67">
                  <c:v>4.6002455089820335</c:v>
                </c:pt>
                <c:pt idx="68">
                  <c:v>4.5728630952380929</c:v>
                </c:pt>
                <c:pt idx="69">
                  <c:v>4.5458047337278087</c:v>
                </c:pt>
                <c:pt idx="70">
                  <c:v>4.519064705882351</c:v>
                </c:pt>
                <c:pt idx="71">
                  <c:v>4.4926374269005827</c:v>
                </c:pt>
                <c:pt idx="72">
                  <c:v>4.4665174418604634</c:v>
                </c:pt>
                <c:pt idx="73">
                  <c:v>4.4406994219653155</c:v>
                </c:pt>
                <c:pt idx="74">
                  <c:v>4.4151781609195382</c:v>
                </c:pt>
                <c:pt idx="75">
                  <c:v>4.3899485714285689</c:v>
                </c:pt>
                <c:pt idx="76">
                  <c:v>4.3650056818181797</c:v>
                </c:pt>
                <c:pt idx="77">
                  <c:v>4.3403446327683595</c:v>
                </c:pt>
                <c:pt idx="78">
                  <c:v>4.3159606741573011</c:v>
                </c:pt>
                <c:pt idx="79">
                  <c:v>4.2918491620111716</c:v>
                </c:pt>
                <c:pt idx="80">
                  <c:v>4.2680055555555541</c:v>
                </c:pt>
                <c:pt idx="81">
                  <c:v>4.2444254143646383</c:v>
                </c:pt>
                <c:pt idx="82">
                  <c:v>4.2211043956043941</c:v>
                </c:pt>
                <c:pt idx="83">
                  <c:v>4.1980382513661185</c:v>
                </c:pt>
                <c:pt idx="84">
                  <c:v>4.1752228260869542</c:v>
                </c:pt>
                <c:pt idx="85">
                  <c:v>4.152654054054052</c:v>
                </c:pt>
                <c:pt idx="86">
                  <c:v>4.1303279569892455</c:v>
                </c:pt>
                <c:pt idx="87">
                  <c:v>4.1082406417112276</c:v>
                </c:pt>
                <c:pt idx="88">
                  <c:v>4.0863882978723387</c:v>
                </c:pt>
                <c:pt idx="89">
                  <c:v>4.0647671957671934</c:v>
                </c:pt>
                <c:pt idx="90">
                  <c:v>4.0433736842105246</c:v>
                </c:pt>
                <c:pt idx="91">
                  <c:v>4.0222041884816733</c:v>
                </c:pt>
                <c:pt idx="92">
                  <c:v>4.0012552083333315</c:v>
                </c:pt>
                <c:pt idx="93">
                  <c:v>3.9805233160621745</c:v>
                </c:pt>
                <c:pt idx="94">
                  <c:v>3.9600051546391732</c:v>
                </c:pt>
                <c:pt idx="95">
                  <c:v>3.9396974358974339</c:v>
                </c:pt>
                <c:pt idx="96">
                  <c:v>3.9195969387755083</c:v>
                </c:pt>
                <c:pt idx="97">
                  <c:v>3.8997005076142108</c:v>
                </c:pt>
                <c:pt idx="98">
                  <c:v>3.8800050505050487</c:v>
                </c:pt>
                <c:pt idx="99">
                  <c:v>3.8605075376884401</c:v>
                </c:pt>
                <c:pt idx="100">
                  <c:v>3.8412049999999982</c:v>
                </c:pt>
                <c:pt idx="101">
                  <c:v>3.8220945273631828</c:v>
                </c:pt>
                <c:pt idx="102">
                  <c:v>3.8031732673267316</c:v>
                </c:pt>
                <c:pt idx="103">
                  <c:v>3.7844384236453195</c:v>
                </c:pt>
                <c:pt idx="104">
                  <c:v>3.7658872549019606</c:v>
                </c:pt>
                <c:pt idx="105">
                  <c:v>3.7475170731707319</c:v>
                </c:pt>
                <c:pt idx="106">
                  <c:v>3.7293252427184469</c:v>
                </c:pt>
                <c:pt idx="107">
                  <c:v>3.7113091787439618</c:v>
                </c:pt>
                <c:pt idx="108">
                  <c:v>3.6934663461538473</c:v>
                </c:pt>
                <c:pt idx="109">
                  <c:v>3.6757942583732075</c:v>
                </c:pt>
                <c:pt idx="110">
                  <c:v>3.6582904761904778</c:v>
                </c:pt>
                <c:pt idx="111">
                  <c:v>3.6409526066350737</c:v>
                </c:pt>
                <c:pt idx="112">
                  <c:v>3.6237783018867953</c:v>
                </c:pt>
                <c:pt idx="113">
                  <c:v>3.6067652582159653</c:v>
                </c:pt>
                <c:pt idx="114">
                  <c:v>3.5899112149532741</c:v>
                </c:pt>
                <c:pt idx="115">
                  <c:v>3.5732139534883753</c:v>
                </c:pt>
                <c:pt idx="116">
                  <c:v>3.5566712962963001</c:v>
                </c:pt>
                <c:pt idx="117">
                  <c:v>3.5402811059907875</c:v>
                </c:pt>
                <c:pt idx="118">
                  <c:v>3.5240412844036744</c:v>
                </c:pt>
                <c:pt idx="119">
                  <c:v>3.5079497716895025</c:v>
                </c:pt>
                <c:pt idx="120">
                  <c:v>3.4920045454545505</c:v>
                </c:pt>
                <c:pt idx="121">
                  <c:v>3.4762036199095072</c:v>
                </c:pt>
                <c:pt idx="122">
                  <c:v>3.4605450450450506</c:v>
                </c:pt>
                <c:pt idx="123">
                  <c:v>3.4450269058296028</c:v>
                </c:pt>
                <c:pt idx="124">
                  <c:v>3.4296473214285776</c:v>
                </c:pt>
                <c:pt idx="125">
                  <c:v>3.4144044444444512</c:v>
                </c:pt>
                <c:pt idx="126">
                  <c:v>3.3992964601769984</c:v>
                </c:pt>
                <c:pt idx="127">
                  <c:v>3.3843215859030908</c:v>
                </c:pt>
                <c:pt idx="128">
                  <c:v>3.3694780701754463</c:v>
                </c:pt>
                <c:pt idx="129">
                  <c:v>3.3547641921397457</c:v>
                </c:pt>
                <c:pt idx="130">
                  <c:v>3.3401782608695729</c:v>
                </c:pt>
                <c:pt idx="131">
                  <c:v>3.3257186147186228</c:v>
                </c:pt>
                <c:pt idx="132">
                  <c:v>3.3113836206896634</c:v>
                </c:pt>
                <c:pt idx="133">
                  <c:v>3.2971716738197507</c:v>
                </c:pt>
                <c:pt idx="134">
                  <c:v>3.2830811965812052</c:v>
                </c:pt>
                <c:pt idx="135">
                  <c:v>3.2691106382978807</c:v>
                </c:pt>
                <c:pt idx="136">
                  <c:v>3.25525847457628</c:v>
                </c:pt>
                <c:pt idx="137">
                  <c:v>3.2415232067510642</c:v>
                </c:pt>
                <c:pt idx="138">
                  <c:v>3.2279033613445471</c:v>
                </c:pt>
                <c:pt idx="139">
                  <c:v>3.2143974895397589</c:v>
                </c:pt>
                <c:pt idx="140">
                  <c:v>3.2010041666666771</c:v>
                </c:pt>
                <c:pt idx="141">
                  <c:v>3.1877219917012551</c:v>
                </c:pt>
                <c:pt idx="142">
                  <c:v>3.17454958677687</c:v>
                </c:pt>
                <c:pt idx="143">
                  <c:v>3.1614855967078297</c:v>
                </c:pt>
                <c:pt idx="144">
                  <c:v>3.1485286885246007</c:v>
                </c:pt>
                <c:pt idx="145">
                  <c:v>3.1356775510204189</c:v>
                </c:pt>
                <c:pt idx="146">
                  <c:v>3.1229308943089542</c:v>
                </c:pt>
                <c:pt idx="147">
                  <c:v>3.1102874493927239</c:v>
                </c:pt>
                <c:pt idx="148">
                  <c:v>3.0977459677419468</c:v>
                </c:pt>
                <c:pt idx="149">
                  <c:v>3.0853052208835456</c:v>
                </c:pt>
                <c:pt idx="150">
                  <c:v>3.0729640000000122</c:v>
                </c:pt>
                <c:pt idx="151">
                  <c:v>3.0607211155378606</c:v>
                </c:pt>
                <c:pt idx="152">
                  <c:v>3.048575396825409</c:v>
                </c:pt>
                <c:pt idx="153">
                  <c:v>3.0365256916996168</c:v>
                </c:pt>
                <c:pt idx="154">
                  <c:v>3.0245708661417448</c:v>
                </c:pt>
                <c:pt idx="155">
                  <c:v>3.0127098039215814</c:v>
                </c:pt>
                <c:pt idx="156">
                  <c:v>3.0009414062500128</c:v>
                </c:pt>
                <c:pt idx="157">
                  <c:v>2.9892645914397016</c:v>
                </c:pt>
                <c:pt idx="158">
                  <c:v>2.9776782945736562</c:v>
                </c:pt>
                <c:pt idx="159">
                  <c:v>2.9661814671814803</c:v>
                </c:pt>
                <c:pt idx="160">
                  <c:v>2.95477307692309</c:v>
                </c:pt>
                <c:pt idx="161">
                  <c:v>2.9434521072797071</c:v>
                </c:pt>
                <c:pt idx="162">
                  <c:v>2.932217557251922</c:v>
                </c:pt>
                <c:pt idx="163">
                  <c:v>2.9210684410646528</c:v>
                </c:pt>
                <c:pt idx="164">
                  <c:v>2.9100037878788019</c:v>
                </c:pt>
                <c:pt idx="165">
                  <c:v>2.8990226415094478</c:v>
                </c:pt>
                <c:pt idx="166">
                  <c:v>2.8881240601503899</c:v>
                </c:pt>
                <c:pt idx="167">
                  <c:v>2.8773071161048831</c:v>
                </c:pt>
                <c:pt idx="168">
                  <c:v>2.8665708955224023</c:v>
                </c:pt>
                <c:pt idx="169">
                  <c:v>2.8559144981412783</c:v>
                </c:pt>
                <c:pt idx="170">
                  <c:v>2.8453370370370514</c:v>
                </c:pt>
                <c:pt idx="171">
                  <c:v>2.8348376383763982</c:v>
                </c:pt>
                <c:pt idx="172">
                  <c:v>2.8244154411764852</c:v>
                </c:pt>
                <c:pt idx="173">
                  <c:v>2.8140695970696123</c:v>
                </c:pt>
                <c:pt idx="174">
                  <c:v>2.8037992700730077</c:v>
                </c:pt>
                <c:pt idx="175">
                  <c:v>2.7936036363636516</c:v>
                </c:pt>
                <c:pt idx="176">
                  <c:v>2.7834818840579865</c:v>
                </c:pt>
                <c:pt idx="177">
                  <c:v>2.7734332129964052</c:v>
                </c:pt>
                <c:pt idx="178">
                  <c:v>2.7634568345323895</c:v>
                </c:pt>
                <c:pt idx="179">
                  <c:v>2.7535519713261802</c:v>
                </c:pt>
                <c:pt idx="180">
                  <c:v>2.7437178571428729</c:v>
                </c:pt>
                <c:pt idx="181">
                  <c:v>2.7339537366548203</c:v>
                </c:pt>
                <c:pt idx="182">
                  <c:v>2.7242588652482427</c:v>
                </c:pt>
                <c:pt idx="183">
                  <c:v>2.7146325088339385</c:v>
                </c:pt>
                <c:pt idx="184">
                  <c:v>2.7050739436619877</c:v>
                </c:pt>
                <c:pt idx="185">
                  <c:v>2.6955824561403667</c:v>
                </c:pt>
                <c:pt idx="186">
                  <c:v>2.6861573426573591</c:v>
                </c:pt>
                <c:pt idx="187">
                  <c:v>2.6767979094076817</c:v>
                </c:pt>
                <c:pt idx="188">
                  <c:v>2.6675034722222386</c:v>
                </c:pt>
                <c:pt idx="189">
                  <c:v>2.6582733564014003</c:v>
                </c:pt>
                <c:pt idx="190">
                  <c:v>2.6491068965517406</c:v>
                </c:pt>
                <c:pt idx="191">
                  <c:v>2.6400034364261336</c:v>
                </c:pt>
                <c:pt idx="192">
                  <c:v>2.63096232876714</c:v>
                </c:pt>
                <c:pt idx="193">
                  <c:v>2.6219829351536004</c:v>
                </c:pt>
                <c:pt idx="194">
                  <c:v>2.6130646258503569</c:v>
                </c:pt>
                <c:pt idx="195">
                  <c:v>2.6042067796610335</c:v>
                </c:pt>
                <c:pt idx="196">
                  <c:v>2.5954087837838009</c:v>
                </c:pt>
                <c:pt idx="197">
                  <c:v>2.5866700336700506</c:v>
                </c:pt>
                <c:pt idx="198">
                  <c:v>2.5779899328859233</c:v>
                </c:pt>
                <c:pt idx="199">
                  <c:v>2.5693678929766057</c:v>
                </c:pt>
                <c:pt idx="200">
                  <c:v>2.5608033333333506</c:v>
                </c:pt>
                <c:pt idx="201">
                  <c:v>2.5522956810631401</c:v>
                </c:pt>
                <c:pt idx="202">
                  <c:v>2.5438443708609446</c:v>
                </c:pt>
                <c:pt idx="203">
                  <c:v>2.5354488448845061</c:v>
                </c:pt>
                <c:pt idx="204">
                  <c:v>2.5271085526315962</c:v>
                </c:pt>
                <c:pt idx="205">
                  <c:v>2.5188229508196898</c:v>
                </c:pt>
                <c:pt idx="206">
                  <c:v>2.5105915032679915</c:v>
                </c:pt>
                <c:pt idx="207">
                  <c:v>2.5024136807817765</c:v>
                </c:pt>
                <c:pt idx="208">
                  <c:v>2.4942889610389791</c:v>
                </c:pt>
                <c:pt idx="209">
                  <c:v>2.4862168284789821</c:v>
                </c:pt>
                <c:pt idx="210">
                  <c:v>2.4781967741935662</c:v>
                </c:pt>
                <c:pt idx="211">
                  <c:v>2.4702282958199535</c:v>
                </c:pt>
                <c:pt idx="212">
                  <c:v>2.4623108974359154</c:v>
                </c:pt>
                <c:pt idx="213">
                  <c:v>2.4544440894568873</c:v>
                </c:pt>
                <c:pt idx="214">
                  <c:v>2.4466273885350498</c:v>
                </c:pt>
                <c:pt idx="215">
                  <c:v>2.4388603174603354</c:v>
                </c:pt>
                <c:pt idx="216">
                  <c:v>2.4311424050633095</c:v>
                </c:pt>
                <c:pt idx="217">
                  <c:v>2.4234731861198919</c:v>
                </c:pt>
                <c:pt idx="218">
                  <c:v>2.4158522012578802</c:v>
                </c:pt>
                <c:pt idx="219">
                  <c:v>2.4082789968652221</c:v>
                </c:pt>
                <c:pt idx="220">
                  <c:v>2.4007531250000183</c:v>
                </c:pt>
                <c:pt idx="221">
                  <c:v>2.3932741433021993</c:v>
                </c:pt>
                <c:pt idx="222">
                  <c:v>2.3858416149068504</c:v>
                </c:pt>
                <c:pt idx="223">
                  <c:v>2.3784551083591516</c:v>
                </c:pt>
                <c:pt idx="224">
                  <c:v>2.3711141975308827</c:v>
                </c:pt>
                <c:pt idx="225">
                  <c:v>2.3638184615384801</c:v>
                </c:pt>
                <c:pt idx="226">
                  <c:v>2.3565674846625955</c:v>
                </c:pt>
                <c:pt idx="227">
                  <c:v>2.3493608562691319</c:v>
                </c:pt>
                <c:pt idx="228">
                  <c:v>2.3421981707317259</c:v>
                </c:pt>
                <c:pt idx="229">
                  <c:v>2.3350790273556417</c:v>
                </c:pt>
                <c:pt idx="230">
                  <c:v>2.3280030303030492</c:v>
                </c:pt>
                <c:pt idx="231">
                  <c:v>2.3209697885196561</c:v>
                </c:pt>
                <c:pt idx="232">
                  <c:v>2.3139789156626693</c:v>
                </c:pt>
                <c:pt idx="233">
                  <c:v>2.3070300300300488</c:v>
                </c:pt>
                <c:pt idx="234">
                  <c:v>2.3001227544910368</c:v>
                </c:pt>
                <c:pt idx="235">
                  <c:v>2.2932567164179294</c:v>
                </c:pt>
                <c:pt idx="236">
                  <c:v>2.2864315476190669</c:v>
                </c:pt>
                <c:pt idx="237">
                  <c:v>2.2796468842730158</c:v>
                </c:pt>
                <c:pt idx="238">
                  <c:v>2.2729023668639243</c:v>
                </c:pt>
                <c:pt idx="239">
                  <c:v>2.2661976401180133</c:v>
                </c:pt>
                <c:pt idx="240">
                  <c:v>2.2595323529411955</c:v>
                </c:pt>
                <c:pt idx="241">
                  <c:v>2.2529061583577903</c:v>
                </c:pt>
                <c:pt idx="242">
                  <c:v>2.2463187134503113</c:v>
                </c:pt>
                <c:pt idx="243">
                  <c:v>2.2397696793003106</c:v>
                </c:pt>
                <c:pt idx="244">
                  <c:v>2.2332587209302517</c:v>
                </c:pt>
                <c:pt idx="245">
                  <c:v>2.226785507246396</c:v>
                </c:pt>
                <c:pt idx="246">
                  <c:v>2.2203497109826782</c:v>
                </c:pt>
                <c:pt idx="247">
                  <c:v>2.2139510086455525</c:v>
                </c:pt>
                <c:pt idx="248">
                  <c:v>2.2075890804597891</c:v>
                </c:pt>
                <c:pt idx="249">
                  <c:v>2.2012636103152055</c:v>
                </c:pt>
                <c:pt idx="250">
                  <c:v>2.1949742857143049</c:v>
                </c:pt>
                <c:pt idx="251">
                  <c:v>2.188720797720817</c:v>
                </c:pt>
                <c:pt idx="252">
                  <c:v>2.1825028409091103</c:v>
                </c:pt>
                <c:pt idx="253">
                  <c:v>2.1763201133144672</c:v>
                </c:pt>
                <c:pt idx="254">
                  <c:v>2.1701723163842002</c:v>
                </c:pt>
                <c:pt idx="255">
                  <c:v>2.1640591549295971</c:v>
                </c:pt>
                <c:pt idx="256">
                  <c:v>2.157980337078671</c:v>
                </c:pt>
                <c:pt idx="257">
                  <c:v>2.1519355742297113</c:v>
                </c:pt>
                <c:pt idx="258">
                  <c:v>2.1459245810056062</c:v>
                </c:pt>
                <c:pt idx="259">
                  <c:v>2.1399470752089331</c:v>
                </c:pt>
                <c:pt idx="260">
                  <c:v>2.1340027777777975</c:v>
                </c:pt>
                <c:pt idx="261">
                  <c:v>2.1280914127424015</c:v>
                </c:pt>
                <c:pt idx="262">
                  <c:v>2.12221270718234</c:v>
                </c:pt>
                <c:pt idx="263">
                  <c:v>2.1163663911845925</c:v>
                </c:pt>
                <c:pt idx="264">
                  <c:v>2.1105521978022175</c:v>
                </c:pt>
                <c:pt idx="265">
                  <c:v>2.1047698630137184</c:v>
                </c:pt>
                <c:pt idx="266">
                  <c:v>2.0990191256830797</c:v>
                </c:pt>
                <c:pt idx="267">
                  <c:v>2.0932997275204555</c:v>
                </c:pt>
                <c:pt idx="268">
                  <c:v>2.087611413043498</c:v>
                </c:pt>
                <c:pt idx="269">
                  <c:v>2.0819539295393152</c:v>
                </c:pt>
                <c:pt idx="270">
                  <c:v>2.0763270270270464</c:v>
                </c:pt>
                <c:pt idx="271">
                  <c:v>2.070730458221044</c:v>
                </c:pt>
                <c:pt idx="272">
                  <c:v>2.0651639784946436</c:v>
                </c:pt>
                <c:pt idx="273">
                  <c:v>2.0596273458445236</c:v>
                </c:pt>
                <c:pt idx="274">
                  <c:v>2.0541203208556347</c:v>
                </c:pt>
                <c:pt idx="275">
                  <c:v>2.0486426666666864</c:v>
                </c:pt>
                <c:pt idx="276">
                  <c:v>2.0431941489361898</c:v>
                </c:pt>
                <c:pt idx="277">
                  <c:v>2.0377745358090382</c:v>
                </c:pt>
                <c:pt idx="278">
                  <c:v>2.0323835978836176</c:v>
                </c:pt>
                <c:pt idx="279">
                  <c:v>2.0270211081794396</c:v>
                </c:pt>
                <c:pt idx="280">
                  <c:v>2.0216868421052832</c:v>
                </c:pt>
                <c:pt idx="281">
                  <c:v>2.0163805774278414</c:v>
                </c:pt>
                <c:pt idx="282">
                  <c:v>2.0111020942408575</c:v>
                </c:pt>
                <c:pt idx="283">
                  <c:v>2.0058511749347456</c:v>
                </c:pt>
                <c:pt idx="284">
                  <c:v>2.0006276041666866</c:v>
                </c:pt>
                <c:pt idx="285">
                  <c:v>1.9954311688311888</c:v>
                </c:pt>
                <c:pt idx="286">
                  <c:v>1.9902616580311079</c:v>
                </c:pt>
                <c:pt idx="287">
                  <c:v>1.9851188630491157</c:v>
                </c:pt>
                <c:pt idx="288">
                  <c:v>1.9800025773196075</c:v>
                </c:pt>
                <c:pt idx="289">
                  <c:v>1.9749125964010481</c:v>
                </c:pt>
                <c:pt idx="290">
                  <c:v>1.9698487179487378</c:v>
                </c:pt>
                <c:pt idx="291">
                  <c:v>1.9648107416879996</c:v>
                </c:pt>
                <c:pt idx="292">
                  <c:v>1.959798469387775</c:v>
                </c:pt>
                <c:pt idx="293">
                  <c:v>1.9548117048346254</c:v>
                </c:pt>
                <c:pt idx="294">
                  <c:v>1.9498502538071267</c:v>
                </c:pt>
                <c:pt idx="295">
                  <c:v>1.9449139240506528</c:v>
                </c:pt>
                <c:pt idx="296">
                  <c:v>1.940002525252545</c:v>
                </c:pt>
                <c:pt idx="297">
                  <c:v>1.9351158690176522</c:v>
                </c:pt>
                <c:pt idx="298">
                  <c:v>1.9302537688442409</c:v>
                </c:pt>
                <c:pt idx="299">
                  <c:v>1.9254160401002705</c:v>
                </c:pt>
                <c:pt idx="300">
                  <c:v>1.92060250000002</c:v>
                </c:pt>
                <c:pt idx="301">
                  <c:v>1.9158129675810676</c:v>
                </c:pt>
                <c:pt idx="302">
                  <c:v>1.9110472636816118</c:v>
                </c:pt>
                <c:pt idx="303">
                  <c:v>1.906305210918134</c:v>
                </c:pt>
                <c:pt idx="304">
                  <c:v>1.9015866336633864</c:v>
                </c:pt>
                <c:pt idx="305">
                  <c:v>1.8968913580247113</c:v>
                </c:pt>
                <c:pt idx="306">
                  <c:v>1.8922192118226802</c:v>
                </c:pt>
                <c:pt idx="307">
                  <c:v>1.8875700245700444</c:v>
                </c:pt>
                <c:pt idx="308">
                  <c:v>1.8829436274510003</c:v>
                </c:pt>
                <c:pt idx="309">
                  <c:v>1.8783398533007534</c:v>
                </c:pt>
                <c:pt idx="310">
                  <c:v>1.8737585365853857</c:v>
                </c:pt>
                <c:pt idx="311">
                  <c:v>1.869199513382015</c:v>
                </c:pt>
                <c:pt idx="312">
                  <c:v>1.8646626213592432</c:v>
                </c:pt>
                <c:pt idx="313">
                  <c:v>1.8601476997578892</c:v>
                </c:pt>
                <c:pt idx="314">
                  <c:v>1.8556545893720007</c:v>
                </c:pt>
                <c:pt idx="315">
                  <c:v>1.8511831325301402</c:v>
                </c:pt>
                <c:pt idx="316">
                  <c:v>1.846733173076943</c:v>
                </c:pt>
                <c:pt idx="317">
                  <c:v>1.8423045563549358</c:v>
                </c:pt>
                <c:pt idx="318">
                  <c:v>1.8378971291866228</c:v>
                </c:pt>
                <c:pt idx="319">
                  <c:v>1.8335107398568218</c:v>
                </c:pt>
                <c:pt idx="320">
                  <c:v>1.8291452380952582</c:v>
                </c:pt>
                <c:pt idx="321">
                  <c:v>1.8248004750594025</c:v>
                </c:pt>
                <c:pt idx="322">
                  <c:v>1.8204763033175555</c:v>
                </c:pt>
                <c:pt idx="323">
                  <c:v>1.8161725768321713</c:v>
                </c:pt>
                <c:pt idx="324">
                  <c:v>1.8118891509434161</c:v>
                </c:pt>
                <c:pt idx="325">
                  <c:v>1.8076258823529612</c:v>
                </c:pt>
                <c:pt idx="326">
                  <c:v>1.8033826291080011</c:v>
                </c:pt>
                <c:pt idx="327">
                  <c:v>1.7991592505855001</c:v>
                </c:pt>
                <c:pt idx="328">
                  <c:v>1.7949556074766555</c:v>
                </c:pt>
                <c:pt idx="329">
                  <c:v>1.7907715617715816</c:v>
                </c:pt>
                <c:pt idx="330">
                  <c:v>1.7866069767442059</c:v>
                </c:pt>
                <c:pt idx="331">
                  <c:v>1.7824617169373751</c:v>
                </c:pt>
                <c:pt idx="332">
                  <c:v>1.7783356481481678</c:v>
                </c:pt>
                <c:pt idx="333">
                  <c:v>1.7742286374134149</c:v>
                </c:pt>
                <c:pt idx="334">
                  <c:v>1.7701405529954115</c:v>
                </c:pt>
                <c:pt idx="335">
                  <c:v>1.766071264367836</c:v>
                </c:pt>
                <c:pt idx="336">
                  <c:v>1.7620206422018549</c:v>
                </c:pt>
                <c:pt idx="337">
                  <c:v>1.7579885583524226</c:v>
                </c:pt>
                <c:pt idx="338">
                  <c:v>1.7539748858447686</c:v>
                </c:pt>
                <c:pt idx="339">
                  <c:v>1.7499794988610677</c:v>
                </c:pt>
                <c:pt idx="340">
                  <c:v>1.7460022727272926</c:v>
                </c:pt>
                <c:pt idx="341">
                  <c:v>1.7420430839002465</c:v>
                </c:pt>
                <c:pt idx="342">
                  <c:v>1.7381018099547711</c:v>
                </c:pt>
                <c:pt idx="343">
                  <c:v>1.7341783295711259</c:v>
                </c:pt>
                <c:pt idx="344">
                  <c:v>1.7302725225225424</c:v>
                </c:pt>
                <c:pt idx="345">
                  <c:v>1.7263842696629412</c:v>
                </c:pt>
                <c:pt idx="346">
                  <c:v>1.7225134529148181</c:v>
                </c:pt>
                <c:pt idx="347">
                  <c:v>1.7186599552572903</c:v>
                </c:pt>
                <c:pt idx="348">
                  <c:v>1.7148236607143055</c:v>
                </c:pt>
                <c:pt idx="349">
                  <c:v>1.7110044543430041</c:v>
                </c:pt>
                <c:pt idx="350">
                  <c:v>1.707202222222242</c:v>
                </c:pt>
                <c:pt idx="351">
                  <c:v>1.7034168514412613</c:v>
                </c:pt>
                <c:pt idx="352">
                  <c:v>1.6996482300885152</c:v>
                </c:pt>
                <c:pt idx="353">
                  <c:v>1.6958962472406378</c:v>
                </c:pt>
                <c:pt idx="354">
                  <c:v>1.6921607929515616</c:v>
                </c:pt>
                <c:pt idx="355">
                  <c:v>1.6884417582417781</c:v>
                </c:pt>
                <c:pt idx="356">
                  <c:v>1.6847390350877391</c:v>
                </c:pt>
                <c:pt idx="357">
                  <c:v>1.6810525164113985</c:v>
                </c:pt>
                <c:pt idx="358">
                  <c:v>1.6773820960698889</c:v>
                </c:pt>
                <c:pt idx="359">
                  <c:v>1.6737276688453355</c:v>
                </c:pt>
                <c:pt idx="360">
                  <c:v>1.6700891304348022</c:v>
                </c:pt>
                <c:pt idx="361">
                  <c:v>1.6664663774403667</c:v>
                </c:pt>
                <c:pt idx="362">
                  <c:v>1.662859307359327</c:v>
                </c:pt>
                <c:pt idx="363">
                  <c:v>1.6592678185745335</c:v>
                </c:pt>
                <c:pt idx="364">
                  <c:v>1.655691810344847</c:v>
                </c:pt>
                <c:pt idx="365">
                  <c:v>1.6521311827957186</c:v>
                </c:pt>
                <c:pt idx="366">
                  <c:v>1.6485858369098909</c:v>
                </c:pt>
                <c:pt idx="367">
                  <c:v>1.6450556745182208</c:v>
                </c:pt>
                <c:pt idx="368">
                  <c:v>1.6415405982906179</c:v>
                </c:pt>
                <c:pt idx="369">
                  <c:v>1.6380405117270986</c:v>
                </c:pt>
                <c:pt idx="370">
                  <c:v>1.6345553191489559</c:v>
                </c:pt>
                <c:pt idx="371">
                  <c:v>1.6310849256900408</c:v>
                </c:pt>
                <c:pt idx="372">
                  <c:v>1.6276292372881551</c:v>
                </c:pt>
                <c:pt idx="373">
                  <c:v>1.6241881606765525</c:v>
                </c:pt>
                <c:pt idx="374">
                  <c:v>1.6207616033755472</c:v>
                </c:pt>
                <c:pt idx="375">
                  <c:v>1.6173494736842302</c:v>
                </c:pt>
                <c:pt idx="376">
                  <c:v>1.6139516806722882</c:v>
                </c:pt>
                <c:pt idx="377">
                  <c:v>1.6105681341719271</c:v>
                </c:pt>
                <c:pt idx="378">
                  <c:v>1.6071987447698941</c:v>
                </c:pt>
                <c:pt idx="379">
                  <c:v>1.603843423799602</c:v>
                </c:pt>
                <c:pt idx="380">
                  <c:v>1.6005020833333528</c:v>
                </c:pt>
                <c:pt idx="381">
                  <c:v>1.5971746361746557</c:v>
                </c:pt>
                <c:pt idx="382">
                  <c:v>1.5938609958506418</c:v>
                </c:pt>
                <c:pt idx="383">
                  <c:v>1.5905610766045744</c:v>
                </c:pt>
                <c:pt idx="384">
                  <c:v>1.5872747933884492</c:v>
                </c:pt>
                <c:pt idx="385">
                  <c:v>1.5840020618556896</c:v>
                </c:pt>
                <c:pt idx="386">
                  <c:v>1.5807427983539288</c:v>
                </c:pt>
                <c:pt idx="387">
                  <c:v>1.5774969199178841</c:v>
                </c:pt>
                <c:pt idx="388">
                  <c:v>1.5742643442623145</c:v>
                </c:pt>
                <c:pt idx="389">
                  <c:v>1.5710449897750705</c:v>
                </c:pt>
                <c:pt idx="390">
                  <c:v>1.5678387755102234</c:v>
                </c:pt>
                <c:pt idx="391">
                  <c:v>1.564645621181282</c:v>
                </c:pt>
                <c:pt idx="392">
                  <c:v>1.5614654471544911</c:v>
                </c:pt>
                <c:pt idx="393">
                  <c:v>1.55829817444221</c:v>
                </c:pt>
                <c:pt idx="394">
                  <c:v>1.5551437246963757</c:v>
                </c:pt>
                <c:pt idx="395">
                  <c:v>1.5520020202020397</c:v>
                </c:pt>
                <c:pt idx="396">
                  <c:v>1.5488729838709872</c:v>
                </c:pt>
                <c:pt idx="397">
                  <c:v>1.5457565392354318</c:v>
                </c:pt>
                <c:pt idx="398">
                  <c:v>1.5426526104417866</c:v>
                </c:pt>
                <c:pt idx="399">
                  <c:v>1.5395611222445083</c:v>
                </c:pt>
                <c:pt idx="400">
                  <c:v>1.5364820000000194</c:v>
                </c:pt>
                <c:pt idx="401">
                  <c:v>1.5334151696606979</c:v>
                </c:pt>
                <c:pt idx="402">
                  <c:v>1.5303605577689434</c:v>
                </c:pt>
                <c:pt idx="403">
                  <c:v>1.5273180914513116</c:v>
                </c:pt>
                <c:pt idx="404">
                  <c:v>1.5242876984127176</c:v>
                </c:pt>
                <c:pt idx="405">
                  <c:v>1.5212693069307122</c:v>
                </c:pt>
                <c:pt idx="406">
                  <c:v>1.5182628458498217</c:v>
                </c:pt>
                <c:pt idx="407">
                  <c:v>1.5152682445759562</c:v>
                </c:pt>
                <c:pt idx="408">
                  <c:v>1.5122854330708855</c:v>
                </c:pt>
                <c:pt idx="409">
                  <c:v>1.5093143418467776</c:v>
                </c:pt>
                <c:pt idx="410">
                  <c:v>1.5063549019608033</c:v>
                </c:pt>
                <c:pt idx="411">
                  <c:v>1.5034070450098038</c:v>
                </c:pt>
                <c:pt idx="412">
                  <c:v>1.5004707031250193</c:v>
                </c:pt>
                <c:pt idx="413">
                  <c:v>1.4975458089668807</c:v>
                </c:pt>
                <c:pt idx="414">
                  <c:v>1.4946322957198634</c:v>
                </c:pt>
                <c:pt idx="415">
                  <c:v>1.4917300970873977</c:v>
                </c:pt>
                <c:pt idx="416">
                  <c:v>1.4888391472868407</c:v>
                </c:pt>
                <c:pt idx="417">
                  <c:v>1.4859593810445064</c:v>
                </c:pt>
                <c:pt idx="418">
                  <c:v>1.4830907335907526</c:v>
                </c:pt>
                <c:pt idx="419">
                  <c:v>1.480233140655125</c:v>
                </c:pt>
                <c:pt idx="420">
                  <c:v>1.4773865384615574</c:v>
                </c:pt>
                <c:pt idx="421">
                  <c:v>1.4745508637236275</c:v>
                </c:pt>
                <c:pt idx="422">
                  <c:v>1.4717260536398658</c:v>
                </c:pt>
                <c:pt idx="423">
                  <c:v>1.4689120458891203</c:v>
                </c:pt>
                <c:pt idx="424">
                  <c:v>1.4661087786259732</c:v>
                </c:pt>
                <c:pt idx="425">
                  <c:v>1.4633161904762093</c:v>
                </c:pt>
                <c:pt idx="426">
                  <c:v>1.4605342205323382</c:v>
                </c:pt>
                <c:pt idx="427">
                  <c:v>1.4577628083491652</c:v>
                </c:pt>
                <c:pt idx="428">
                  <c:v>1.4550018939394129</c:v>
                </c:pt>
                <c:pt idx="429">
                  <c:v>1.452251417769395</c:v>
                </c:pt>
                <c:pt idx="430">
                  <c:v>1.4495113207547359</c:v>
                </c:pt>
                <c:pt idx="431">
                  <c:v>1.4467815442561394</c:v>
                </c:pt>
                <c:pt idx="432">
                  <c:v>1.4440620300752067</c:v>
                </c:pt>
                <c:pt idx="433">
                  <c:v>1.4413527204503003</c:v>
                </c:pt>
                <c:pt idx="434">
                  <c:v>1.4386535580524533</c:v>
                </c:pt>
                <c:pt idx="435">
                  <c:v>1.4359644859813272</c:v>
                </c:pt>
                <c:pt idx="436">
                  <c:v>1.4332854477612129</c:v>
                </c:pt>
                <c:pt idx="437">
                  <c:v>1.4306163873370765</c:v>
                </c:pt>
                <c:pt idx="438">
                  <c:v>1.4279572490706509</c:v>
                </c:pt>
                <c:pt idx="439">
                  <c:v>1.425307977736568</c:v>
                </c:pt>
                <c:pt idx="440">
                  <c:v>1.4226685185185373</c:v>
                </c:pt>
                <c:pt idx="441">
                  <c:v>1.420038817005564</c:v>
                </c:pt>
                <c:pt idx="442">
                  <c:v>1.4174188191882107</c:v>
                </c:pt>
                <c:pt idx="443">
                  <c:v>1.414808471454899</c:v>
                </c:pt>
                <c:pt idx="444">
                  <c:v>1.4122077205882542</c:v>
                </c:pt>
                <c:pt idx="445">
                  <c:v>1.4096165137614867</c:v>
                </c:pt>
                <c:pt idx="446">
                  <c:v>1.4070347985348171</c:v>
                </c:pt>
                <c:pt idx="447">
                  <c:v>1.4044625228519383</c:v>
                </c:pt>
                <c:pt idx="448">
                  <c:v>1.4018996350365149</c:v>
                </c:pt>
                <c:pt idx="449">
                  <c:v>1.3993460837887253</c:v>
                </c:pt>
                <c:pt idx="450">
                  <c:v>1.3968018181818369</c:v>
                </c:pt>
                <c:pt idx="451">
                  <c:v>1.3942667876588208</c:v>
                </c:pt>
                <c:pt idx="452">
                  <c:v>1.3917409420290041</c:v>
                </c:pt>
                <c:pt idx="453">
                  <c:v>1.3892242314647563</c:v>
                </c:pt>
                <c:pt idx="454">
                  <c:v>1.3867166064982135</c:v>
                </c:pt>
                <c:pt idx="455">
                  <c:v>1.3842180180180366</c:v>
                </c:pt>
                <c:pt idx="456">
                  <c:v>1.3817284172662057</c:v>
                </c:pt>
                <c:pt idx="457">
                  <c:v>1.3792477558348479</c:v>
                </c:pt>
                <c:pt idx="458">
                  <c:v>1.376775985663101</c:v>
                </c:pt>
                <c:pt idx="459">
                  <c:v>1.3743130590340078</c:v>
                </c:pt>
                <c:pt idx="460">
                  <c:v>1.3718589285714471</c:v>
                </c:pt>
                <c:pt idx="461">
                  <c:v>1.3694135472370952</c:v>
                </c:pt>
                <c:pt idx="462">
                  <c:v>1.3669768683274206</c:v>
                </c:pt>
                <c:pt idx="463">
                  <c:v>1.3645488454707113</c:v>
                </c:pt>
                <c:pt idx="464">
                  <c:v>1.362129432624132</c:v>
                </c:pt>
                <c:pt idx="465">
                  <c:v>1.3597185840708148</c:v>
                </c:pt>
                <c:pt idx="466">
                  <c:v>1.3573162544169795</c:v>
                </c:pt>
                <c:pt idx="467">
                  <c:v>1.3549223985890837</c:v>
                </c:pt>
                <c:pt idx="468">
                  <c:v>1.3525369718310043</c:v>
                </c:pt>
                <c:pt idx="469">
                  <c:v>1.3501599297012485</c:v>
                </c:pt>
                <c:pt idx="470">
                  <c:v>1.3477912280701938</c:v>
                </c:pt>
                <c:pt idx="471">
                  <c:v>1.3454308231173564</c:v>
                </c:pt>
                <c:pt idx="472">
                  <c:v>1.3430786713286897</c:v>
                </c:pt>
                <c:pt idx="473">
                  <c:v>1.34073472949391</c:v>
                </c:pt>
                <c:pt idx="474">
                  <c:v>1.3383989547038511</c:v>
                </c:pt>
                <c:pt idx="475">
                  <c:v>1.3360713043478445</c:v>
                </c:pt>
                <c:pt idx="476">
                  <c:v>1.3337517361111293</c:v>
                </c:pt>
                <c:pt idx="477">
                  <c:v>1.3314402079722885</c:v>
                </c:pt>
                <c:pt idx="478">
                  <c:v>1.3291366782007104</c:v>
                </c:pt>
                <c:pt idx="479">
                  <c:v>1.326841105354077</c:v>
                </c:pt>
                <c:pt idx="480">
                  <c:v>1.3245534482758803</c:v>
                </c:pt>
                <c:pt idx="481">
                  <c:v>1.3222736660929615</c:v>
                </c:pt>
                <c:pt idx="482">
                  <c:v>1.3200017182130768</c:v>
                </c:pt>
                <c:pt idx="483">
                  <c:v>1.317737564322488</c:v>
                </c:pt>
                <c:pt idx="484">
                  <c:v>1.3154811643835798</c:v>
                </c:pt>
                <c:pt idx="485">
                  <c:v>1.3132324786324967</c:v>
                </c:pt>
                <c:pt idx="486">
                  <c:v>1.31099146757681</c:v>
                </c:pt>
                <c:pt idx="487">
                  <c:v>1.3087580919932038</c:v>
                </c:pt>
                <c:pt idx="488">
                  <c:v>1.3065323129251882</c:v>
                </c:pt>
                <c:pt idx="489">
                  <c:v>1.3043140916808329</c:v>
                </c:pt>
                <c:pt idx="490">
                  <c:v>1.3021033898305265</c:v>
                </c:pt>
                <c:pt idx="491">
                  <c:v>1.2999001692047558</c:v>
                </c:pt>
                <c:pt idx="492">
                  <c:v>1.29770439189191</c:v>
                </c:pt>
                <c:pt idx="493">
                  <c:v>1.2955160202361056</c:v>
                </c:pt>
                <c:pt idx="494">
                  <c:v>1.2933350168350348</c:v>
                </c:pt>
                <c:pt idx="495">
                  <c:v>1.2911613445378332</c:v>
                </c:pt>
                <c:pt idx="496">
                  <c:v>1.288994966442971</c:v>
                </c:pt>
                <c:pt idx="497">
                  <c:v>1.2868358458961653</c:v>
                </c:pt>
                <c:pt idx="498">
                  <c:v>1.2846839464883124</c:v>
                </c:pt>
                <c:pt idx="499">
                  <c:v>1.2825392320534403</c:v>
                </c:pt>
                <c:pt idx="500">
                  <c:v>1.2804016666666846</c:v>
                </c:pt>
                <c:pt idx="501">
                  <c:v>1.2782712146422808</c:v>
                </c:pt>
                <c:pt idx="502">
                  <c:v>1.2761478405315794</c:v>
                </c:pt>
                <c:pt idx="503">
                  <c:v>1.2740315091210792</c:v>
                </c:pt>
                <c:pt idx="504">
                  <c:v>1.2719221854304814</c:v>
                </c:pt>
                <c:pt idx="505">
                  <c:v>1.2698198347107617</c:v>
                </c:pt>
                <c:pt idx="506">
                  <c:v>1.2677244224422621</c:v>
                </c:pt>
                <c:pt idx="507">
                  <c:v>1.265635914332802</c:v>
                </c:pt>
                <c:pt idx="508">
                  <c:v>1.2635542763158072</c:v>
                </c:pt>
                <c:pt idx="509">
                  <c:v>1.2614794745484579</c:v>
                </c:pt>
                <c:pt idx="510">
                  <c:v>1.259411475409854</c:v>
                </c:pt>
                <c:pt idx="511">
                  <c:v>1.2573502454991994</c:v>
                </c:pt>
                <c:pt idx="512">
                  <c:v>1.2552957516340046</c:v>
                </c:pt>
                <c:pt idx="513">
                  <c:v>1.2532479608483049</c:v>
                </c:pt>
                <c:pt idx="514">
                  <c:v>1.2512068403908971</c:v>
                </c:pt>
                <c:pt idx="515">
                  <c:v>1.2491723577235949</c:v>
                </c:pt>
                <c:pt idx="516">
                  <c:v>1.2471444805194982</c:v>
                </c:pt>
                <c:pt idx="517">
                  <c:v>1.2451231766612818</c:v>
                </c:pt>
                <c:pt idx="518">
                  <c:v>1.2431084142394999</c:v>
                </c:pt>
                <c:pt idx="519">
                  <c:v>1.2411001615509061</c:v>
                </c:pt>
                <c:pt idx="520">
                  <c:v>1.2390983870967918</c:v>
                </c:pt>
                <c:pt idx="521">
                  <c:v>1.2371030595813381</c:v>
                </c:pt>
                <c:pt idx="522">
                  <c:v>1.2351141479099854</c:v>
                </c:pt>
                <c:pt idx="523">
                  <c:v>1.2331316211878185</c:v>
                </c:pt>
                <c:pt idx="524">
                  <c:v>1.2311554487179663</c:v>
                </c:pt>
                <c:pt idx="525">
                  <c:v>1.2291856000000176</c:v>
                </c:pt>
                <c:pt idx="526">
                  <c:v>1.2272220447284521</c:v>
                </c:pt>
                <c:pt idx="527">
                  <c:v>1.225264752791086</c:v>
                </c:pt>
                <c:pt idx="528">
                  <c:v>1.2233136942675336</c:v>
                </c:pt>
                <c:pt idx="529">
                  <c:v>1.2213688394276805</c:v>
                </c:pt>
                <c:pt idx="530">
                  <c:v>1.2194301587301761</c:v>
                </c:pt>
                <c:pt idx="531">
                  <c:v>1.2174976228209367</c:v>
                </c:pt>
                <c:pt idx="532">
                  <c:v>1.215571202531663</c:v>
                </c:pt>
                <c:pt idx="533">
                  <c:v>1.2136508688783745</c:v>
                </c:pt>
                <c:pt idx="534">
                  <c:v>1.2117365930599544</c:v>
                </c:pt>
                <c:pt idx="535">
                  <c:v>1.2098283464567103</c:v>
                </c:pt>
                <c:pt idx="536">
                  <c:v>1.2079261006289481</c:v>
                </c:pt>
                <c:pt idx="537">
                  <c:v>1.206029827315559</c:v>
                </c:pt>
                <c:pt idx="538">
                  <c:v>1.2041394984326192</c:v>
                </c:pt>
                <c:pt idx="539">
                  <c:v>1.2022550860720049</c:v>
                </c:pt>
                <c:pt idx="540">
                  <c:v>1.2003765625000173</c:v>
                </c:pt>
                <c:pt idx="541">
                  <c:v>1.1985039001560236</c:v>
                </c:pt>
                <c:pt idx="542">
                  <c:v>1.1966370716511077</c:v>
                </c:pt>
                <c:pt idx="543">
                  <c:v>1.1947760497667359</c:v>
                </c:pt>
                <c:pt idx="544">
                  <c:v>1.1929208074534334</c:v>
                </c:pt>
                <c:pt idx="545">
                  <c:v>1.1910713178294745</c:v>
                </c:pt>
                <c:pt idx="546">
                  <c:v>1.1892275541795838</c:v>
                </c:pt>
                <c:pt idx="547">
                  <c:v>1.1873894899536495</c:v>
                </c:pt>
                <c:pt idx="548">
                  <c:v>1.1855570987654493</c:v>
                </c:pt>
                <c:pt idx="549">
                  <c:v>1.1837303543913886</c:v>
                </c:pt>
                <c:pt idx="550">
                  <c:v>1.181909230769248</c:v>
                </c:pt>
                <c:pt idx="551">
                  <c:v>1.1800937019969451</c:v>
                </c:pt>
                <c:pt idx="552">
                  <c:v>1.1782837423313055</c:v>
                </c:pt>
                <c:pt idx="553">
                  <c:v>1.1764793261868471</c:v>
                </c:pt>
                <c:pt idx="554">
                  <c:v>1.1746804281345737</c:v>
                </c:pt>
                <c:pt idx="555">
                  <c:v>1.1728870229007804</c:v>
                </c:pt>
                <c:pt idx="556">
                  <c:v>1.1710990853658709</c:v>
                </c:pt>
                <c:pt idx="557">
                  <c:v>1.169316590563183</c:v>
                </c:pt>
                <c:pt idx="558">
                  <c:v>1.1675395136778286</c:v>
                </c:pt>
                <c:pt idx="559">
                  <c:v>1.1657678300455405</c:v>
                </c:pt>
                <c:pt idx="560">
                  <c:v>1.1640015151515324</c:v>
                </c:pt>
                <c:pt idx="561">
                  <c:v>1.1622405446293667</c:v>
                </c:pt>
                <c:pt idx="562">
                  <c:v>1.1604848942598358</c:v>
                </c:pt>
                <c:pt idx="563">
                  <c:v>1.158734539969851</c:v>
                </c:pt>
                <c:pt idx="564">
                  <c:v>1.1569894578313424</c:v>
                </c:pt>
                <c:pt idx="565">
                  <c:v>1.1552496240601673</c:v>
                </c:pt>
                <c:pt idx="566">
                  <c:v>1.153515015015032</c:v>
                </c:pt>
                <c:pt idx="567">
                  <c:v>1.1517856071964188</c:v>
                </c:pt>
                <c:pt idx="568">
                  <c:v>1.1500613772455259</c:v>
                </c:pt>
                <c:pt idx="569">
                  <c:v>1.1483423019432157</c:v>
                </c:pt>
                <c:pt idx="570">
                  <c:v>1.146628358208972</c:v>
                </c:pt>
                <c:pt idx="571">
                  <c:v>1.1449195230998679</c:v>
                </c:pt>
                <c:pt idx="572">
                  <c:v>1.1432157738095408</c:v>
                </c:pt>
                <c:pt idx="573">
                  <c:v>1.1415170876671787</c:v>
                </c:pt>
                <c:pt idx="574">
                  <c:v>1.1398234421365154</c:v>
                </c:pt>
                <c:pt idx="575">
                  <c:v>1.1381348148148318</c:v>
                </c:pt>
                <c:pt idx="576">
                  <c:v>1.1364511834319695</c:v>
                </c:pt>
                <c:pt idx="577">
                  <c:v>1.1347725258493522</c:v>
                </c:pt>
                <c:pt idx="578">
                  <c:v>1.1330988200590137</c:v>
                </c:pt>
                <c:pt idx="579">
                  <c:v>1.1314300441826382</c:v>
                </c:pt>
                <c:pt idx="580">
                  <c:v>1.1297661764706051</c:v>
                </c:pt>
                <c:pt idx="581">
                  <c:v>1.1281071953010446</c:v>
                </c:pt>
                <c:pt idx="582">
                  <c:v>1.1264530791789023</c:v>
                </c:pt>
                <c:pt idx="583">
                  <c:v>1.1248038067350095</c:v>
                </c:pt>
                <c:pt idx="584">
                  <c:v>1.1231593567251628</c:v>
                </c:pt>
                <c:pt idx="585">
                  <c:v>1.1215197080292136</c:v>
                </c:pt>
                <c:pt idx="586">
                  <c:v>1.1198848396501626</c:v>
                </c:pt>
                <c:pt idx="587">
                  <c:v>1.1182547307132626</c:v>
                </c:pt>
                <c:pt idx="588">
                  <c:v>1.1166293604651329</c:v>
                </c:pt>
                <c:pt idx="589">
                  <c:v>1.1150087082728759</c:v>
                </c:pt>
                <c:pt idx="590">
                  <c:v>1.1133927536232051</c:v>
                </c:pt>
                <c:pt idx="591">
                  <c:v>1.1117814761215796</c:v>
                </c:pt>
                <c:pt idx="592">
                  <c:v>1.1101748554913462</c:v>
                </c:pt>
                <c:pt idx="593">
                  <c:v>1.1085728715728882</c:v>
                </c:pt>
                <c:pt idx="594">
                  <c:v>1.1069755043227831</c:v>
                </c:pt>
                <c:pt idx="595">
                  <c:v>1.1053827338129663</c:v>
                </c:pt>
                <c:pt idx="596">
                  <c:v>1.1037945402299016</c:v>
                </c:pt>
                <c:pt idx="597">
                  <c:v>1.1022109038737611</c:v>
                </c:pt>
                <c:pt idx="598">
                  <c:v>1.1006318051576096</c:v>
                </c:pt>
                <c:pt idx="599">
                  <c:v>1.0990572246065973</c:v>
                </c:pt>
                <c:pt idx="600">
                  <c:v>1.0974871428571593</c:v>
                </c:pt>
              </c:numCache>
            </c:numRef>
          </c:val>
          <c:smooth val="0"/>
          <c:extLst>
            <c:ext xmlns:c16="http://schemas.microsoft.com/office/drawing/2014/chart" uri="{C3380CC4-5D6E-409C-BE32-E72D297353CC}">
              <c16:uniqueId val="{00000000-6B75-40E9-8CC0-C9DBA0F9C7F3}"/>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Heat</a:t>
            </a:r>
            <a:r>
              <a:rPr lang="en-US" baseline="0"/>
              <a:t> Pump </a:t>
            </a:r>
            <a:r>
              <a:rPr lang="en-US"/>
              <a:t>COP</a:t>
            </a:r>
            <a:r>
              <a:rPr lang="en-US" baseline="0"/>
              <a:t> vs Emissions</a:t>
            </a:r>
            <a:endParaRPr lang="en-US"/>
          </a:p>
        </c:rich>
      </c:tx>
      <c:layout>
        <c:manualLayout>
          <c:xMode val="edge"/>
          <c:yMode val="edge"/>
          <c:x val="0.41384922874681285"/>
          <c:y val="0"/>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8.9624029994596732E-2"/>
          <c:y val="9.5120773152141735E-2"/>
          <c:w val="0.88739041049430523"/>
          <c:h val="0.71644317495511967"/>
        </c:manualLayout>
      </c:layout>
      <c:lineChart>
        <c:grouping val="standard"/>
        <c:varyColors val="0"/>
        <c:ser>
          <c:idx val="1"/>
          <c:order val="0"/>
          <c:tx>
            <c:strRef>
              <c:f>'Emissions and Cost'!$W$51</c:f>
              <c:strCache>
                <c:ptCount val="1"/>
                <c:pt idx="0">
                  <c:v>Heat Pump</c:v>
                </c:pt>
              </c:strCache>
            </c:strRef>
          </c:tx>
          <c:spPr>
            <a:ln w="25400" cap="rnd">
              <a:solidFill>
                <a:srgbClr val="00B0F0"/>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Cost'!$W$53:$W$653</c:f>
              <c:numCache>
                <c:formatCode>0.00</c:formatCode>
                <c:ptCount val="601"/>
                <c:pt idx="0">
                  <c:v>9.1129999999999995</c:v>
                </c:pt>
                <c:pt idx="1">
                  <c:v>9.0227722772277232</c:v>
                </c:pt>
                <c:pt idx="2">
                  <c:v>8.9343137254901972</c:v>
                </c:pt>
                <c:pt idx="3">
                  <c:v>8.8475728155339795</c:v>
                </c:pt>
                <c:pt idx="4">
                  <c:v>8.7624999999999993</c:v>
                </c:pt>
                <c:pt idx="5">
                  <c:v>8.6790476190476191</c:v>
                </c:pt>
                <c:pt idx="6">
                  <c:v>8.5971698113207538</c:v>
                </c:pt>
                <c:pt idx="7">
                  <c:v>8.5168224299065418</c:v>
                </c:pt>
                <c:pt idx="8">
                  <c:v>8.4379629629629633</c:v>
                </c:pt>
                <c:pt idx="9">
                  <c:v>8.360550458715597</c:v>
                </c:pt>
                <c:pt idx="10">
                  <c:v>8.2845454545454533</c:v>
                </c:pt>
                <c:pt idx="11">
                  <c:v>8.2099099099099089</c:v>
                </c:pt>
                <c:pt idx="12">
                  <c:v>8.1366071428571409</c:v>
                </c:pt>
                <c:pt idx="13">
                  <c:v>8.0646017699115031</c:v>
                </c:pt>
                <c:pt idx="14">
                  <c:v>7.9938596491228058</c:v>
                </c:pt>
                <c:pt idx="15">
                  <c:v>7.9243478260869562</c:v>
                </c:pt>
                <c:pt idx="16">
                  <c:v>7.8560344827586199</c:v>
                </c:pt>
                <c:pt idx="17">
                  <c:v>7.788888888888887</c:v>
                </c:pt>
                <c:pt idx="18">
                  <c:v>7.722881355932202</c:v>
                </c:pt>
                <c:pt idx="19">
                  <c:v>7.6579831932773095</c:v>
                </c:pt>
                <c:pt idx="20">
                  <c:v>7.5941666666666654</c:v>
                </c:pt>
                <c:pt idx="21">
                  <c:v>7.531404958677685</c:v>
                </c:pt>
                <c:pt idx="22">
                  <c:v>7.46967213114754</c:v>
                </c:pt>
                <c:pt idx="23">
                  <c:v>7.4089430894308936</c:v>
                </c:pt>
                <c:pt idx="24">
                  <c:v>7.3491935483870954</c:v>
                </c:pt>
                <c:pt idx="25">
                  <c:v>7.2903999999999982</c:v>
                </c:pt>
                <c:pt idx="26">
                  <c:v>7.2325396825396808</c:v>
                </c:pt>
                <c:pt idx="27">
                  <c:v>7.1755905511811013</c:v>
                </c:pt>
                <c:pt idx="28">
                  <c:v>7.1195312499999988</c:v>
                </c:pt>
                <c:pt idx="29">
                  <c:v>7.0643410852713169</c:v>
                </c:pt>
                <c:pt idx="30">
                  <c:v>7.0099999999999989</c:v>
                </c:pt>
                <c:pt idx="31">
                  <c:v>6.9564885496183191</c:v>
                </c:pt>
                <c:pt idx="32">
                  <c:v>6.9037878787878775</c:v>
                </c:pt>
                <c:pt idx="33">
                  <c:v>6.8518796992481183</c:v>
                </c:pt>
                <c:pt idx="34">
                  <c:v>6.8007462686567148</c:v>
                </c:pt>
                <c:pt idx="35">
                  <c:v>6.7503703703703684</c:v>
                </c:pt>
                <c:pt idx="36">
                  <c:v>6.7007352941176448</c:v>
                </c:pt>
                <c:pt idx="37">
                  <c:v>6.6518248175182464</c:v>
                </c:pt>
                <c:pt idx="38">
                  <c:v>6.6036231884057957</c:v>
                </c:pt>
                <c:pt idx="39">
                  <c:v>6.5561151079136675</c:v>
                </c:pt>
                <c:pt idx="40">
                  <c:v>6.5092857142857126</c:v>
                </c:pt>
                <c:pt idx="41">
                  <c:v>6.4631205673758849</c:v>
                </c:pt>
                <c:pt idx="42">
                  <c:v>6.4176056338028147</c:v>
                </c:pt>
                <c:pt idx="43">
                  <c:v>6.3727272727272712</c:v>
                </c:pt>
                <c:pt idx="44">
                  <c:v>6.3284722222222207</c:v>
                </c:pt>
                <c:pt idx="45">
                  <c:v>6.2848275862068945</c:v>
                </c:pt>
                <c:pt idx="46">
                  <c:v>6.2417808219178061</c:v>
                </c:pt>
                <c:pt idx="47">
                  <c:v>6.1993197278911545</c:v>
                </c:pt>
                <c:pt idx="48">
                  <c:v>6.1574324324324312</c:v>
                </c:pt>
                <c:pt idx="49">
                  <c:v>6.116107382550334</c:v>
                </c:pt>
                <c:pt idx="50">
                  <c:v>6.0753333333333313</c:v>
                </c:pt>
                <c:pt idx="51">
                  <c:v>6.0350993377483428</c:v>
                </c:pt>
                <c:pt idx="52">
                  <c:v>5.995394736842103</c:v>
                </c:pt>
                <c:pt idx="53">
                  <c:v>5.9562091503267958</c:v>
                </c:pt>
                <c:pt idx="54">
                  <c:v>5.9175324675324656</c:v>
                </c:pt>
                <c:pt idx="55">
                  <c:v>5.8793548387096752</c:v>
                </c:pt>
                <c:pt idx="56">
                  <c:v>5.8416666666666641</c:v>
                </c:pt>
                <c:pt idx="57">
                  <c:v>5.8044585987261126</c:v>
                </c:pt>
                <c:pt idx="58">
                  <c:v>5.7677215189873401</c:v>
                </c:pt>
                <c:pt idx="59">
                  <c:v>5.7314465408805013</c:v>
                </c:pt>
                <c:pt idx="60">
                  <c:v>5.6956249999999979</c:v>
                </c:pt>
                <c:pt idx="61">
                  <c:v>5.6602484472049666</c:v>
                </c:pt>
                <c:pt idx="62">
                  <c:v>5.6253086419753071</c:v>
                </c:pt>
                <c:pt idx="63">
                  <c:v>5.5907975460122685</c:v>
                </c:pt>
                <c:pt idx="64">
                  <c:v>5.5567073170731689</c:v>
                </c:pt>
                <c:pt idx="65">
                  <c:v>5.5230303030303016</c:v>
                </c:pt>
                <c:pt idx="66">
                  <c:v>5.4897590361445765</c:v>
                </c:pt>
                <c:pt idx="67">
                  <c:v>5.4568862275449082</c:v>
                </c:pt>
                <c:pt idx="68">
                  <c:v>5.4244047619047597</c:v>
                </c:pt>
                <c:pt idx="69">
                  <c:v>5.3923076923076909</c:v>
                </c:pt>
                <c:pt idx="70">
                  <c:v>5.3605882352941157</c:v>
                </c:pt>
                <c:pt idx="71">
                  <c:v>5.3292397660818693</c:v>
                </c:pt>
                <c:pt idx="72">
                  <c:v>5.2982558139534861</c:v>
                </c:pt>
                <c:pt idx="73">
                  <c:v>5.2676300578034656</c:v>
                </c:pt>
                <c:pt idx="74">
                  <c:v>5.2373563218390782</c:v>
                </c:pt>
                <c:pt idx="75">
                  <c:v>5.2074285714285695</c:v>
                </c:pt>
                <c:pt idx="76">
                  <c:v>5.1778409090909072</c:v>
                </c:pt>
                <c:pt idx="77">
                  <c:v>5.1485875706214665</c:v>
                </c:pt>
                <c:pt idx="78">
                  <c:v>5.1196629213483122</c:v>
                </c:pt>
                <c:pt idx="79">
                  <c:v>5.0910614525139648</c:v>
                </c:pt>
                <c:pt idx="80">
                  <c:v>5.062777777777776</c:v>
                </c:pt>
                <c:pt idx="81">
                  <c:v>5.034806629834252</c:v>
                </c:pt>
                <c:pt idx="82">
                  <c:v>5.0071428571428553</c:v>
                </c:pt>
                <c:pt idx="83">
                  <c:v>4.9797814207650255</c:v>
                </c:pt>
                <c:pt idx="84">
                  <c:v>4.9527173913043452</c:v>
                </c:pt>
                <c:pt idx="85">
                  <c:v>4.9259459459459443</c:v>
                </c:pt>
                <c:pt idx="86">
                  <c:v>4.899462365591396</c:v>
                </c:pt>
                <c:pt idx="87">
                  <c:v>4.8732620320855595</c:v>
                </c:pt>
                <c:pt idx="88">
                  <c:v>4.8473404255319128</c:v>
                </c:pt>
                <c:pt idx="89">
                  <c:v>4.8216931216931194</c:v>
                </c:pt>
                <c:pt idx="90">
                  <c:v>4.7963157894736819</c:v>
                </c:pt>
                <c:pt idx="91">
                  <c:v>4.7712041884816738</c:v>
                </c:pt>
                <c:pt idx="92">
                  <c:v>4.7463541666666647</c:v>
                </c:pt>
                <c:pt idx="93">
                  <c:v>4.7217616580310864</c:v>
                </c:pt>
                <c:pt idx="94">
                  <c:v>4.6974226804123687</c:v>
                </c:pt>
                <c:pt idx="95">
                  <c:v>4.6733333333333311</c:v>
                </c:pt>
                <c:pt idx="96">
                  <c:v>4.6494897959183659</c:v>
                </c:pt>
                <c:pt idx="97">
                  <c:v>4.6258883248730944</c:v>
                </c:pt>
                <c:pt idx="98">
                  <c:v>4.6025252525252505</c:v>
                </c:pt>
                <c:pt idx="99">
                  <c:v>4.579396984924621</c:v>
                </c:pt>
                <c:pt idx="100">
                  <c:v>4.556499999999998</c:v>
                </c:pt>
                <c:pt idx="101">
                  <c:v>4.5338308457711429</c:v>
                </c:pt>
                <c:pt idx="102">
                  <c:v>4.5113861386138607</c:v>
                </c:pt>
                <c:pt idx="103">
                  <c:v>4.4891625615763537</c:v>
                </c:pt>
                <c:pt idx="104">
                  <c:v>4.4671568627450986</c:v>
                </c:pt>
                <c:pt idx="105">
                  <c:v>4.4453658536585374</c:v>
                </c:pt>
                <c:pt idx="106">
                  <c:v>4.4237864077669906</c:v>
                </c:pt>
                <c:pt idx="107">
                  <c:v>4.4024154589371989</c:v>
                </c:pt>
                <c:pt idx="108">
                  <c:v>4.3812500000000014</c:v>
                </c:pt>
                <c:pt idx="109">
                  <c:v>4.360287081339715</c:v>
                </c:pt>
                <c:pt idx="110">
                  <c:v>4.3395238095238122</c:v>
                </c:pt>
                <c:pt idx="111">
                  <c:v>4.3189573459715671</c:v>
                </c:pt>
                <c:pt idx="112">
                  <c:v>4.2985849056603804</c:v>
                </c:pt>
                <c:pt idx="113">
                  <c:v>4.2784037558685482</c:v>
                </c:pt>
                <c:pt idx="114">
                  <c:v>4.2584112149532753</c:v>
                </c:pt>
                <c:pt idx="115">
                  <c:v>4.2386046511627953</c:v>
                </c:pt>
                <c:pt idx="116">
                  <c:v>4.2189814814814861</c:v>
                </c:pt>
                <c:pt idx="117">
                  <c:v>4.1995391705069176</c:v>
                </c:pt>
                <c:pt idx="118">
                  <c:v>4.1802752293578038</c:v>
                </c:pt>
                <c:pt idx="119">
                  <c:v>4.1611872146118776</c:v>
                </c:pt>
                <c:pt idx="120">
                  <c:v>4.1422727272727329</c:v>
                </c:pt>
                <c:pt idx="121">
                  <c:v>4.1235294117647125</c:v>
                </c:pt>
                <c:pt idx="122">
                  <c:v>4.1049549549549615</c:v>
                </c:pt>
                <c:pt idx="123">
                  <c:v>4.0865470852018015</c:v>
                </c:pt>
                <c:pt idx="124">
                  <c:v>4.0683035714285785</c:v>
                </c:pt>
                <c:pt idx="125">
                  <c:v>4.0502222222222306</c:v>
                </c:pt>
                <c:pt idx="126">
                  <c:v>4.0323008849557613</c:v>
                </c:pt>
                <c:pt idx="127">
                  <c:v>4.0145374449339295</c:v>
                </c:pt>
                <c:pt idx="128">
                  <c:v>3.9969298245614127</c:v>
                </c:pt>
                <c:pt idx="129">
                  <c:v>3.9794759825327604</c:v>
                </c:pt>
                <c:pt idx="130">
                  <c:v>3.9621739130434879</c:v>
                </c:pt>
                <c:pt idx="131">
                  <c:v>3.9450216450216549</c:v>
                </c:pt>
                <c:pt idx="132">
                  <c:v>3.9280172413793206</c:v>
                </c:pt>
                <c:pt idx="133">
                  <c:v>3.9111587982832718</c:v>
                </c:pt>
                <c:pt idx="134">
                  <c:v>3.894444444444455</c:v>
                </c:pt>
                <c:pt idx="135">
                  <c:v>3.8778723404255424</c:v>
                </c:pt>
                <c:pt idx="136">
                  <c:v>3.8614406779661126</c:v>
                </c:pt>
                <c:pt idx="137">
                  <c:v>3.845147679324906</c:v>
                </c:pt>
                <c:pt idx="138">
                  <c:v>3.8289915966386667</c:v>
                </c:pt>
                <c:pt idx="139">
                  <c:v>3.812970711297083</c:v>
                </c:pt>
                <c:pt idx="140">
                  <c:v>3.7970833333333456</c:v>
                </c:pt>
                <c:pt idx="141">
                  <c:v>3.7813278008298878</c:v>
                </c:pt>
                <c:pt idx="142">
                  <c:v>3.7657024793388554</c:v>
                </c:pt>
                <c:pt idx="143">
                  <c:v>3.7502057613168853</c:v>
                </c:pt>
                <c:pt idx="144">
                  <c:v>3.7348360655737833</c:v>
                </c:pt>
                <c:pt idx="145">
                  <c:v>3.7195918367347067</c:v>
                </c:pt>
                <c:pt idx="146">
                  <c:v>3.7044715447154606</c:v>
                </c:pt>
                <c:pt idx="147">
                  <c:v>3.6894736842105402</c:v>
                </c:pt>
                <c:pt idx="148">
                  <c:v>3.6745967741935619</c:v>
                </c:pt>
                <c:pt idx="149">
                  <c:v>3.6598393574297328</c:v>
                </c:pt>
                <c:pt idx="150">
                  <c:v>3.6452000000000147</c:v>
                </c:pt>
                <c:pt idx="151">
                  <c:v>3.630677290836668</c:v>
                </c:pt>
                <c:pt idx="152">
                  <c:v>3.616269841269856</c:v>
                </c:pt>
                <c:pt idx="153">
                  <c:v>3.6019762845849952</c:v>
                </c:pt>
                <c:pt idx="154">
                  <c:v>3.5877952755905662</c:v>
                </c:pt>
                <c:pt idx="155">
                  <c:v>3.5737254901960935</c:v>
                </c:pt>
                <c:pt idx="156">
                  <c:v>3.5597656250000154</c:v>
                </c:pt>
                <c:pt idx="157">
                  <c:v>3.5459143968871754</c:v>
                </c:pt>
                <c:pt idx="158">
                  <c:v>3.5321705426356744</c:v>
                </c:pt>
                <c:pt idx="159">
                  <c:v>3.5185328185328344</c:v>
                </c:pt>
                <c:pt idx="160">
                  <c:v>3.5050000000000159</c:v>
                </c:pt>
                <c:pt idx="161">
                  <c:v>3.4915708812260697</c:v>
                </c:pt>
                <c:pt idx="162">
                  <c:v>3.4782442748091764</c:v>
                </c:pt>
                <c:pt idx="163">
                  <c:v>3.4650190114068606</c:v>
                </c:pt>
                <c:pt idx="164">
                  <c:v>3.4518939393939561</c:v>
                </c:pt>
                <c:pt idx="165">
                  <c:v>3.4388679245283185</c:v>
                </c:pt>
                <c:pt idx="166">
                  <c:v>3.4259398496240769</c:v>
                </c:pt>
                <c:pt idx="167">
                  <c:v>3.4131086142322271</c:v>
                </c:pt>
                <c:pt idx="168">
                  <c:v>3.4003731343283752</c:v>
                </c:pt>
                <c:pt idx="169">
                  <c:v>3.3877323420074523</c:v>
                </c:pt>
                <c:pt idx="170">
                  <c:v>3.3751851851852024</c:v>
                </c:pt>
                <c:pt idx="171">
                  <c:v>3.3627306273062905</c:v>
                </c:pt>
                <c:pt idx="172">
                  <c:v>3.350367647058841</c:v>
                </c:pt>
                <c:pt idx="173">
                  <c:v>3.338095238095256</c:v>
                </c:pt>
                <c:pt idx="174">
                  <c:v>3.3259124087591423</c:v>
                </c:pt>
                <c:pt idx="175">
                  <c:v>3.3138181818182</c:v>
                </c:pt>
                <c:pt idx="176">
                  <c:v>3.3018115942029169</c:v>
                </c:pt>
                <c:pt idx="177">
                  <c:v>3.2898916967509209</c:v>
                </c:pt>
                <c:pt idx="178">
                  <c:v>3.2780575539568528</c:v>
                </c:pt>
                <c:pt idx="179">
                  <c:v>3.2663082437276172</c:v>
                </c:pt>
                <c:pt idx="180">
                  <c:v>3.2546428571428758</c:v>
                </c:pt>
                <c:pt idx="181">
                  <c:v>3.2430604982206597</c:v>
                </c:pt>
                <c:pt idx="182">
                  <c:v>3.231560283687962</c:v>
                </c:pt>
                <c:pt idx="183">
                  <c:v>3.2201413427562029</c:v>
                </c:pt>
                <c:pt idx="184">
                  <c:v>3.2088028169014278</c:v>
                </c:pt>
                <c:pt idx="185">
                  <c:v>3.1975438596491421</c:v>
                </c:pt>
                <c:pt idx="186">
                  <c:v>3.186363636363656</c:v>
                </c:pt>
                <c:pt idx="187">
                  <c:v>3.1752613240418315</c:v>
                </c:pt>
                <c:pt idx="188">
                  <c:v>3.1642361111111308</c:v>
                </c:pt>
                <c:pt idx="189">
                  <c:v>3.1532871972318537</c:v>
                </c:pt>
                <c:pt idx="190">
                  <c:v>3.1424137931034677</c:v>
                </c:pt>
                <c:pt idx="191">
                  <c:v>3.131615120274934</c:v>
                </c:pt>
                <c:pt idx="192">
                  <c:v>3.1208904109589244</c:v>
                </c:pt>
                <c:pt idx="193">
                  <c:v>3.1102389078498494</c:v>
                </c:pt>
                <c:pt idx="194">
                  <c:v>3.0996598639455981</c:v>
                </c:pt>
                <c:pt idx="195">
                  <c:v>3.0891525423729016</c:v>
                </c:pt>
                <c:pt idx="196">
                  <c:v>3.0787162162162365</c:v>
                </c:pt>
                <c:pt idx="197">
                  <c:v>3.0683501683501886</c:v>
                </c:pt>
                <c:pt idx="198">
                  <c:v>3.0580536912751883</c:v>
                </c:pt>
                <c:pt idx="199">
                  <c:v>3.0478260869565426</c:v>
                </c:pt>
                <c:pt idx="200">
                  <c:v>3.0376666666666874</c:v>
                </c:pt>
                <c:pt idx="201">
                  <c:v>3.0275747508305852</c:v>
                </c:pt>
                <c:pt idx="202">
                  <c:v>3.0175496688741927</c:v>
                </c:pt>
                <c:pt idx="203">
                  <c:v>3.0075907590759288</c:v>
                </c:pt>
                <c:pt idx="204">
                  <c:v>2.9976973684210733</c:v>
                </c:pt>
                <c:pt idx="205">
                  <c:v>2.9878688524590373</c:v>
                </c:pt>
                <c:pt idx="206">
                  <c:v>2.9781045751634196</c:v>
                </c:pt>
                <c:pt idx="207">
                  <c:v>2.9684039087948095</c:v>
                </c:pt>
                <c:pt idx="208">
                  <c:v>2.958766233766255</c:v>
                </c:pt>
                <c:pt idx="209">
                  <c:v>2.9491909385113479</c:v>
                </c:pt>
                <c:pt idx="210">
                  <c:v>2.9396774193548598</c:v>
                </c:pt>
                <c:pt idx="211">
                  <c:v>2.9302250803858736</c:v>
                </c:pt>
                <c:pt idx="212">
                  <c:v>2.9208333333333547</c:v>
                </c:pt>
                <c:pt idx="213">
                  <c:v>2.911501597444111</c:v>
                </c:pt>
                <c:pt idx="214">
                  <c:v>2.9022292993630789</c:v>
                </c:pt>
                <c:pt idx="215">
                  <c:v>2.8930158730158948</c:v>
                </c:pt>
                <c:pt idx="216">
                  <c:v>2.8838607594936927</c:v>
                </c:pt>
                <c:pt idx="217">
                  <c:v>2.8747634069400849</c:v>
                </c:pt>
                <c:pt idx="218">
                  <c:v>2.8657232704402738</c:v>
                </c:pt>
                <c:pt idx="219">
                  <c:v>2.8567398119122474</c:v>
                </c:pt>
                <c:pt idx="220">
                  <c:v>2.8478125000000221</c:v>
                </c:pt>
                <c:pt idx="221">
                  <c:v>2.8389408099688693</c:v>
                </c:pt>
                <c:pt idx="222">
                  <c:v>2.8301242236025064</c:v>
                </c:pt>
                <c:pt idx="223">
                  <c:v>2.8213622291021894</c:v>
                </c:pt>
                <c:pt idx="224">
                  <c:v>2.8126543209876766</c:v>
                </c:pt>
                <c:pt idx="225">
                  <c:v>2.8040000000000225</c:v>
                </c:pt>
                <c:pt idx="226">
                  <c:v>2.7953987730061574</c:v>
                </c:pt>
                <c:pt idx="227">
                  <c:v>2.7868501529052212</c:v>
                </c:pt>
                <c:pt idx="228">
                  <c:v>2.7783536585366075</c:v>
                </c:pt>
                <c:pt idx="229">
                  <c:v>2.7699088145896882</c:v>
                </c:pt>
                <c:pt idx="230">
                  <c:v>2.7615151515151743</c:v>
                </c:pt>
                <c:pt idx="231">
                  <c:v>2.7531722054380889</c:v>
                </c:pt>
                <c:pt idx="232">
                  <c:v>2.7448795180723113</c:v>
                </c:pt>
                <c:pt idx="233">
                  <c:v>2.7366366366366592</c:v>
                </c:pt>
                <c:pt idx="234">
                  <c:v>2.7284431137724776</c:v>
                </c:pt>
                <c:pt idx="235">
                  <c:v>2.7202985074627093</c:v>
                </c:pt>
                <c:pt idx="236">
                  <c:v>2.7122023809524038</c:v>
                </c:pt>
                <c:pt idx="237">
                  <c:v>2.7041543026706458</c:v>
                </c:pt>
                <c:pt idx="238">
                  <c:v>2.696153846153869</c:v>
                </c:pt>
                <c:pt idx="239">
                  <c:v>2.6882005899705246</c:v>
                </c:pt>
                <c:pt idx="240">
                  <c:v>2.6802941176470818</c:v>
                </c:pt>
                <c:pt idx="241">
                  <c:v>2.6724340175953305</c:v>
                </c:pt>
                <c:pt idx="242">
                  <c:v>2.6646198830409582</c:v>
                </c:pt>
                <c:pt idx="243">
                  <c:v>2.6568513119533756</c:v>
                </c:pt>
                <c:pt idx="244">
                  <c:v>2.649127906976767</c:v>
                </c:pt>
                <c:pt idx="245">
                  <c:v>2.641449275362342</c:v>
                </c:pt>
                <c:pt idx="246">
                  <c:v>2.6338150289017572</c:v>
                </c:pt>
                <c:pt idx="247">
                  <c:v>2.6262247838616943</c:v>
                </c:pt>
                <c:pt idx="248">
                  <c:v>2.6186781609195631</c:v>
                </c:pt>
                <c:pt idx="249">
                  <c:v>2.6111747851003098</c:v>
                </c:pt>
                <c:pt idx="250">
                  <c:v>2.6037142857143087</c:v>
                </c:pt>
                <c:pt idx="251">
                  <c:v>2.5962962962963192</c:v>
                </c:pt>
                <c:pt idx="252">
                  <c:v>2.5889204545454776</c:v>
                </c:pt>
                <c:pt idx="253">
                  <c:v>2.5815864022663124</c:v>
                </c:pt>
                <c:pt idx="254">
                  <c:v>2.5742937853107577</c:v>
                </c:pt>
                <c:pt idx="255">
                  <c:v>2.5670422535211501</c:v>
                </c:pt>
                <c:pt idx="256">
                  <c:v>2.5598314606741805</c:v>
                </c:pt>
                <c:pt idx="257">
                  <c:v>2.5526610644257937</c:v>
                </c:pt>
                <c:pt idx="258">
                  <c:v>2.5455307262570068</c:v>
                </c:pt>
                <c:pt idx="259">
                  <c:v>2.5384401114206359</c:v>
                </c:pt>
                <c:pt idx="260">
                  <c:v>2.5313888888889124</c:v>
                </c:pt>
                <c:pt idx="261">
                  <c:v>2.5243767313019623</c:v>
                </c:pt>
                <c:pt idx="262">
                  <c:v>2.5174033149171504</c:v>
                </c:pt>
                <c:pt idx="263">
                  <c:v>2.5104683195592519</c:v>
                </c:pt>
                <c:pt idx="264">
                  <c:v>2.5035714285714521</c:v>
                </c:pt>
                <c:pt idx="265">
                  <c:v>2.4967123287671464</c:v>
                </c:pt>
                <c:pt idx="266">
                  <c:v>2.4898907103825372</c:v>
                </c:pt>
                <c:pt idx="267">
                  <c:v>2.4831062670299962</c:v>
                </c:pt>
                <c:pt idx="268">
                  <c:v>2.4763586956521975</c:v>
                </c:pt>
                <c:pt idx="269">
                  <c:v>2.4696476964769882</c:v>
                </c:pt>
                <c:pt idx="270">
                  <c:v>2.4629729729729966</c:v>
                </c:pt>
                <c:pt idx="271">
                  <c:v>2.4563342318059531</c:v>
                </c:pt>
                <c:pt idx="272">
                  <c:v>2.4497311827957224</c:v>
                </c:pt>
                <c:pt idx="273">
                  <c:v>2.443163538874018</c:v>
                </c:pt>
                <c:pt idx="274">
                  <c:v>2.4366310160428042</c:v>
                </c:pt>
                <c:pt idx="275">
                  <c:v>2.430133333333357</c:v>
                </c:pt>
                <c:pt idx="276">
                  <c:v>2.4236702127659808</c:v>
                </c:pt>
                <c:pt idx="277">
                  <c:v>2.4172413793103682</c:v>
                </c:pt>
                <c:pt idx="278">
                  <c:v>2.4108465608465846</c:v>
                </c:pt>
                <c:pt idx="279">
                  <c:v>2.4044854881266731</c:v>
                </c:pt>
                <c:pt idx="280">
                  <c:v>2.3981578947368658</c:v>
                </c:pt>
                <c:pt idx="281">
                  <c:v>2.3918635170603908</c:v>
                </c:pt>
                <c:pt idx="282">
                  <c:v>2.3856020942408613</c:v>
                </c:pt>
                <c:pt idx="283">
                  <c:v>2.3793733681462377</c:v>
                </c:pt>
                <c:pt idx="284">
                  <c:v>2.3731770833333572</c:v>
                </c:pt>
                <c:pt idx="285">
                  <c:v>2.3670129870130108</c:v>
                </c:pt>
                <c:pt idx="286">
                  <c:v>2.3608808290155676</c:v>
                </c:pt>
                <c:pt idx="287">
                  <c:v>2.3547803617571299</c:v>
                </c:pt>
                <c:pt idx="288">
                  <c:v>2.3487113402062092</c:v>
                </c:pt>
                <c:pt idx="289">
                  <c:v>2.3426735218509234</c:v>
                </c:pt>
                <c:pt idx="290">
                  <c:v>2.3366666666666904</c:v>
                </c:pt>
                <c:pt idx="291">
                  <c:v>2.3306905370844229</c:v>
                </c:pt>
                <c:pt idx="292">
                  <c:v>2.3247448979592074</c:v>
                </c:pt>
                <c:pt idx="293">
                  <c:v>2.3188295165394637</c:v>
                </c:pt>
                <c:pt idx="294">
                  <c:v>2.3129441624365721</c:v>
                </c:pt>
                <c:pt idx="295">
                  <c:v>2.3070886075949604</c:v>
                </c:pt>
                <c:pt idx="296">
                  <c:v>2.3012626262626501</c:v>
                </c:pt>
                <c:pt idx="297">
                  <c:v>2.2954659949622402</c:v>
                </c:pt>
                <c:pt idx="298">
                  <c:v>2.2896984924623354</c:v>
                </c:pt>
                <c:pt idx="299">
                  <c:v>2.2839598997493971</c:v>
                </c:pt>
                <c:pt idx="300">
                  <c:v>2.2782500000000239</c:v>
                </c:pt>
                <c:pt idx="301">
                  <c:v>2.2725685785536398</c:v>
                </c:pt>
                <c:pt idx="302">
                  <c:v>2.2669154228855959</c:v>
                </c:pt>
                <c:pt idx="303">
                  <c:v>2.2612903225806691</c:v>
                </c:pt>
                <c:pt idx="304">
                  <c:v>2.2556930693069543</c:v>
                </c:pt>
                <c:pt idx="305">
                  <c:v>2.2501234567901474</c:v>
                </c:pt>
                <c:pt idx="306">
                  <c:v>2.2445812807882013</c:v>
                </c:pt>
                <c:pt idx="307">
                  <c:v>2.2390663390663628</c:v>
                </c:pt>
                <c:pt idx="308">
                  <c:v>2.2335784313725728</c:v>
                </c:pt>
                <c:pt idx="309">
                  <c:v>2.2281173594132264</c:v>
                </c:pt>
                <c:pt idx="310">
                  <c:v>2.2226829268292922</c:v>
                </c:pt>
                <c:pt idx="311">
                  <c:v>2.2172749391727731</c:v>
                </c:pt>
                <c:pt idx="312">
                  <c:v>2.2118932038835188</c:v>
                </c:pt>
                <c:pt idx="313">
                  <c:v>2.2065375302663677</c:v>
                </c:pt>
                <c:pt idx="314">
                  <c:v>2.201207729468623</c:v>
                </c:pt>
                <c:pt idx="315">
                  <c:v>2.1959036144578552</c:v>
                </c:pt>
                <c:pt idx="316">
                  <c:v>2.1906250000000238</c:v>
                </c:pt>
                <c:pt idx="317">
                  <c:v>2.1853717026379131</c:v>
                </c:pt>
                <c:pt idx="318">
                  <c:v>2.1801435406698806</c:v>
                </c:pt>
                <c:pt idx="319">
                  <c:v>2.1749403341289022</c:v>
                </c:pt>
                <c:pt idx="320">
                  <c:v>2.1697619047619288</c:v>
                </c:pt>
                <c:pt idx="321">
                  <c:v>2.1646080760095252</c:v>
                </c:pt>
                <c:pt idx="322">
                  <c:v>2.1594786729858058</c:v>
                </c:pt>
                <c:pt idx="323">
                  <c:v>2.1543735224586524</c:v>
                </c:pt>
                <c:pt idx="324">
                  <c:v>2.1492924528302124</c:v>
                </c:pt>
                <c:pt idx="325">
                  <c:v>2.1442352941176712</c:v>
                </c:pt>
                <c:pt idx="326">
                  <c:v>2.1392018779342958</c:v>
                </c:pt>
                <c:pt idx="327">
                  <c:v>2.1341920374707497</c:v>
                </c:pt>
                <c:pt idx="328">
                  <c:v>2.1292056074766594</c:v>
                </c:pt>
                <c:pt idx="329">
                  <c:v>2.124242424242448</c:v>
                </c:pt>
                <c:pt idx="330">
                  <c:v>2.119302325581419</c:v>
                </c:pt>
                <c:pt idx="331">
                  <c:v>2.114385150812089</c:v>
                </c:pt>
                <c:pt idx="332">
                  <c:v>2.1094907407407644</c:v>
                </c:pt>
                <c:pt idx="333">
                  <c:v>2.1046189376443656</c:v>
                </c:pt>
                <c:pt idx="334">
                  <c:v>2.0997695852534801</c:v>
                </c:pt>
                <c:pt idx="335">
                  <c:v>2.0949425287356558</c:v>
                </c:pt>
                <c:pt idx="336">
                  <c:v>2.0901376146789228</c:v>
                </c:pt>
                <c:pt idx="337">
                  <c:v>2.0853546910755387</c:v>
                </c:pt>
                <c:pt idx="338">
                  <c:v>2.0805936073059597</c:v>
                </c:pt>
                <c:pt idx="339">
                  <c:v>2.0758542141230305</c:v>
                </c:pt>
                <c:pt idx="340">
                  <c:v>2.0711363636363873</c:v>
                </c:pt>
                <c:pt idx="341">
                  <c:v>2.0664399092970758</c:v>
                </c:pt>
                <c:pt idx="342">
                  <c:v>2.0617647058823767</c:v>
                </c:pt>
                <c:pt idx="343">
                  <c:v>2.0571106094808362</c:v>
                </c:pt>
                <c:pt idx="344">
                  <c:v>2.0524774774775012</c:v>
                </c:pt>
                <c:pt idx="345">
                  <c:v>2.0478651685393494</c:v>
                </c:pt>
                <c:pt idx="346">
                  <c:v>2.0432735426009208</c:v>
                </c:pt>
                <c:pt idx="347">
                  <c:v>2.0387024608501352</c:v>
                </c:pt>
                <c:pt idx="348">
                  <c:v>2.0341517857143092</c:v>
                </c:pt>
                <c:pt idx="349">
                  <c:v>2.0296213808463488</c:v>
                </c:pt>
                <c:pt idx="350">
                  <c:v>2.0251111111111348</c:v>
                </c:pt>
                <c:pt idx="351">
                  <c:v>2.0206208425720855</c:v>
                </c:pt>
                <c:pt idx="352">
                  <c:v>2.0161504424778993</c:v>
                </c:pt>
                <c:pt idx="353">
                  <c:v>2.0116997792494717</c:v>
                </c:pt>
                <c:pt idx="354">
                  <c:v>2.0072687224669838</c:v>
                </c:pt>
                <c:pt idx="355">
                  <c:v>2.0028571428571667</c:v>
                </c:pt>
                <c:pt idx="356">
                  <c:v>1.9984649122807254</c:v>
                </c:pt>
                <c:pt idx="357">
                  <c:v>1.9940919037199363</c:v>
                </c:pt>
                <c:pt idx="358">
                  <c:v>1.9897379912663993</c:v>
                </c:pt>
                <c:pt idx="359">
                  <c:v>1.9854030501089559</c:v>
                </c:pt>
                <c:pt idx="360">
                  <c:v>1.9810869565217626</c:v>
                </c:pt>
                <c:pt idx="361">
                  <c:v>1.9767895878525181</c:v>
                </c:pt>
                <c:pt idx="362">
                  <c:v>1.9725108225108459</c:v>
                </c:pt>
                <c:pt idx="363">
                  <c:v>1.9682505399568269</c:v>
                </c:pt>
                <c:pt idx="364">
                  <c:v>1.9640086206896785</c:v>
                </c:pt>
                <c:pt idx="365">
                  <c:v>1.9597849462365824</c:v>
                </c:pt>
                <c:pt idx="366">
                  <c:v>1.9555793991416541</c:v>
                </c:pt>
                <c:pt idx="367">
                  <c:v>1.9513918629550553</c:v>
                </c:pt>
                <c:pt idx="368">
                  <c:v>1.9472222222222457</c:v>
                </c:pt>
                <c:pt idx="369">
                  <c:v>1.9430703624733709</c:v>
                </c:pt>
                <c:pt idx="370">
                  <c:v>1.9389361702127894</c:v>
                </c:pt>
                <c:pt idx="371">
                  <c:v>1.9348195329087283</c:v>
                </c:pt>
                <c:pt idx="372">
                  <c:v>1.930720338983074</c:v>
                </c:pt>
                <c:pt idx="373">
                  <c:v>1.9266384778012919</c:v>
                </c:pt>
                <c:pt idx="374">
                  <c:v>1.9225738396624708</c:v>
                </c:pt>
                <c:pt idx="375">
                  <c:v>1.9185263157894969</c:v>
                </c:pt>
                <c:pt idx="376">
                  <c:v>1.9144957983193509</c:v>
                </c:pt>
                <c:pt idx="377">
                  <c:v>1.9104821802935241</c:v>
                </c:pt>
                <c:pt idx="378">
                  <c:v>1.906485355648559</c:v>
                </c:pt>
                <c:pt idx="379">
                  <c:v>1.9025052192067038</c:v>
                </c:pt>
                <c:pt idx="380">
                  <c:v>1.8985416666666899</c:v>
                </c:pt>
                <c:pt idx="381">
                  <c:v>1.8945945945946179</c:v>
                </c:pt>
                <c:pt idx="382">
                  <c:v>1.890663900414961</c:v>
                </c:pt>
                <c:pt idx="383">
                  <c:v>1.8867494824016795</c:v>
                </c:pt>
                <c:pt idx="384">
                  <c:v>1.8828512396694448</c:v>
                </c:pt>
                <c:pt idx="385">
                  <c:v>1.8789690721649717</c:v>
                </c:pt>
                <c:pt idx="386">
                  <c:v>1.8751028806584593</c:v>
                </c:pt>
                <c:pt idx="387">
                  <c:v>1.8712525667351363</c:v>
                </c:pt>
                <c:pt idx="388">
                  <c:v>1.8674180327869085</c:v>
                </c:pt>
                <c:pt idx="389">
                  <c:v>1.8635991820041131</c:v>
                </c:pt>
                <c:pt idx="390">
                  <c:v>1.85979591836737</c:v>
                </c:pt>
                <c:pt idx="391">
                  <c:v>1.8560081466395342</c:v>
                </c:pt>
                <c:pt idx="392">
                  <c:v>1.8522357723577467</c:v>
                </c:pt>
                <c:pt idx="393">
                  <c:v>1.848478701825581</c:v>
                </c:pt>
                <c:pt idx="394">
                  <c:v>1.8447368421052863</c:v>
                </c:pt>
                <c:pt idx="395">
                  <c:v>1.8410101010101243</c:v>
                </c:pt>
                <c:pt idx="396">
                  <c:v>1.8372983870967972</c:v>
                </c:pt>
                <c:pt idx="397">
                  <c:v>1.8336016096579706</c:v>
                </c:pt>
                <c:pt idx="398">
                  <c:v>1.8299196787148826</c:v>
                </c:pt>
                <c:pt idx="399">
                  <c:v>1.8262525050100429</c:v>
                </c:pt>
                <c:pt idx="400">
                  <c:v>1.8226000000000231</c:v>
                </c:pt>
                <c:pt idx="401">
                  <c:v>1.8189620758483263</c:v>
                </c:pt>
                <c:pt idx="402">
                  <c:v>1.8153386454183496</c:v>
                </c:pt>
                <c:pt idx="403">
                  <c:v>1.8117296222664245</c:v>
                </c:pt>
                <c:pt idx="404">
                  <c:v>1.8081349206349435</c:v>
                </c:pt>
                <c:pt idx="405">
                  <c:v>1.8045544554455675</c:v>
                </c:pt>
                <c:pt idx="406">
                  <c:v>1.8009881422925131</c:v>
                </c:pt>
                <c:pt idx="407">
                  <c:v>1.7974358974359204</c:v>
                </c:pt>
                <c:pt idx="408">
                  <c:v>1.7938976377952984</c:v>
                </c:pt>
                <c:pt idx="409">
                  <c:v>1.7903732809430484</c:v>
                </c:pt>
                <c:pt idx="410">
                  <c:v>1.7868627450980621</c:v>
                </c:pt>
                <c:pt idx="411">
                  <c:v>1.7833659491193965</c:v>
                </c:pt>
                <c:pt idx="412">
                  <c:v>1.7798828125000228</c:v>
                </c:pt>
                <c:pt idx="413">
                  <c:v>1.7764132553606466</c:v>
                </c:pt>
                <c:pt idx="414">
                  <c:v>1.7729571984436026</c:v>
                </c:pt>
                <c:pt idx="415">
                  <c:v>1.7695145631068188</c:v>
                </c:pt>
                <c:pt idx="416">
                  <c:v>1.7660852713178523</c:v>
                </c:pt>
                <c:pt idx="417">
                  <c:v>1.7626692456479918</c:v>
                </c:pt>
                <c:pt idx="418">
                  <c:v>1.7592664092664321</c:v>
                </c:pt>
                <c:pt idx="419">
                  <c:v>1.7558766859345121</c:v>
                </c:pt>
                <c:pt idx="420">
                  <c:v>1.7525000000000228</c:v>
                </c:pt>
                <c:pt idx="421">
                  <c:v>1.7491362763915774</c:v>
                </c:pt>
                <c:pt idx="422">
                  <c:v>1.7457854406130495</c:v>
                </c:pt>
                <c:pt idx="423">
                  <c:v>1.7424474187380723</c:v>
                </c:pt>
                <c:pt idx="424">
                  <c:v>1.7391221374046029</c:v>
                </c:pt>
                <c:pt idx="425">
                  <c:v>1.7358095238095463</c:v>
                </c:pt>
                <c:pt idx="426">
                  <c:v>1.7325095057034445</c:v>
                </c:pt>
                <c:pt idx="427">
                  <c:v>1.7292220113852219</c:v>
                </c:pt>
                <c:pt idx="428">
                  <c:v>1.7259469696969922</c:v>
                </c:pt>
                <c:pt idx="429">
                  <c:v>1.7226843100189262</c:v>
                </c:pt>
                <c:pt idx="430">
                  <c:v>1.7194339622641734</c:v>
                </c:pt>
                <c:pt idx="431">
                  <c:v>1.7161958568738456</c:v>
                </c:pt>
                <c:pt idx="432">
                  <c:v>1.7129699248120525</c:v>
                </c:pt>
                <c:pt idx="433">
                  <c:v>1.7097560975609982</c:v>
                </c:pt>
                <c:pt idx="434">
                  <c:v>1.7065543071161273</c:v>
                </c:pt>
                <c:pt idx="435">
                  <c:v>1.7033644859813308</c:v>
                </c:pt>
                <c:pt idx="436">
                  <c:v>1.7001865671642016</c:v>
                </c:pt>
                <c:pt idx="437">
                  <c:v>1.6970204841713445</c:v>
                </c:pt>
                <c:pt idx="438">
                  <c:v>1.6938661710037399</c:v>
                </c:pt>
                <c:pt idx="439">
                  <c:v>1.6907235621521559</c:v>
                </c:pt>
                <c:pt idx="440">
                  <c:v>1.687592592592615</c:v>
                </c:pt>
                <c:pt idx="441">
                  <c:v>1.6844731977819076</c:v>
                </c:pt>
                <c:pt idx="442">
                  <c:v>1.6813653136531588</c:v>
                </c:pt>
                <c:pt idx="443">
                  <c:v>1.6782688766114402</c:v>
                </c:pt>
                <c:pt idx="444">
                  <c:v>1.6751838235294341</c:v>
                </c:pt>
                <c:pt idx="445">
                  <c:v>1.6721100917431415</c:v>
                </c:pt>
                <c:pt idx="446">
                  <c:v>1.6690476190476413</c:v>
                </c:pt>
                <c:pt idx="447">
                  <c:v>1.6659963436928924</c:v>
                </c:pt>
                <c:pt idx="448">
                  <c:v>1.6629562043795842</c:v>
                </c:pt>
                <c:pt idx="449">
                  <c:v>1.6599271402550313</c:v>
                </c:pt>
                <c:pt idx="450">
                  <c:v>1.6569090909091131</c:v>
                </c:pt>
                <c:pt idx="451">
                  <c:v>1.6539019963702581</c:v>
                </c:pt>
                <c:pt idx="452">
                  <c:v>1.6509057971014713</c:v>
                </c:pt>
                <c:pt idx="453">
                  <c:v>1.6479204339964055</c:v>
                </c:pt>
                <c:pt idx="454">
                  <c:v>1.6449458483754735</c:v>
                </c:pt>
                <c:pt idx="455">
                  <c:v>1.6419819819820041</c:v>
                </c:pt>
                <c:pt idx="456">
                  <c:v>1.6390287769784395</c:v>
                </c:pt>
                <c:pt idx="457">
                  <c:v>1.6360861759425713</c:v>
                </c:pt>
                <c:pt idx="458">
                  <c:v>1.6331541218638215</c:v>
                </c:pt>
                <c:pt idx="459">
                  <c:v>1.6302325581395569</c:v>
                </c:pt>
                <c:pt idx="460">
                  <c:v>1.6273214285714508</c:v>
                </c:pt>
                <c:pt idx="461">
                  <c:v>1.6244206773618759</c:v>
                </c:pt>
                <c:pt idx="462">
                  <c:v>1.6215302491103423</c:v>
                </c:pt>
                <c:pt idx="463">
                  <c:v>1.6186500888099689</c:v>
                </c:pt>
                <c:pt idx="464">
                  <c:v>1.6157801418439937</c:v>
                </c:pt>
                <c:pt idx="465">
                  <c:v>1.6129203539823229</c:v>
                </c:pt>
                <c:pt idx="466">
                  <c:v>1.6100706713781139</c:v>
                </c:pt>
                <c:pt idx="467">
                  <c:v>1.6072310405643959</c:v>
                </c:pt>
                <c:pt idx="468">
                  <c:v>1.6044014084507261</c:v>
                </c:pt>
                <c:pt idx="469">
                  <c:v>1.6015817223198812</c:v>
                </c:pt>
                <c:pt idx="470">
                  <c:v>1.5987719298245833</c:v>
                </c:pt>
                <c:pt idx="471">
                  <c:v>1.5959719789842601</c:v>
                </c:pt>
                <c:pt idx="472">
                  <c:v>1.59318181818184</c:v>
                </c:pt>
                <c:pt idx="473">
                  <c:v>1.5904013961605803</c:v>
                </c:pt>
                <c:pt idx="474">
                  <c:v>1.5876306620209277</c:v>
                </c:pt>
                <c:pt idx="475">
                  <c:v>1.5848695652174132</c:v>
                </c:pt>
                <c:pt idx="476">
                  <c:v>1.5821180555555772</c:v>
                </c:pt>
                <c:pt idx="477">
                  <c:v>1.5793760831889299</c:v>
                </c:pt>
                <c:pt idx="478">
                  <c:v>1.5766435986159386</c:v>
                </c:pt>
                <c:pt idx="479">
                  <c:v>1.573920552677051</c:v>
                </c:pt>
                <c:pt idx="480">
                  <c:v>1.5712068965517458</c:v>
                </c:pt>
                <c:pt idx="481">
                  <c:v>1.5685025817556155</c:v>
                </c:pt>
                <c:pt idx="482">
                  <c:v>1.5658075601374788</c:v>
                </c:pt>
                <c:pt idx="483">
                  <c:v>1.5631217838765223</c:v>
                </c:pt>
                <c:pt idx="484">
                  <c:v>1.5604452054794737</c:v>
                </c:pt>
                <c:pt idx="485">
                  <c:v>1.5577777777777995</c:v>
                </c:pt>
                <c:pt idx="486">
                  <c:v>1.5551194539249362</c:v>
                </c:pt>
                <c:pt idx="487">
                  <c:v>1.552470187393548</c:v>
                </c:pt>
                <c:pt idx="488">
                  <c:v>1.5498299319728106</c:v>
                </c:pt>
                <c:pt idx="489">
                  <c:v>1.547198641765726</c:v>
                </c:pt>
                <c:pt idx="490">
                  <c:v>1.5445762711864623</c:v>
                </c:pt>
                <c:pt idx="491">
                  <c:v>1.5419627749577203</c:v>
                </c:pt>
                <c:pt idx="492">
                  <c:v>1.5393581081081296</c:v>
                </c:pt>
                <c:pt idx="493">
                  <c:v>1.5367622259696672</c:v>
                </c:pt>
                <c:pt idx="494">
                  <c:v>1.5341750841751056</c:v>
                </c:pt>
                <c:pt idx="495">
                  <c:v>1.5315966386554836</c:v>
                </c:pt>
                <c:pt idx="496">
                  <c:v>1.5290268456376053</c:v>
                </c:pt>
                <c:pt idx="497">
                  <c:v>1.5264656616415624</c:v>
                </c:pt>
                <c:pt idx="498">
                  <c:v>1.5239130434782824</c:v>
                </c:pt>
                <c:pt idx="499">
                  <c:v>1.5213689482471</c:v>
                </c:pt>
                <c:pt idx="500">
                  <c:v>1.5188333333333546</c:v>
                </c:pt>
                <c:pt idx="501">
                  <c:v>1.5163061564060114</c:v>
                </c:pt>
                <c:pt idx="502">
                  <c:v>1.5137873754153037</c:v>
                </c:pt>
                <c:pt idx="503">
                  <c:v>1.5112769485904027</c:v>
                </c:pt>
                <c:pt idx="504">
                  <c:v>1.5087748344371072</c:v>
                </c:pt>
                <c:pt idx="505">
                  <c:v>1.5062809917355584</c:v>
                </c:pt>
                <c:pt idx="506">
                  <c:v>1.503795379537975</c:v>
                </c:pt>
                <c:pt idx="507">
                  <c:v>1.5013179571664135</c:v>
                </c:pt>
                <c:pt idx="508">
                  <c:v>1.4988486842105475</c:v>
                </c:pt>
                <c:pt idx="509">
                  <c:v>1.4963875205254729</c:v>
                </c:pt>
                <c:pt idx="510">
                  <c:v>1.4939344262295295</c:v>
                </c:pt>
                <c:pt idx="511">
                  <c:v>1.491489361702149</c:v>
                </c:pt>
                <c:pt idx="512">
                  <c:v>1.4890522875817205</c:v>
                </c:pt>
                <c:pt idx="513">
                  <c:v>1.4866231647634796</c:v>
                </c:pt>
                <c:pt idx="514">
                  <c:v>1.4842019543974152</c:v>
                </c:pt>
                <c:pt idx="515">
                  <c:v>1.4817886178861999</c:v>
                </c:pt>
                <c:pt idx="516">
                  <c:v>1.4793831168831379</c:v>
                </c:pt>
                <c:pt idx="517">
                  <c:v>1.4769854132901343</c:v>
                </c:pt>
                <c:pt idx="518">
                  <c:v>1.4745954692556846</c:v>
                </c:pt>
                <c:pt idx="519">
                  <c:v>1.4722132471728804</c:v>
                </c:pt>
                <c:pt idx="520">
                  <c:v>1.4698387096774403</c:v>
                </c:pt>
                <c:pt idx="521">
                  <c:v>1.4674718196457537</c:v>
                </c:pt>
                <c:pt idx="522">
                  <c:v>1.465112540192947</c:v>
                </c:pt>
                <c:pt idx="523">
                  <c:v>1.462760834670968</c:v>
                </c:pt>
                <c:pt idx="524">
                  <c:v>1.4604166666666876</c:v>
                </c:pt>
                <c:pt idx="525">
                  <c:v>1.4580800000000209</c:v>
                </c:pt>
                <c:pt idx="526">
                  <c:v>1.4557507987220657</c:v>
                </c:pt>
                <c:pt idx="527">
                  <c:v>1.4534290271132586</c:v>
                </c:pt>
                <c:pt idx="528">
                  <c:v>1.4511146496815497</c:v>
                </c:pt>
                <c:pt idx="529">
                  <c:v>1.4488076311605933</c:v>
                </c:pt>
                <c:pt idx="530">
                  <c:v>1.4465079365079572</c:v>
                </c:pt>
                <c:pt idx="531">
                  <c:v>1.4442155309033489</c:v>
                </c:pt>
                <c:pt idx="532">
                  <c:v>1.4419303797468563</c:v>
                </c:pt>
                <c:pt idx="533">
                  <c:v>1.4396524486572089</c:v>
                </c:pt>
                <c:pt idx="534">
                  <c:v>1.4373817034700525</c:v>
                </c:pt>
                <c:pt idx="535">
                  <c:v>1.4351181102362411</c:v>
                </c:pt>
                <c:pt idx="536">
                  <c:v>1.4328616352201464</c:v>
                </c:pt>
                <c:pt idx="537">
                  <c:v>1.4306122448979799</c:v>
                </c:pt>
                <c:pt idx="538">
                  <c:v>1.4283699059561334</c:v>
                </c:pt>
                <c:pt idx="539">
                  <c:v>1.4261345852895357</c:v>
                </c:pt>
                <c:pt idx="540">
                  <c:v>1.4239062500000206</c:v>
                </c:pt>
                <c:pt idx="541">
                  <c:v>1.4216848673947164</c:v>
                </c:pt>
                <c:pt idx="542">
                  <c:v>1.4194704049844442</c:v>
                </c:pt>
                <c:pt idx="543">
                  <c:v>1.4172628304821357</c:v>
                </c:pt>
                <c:pt idx="544">
                  <c:v>1.415062111801263</c:v>
                </c:pt>
                <c:pt idx="545">
                  <c:v>1.4128682170542841</c:v>
                </c:pt>
                <c:pt idx="546">
                  <c:v>1.4106811145511042</c:v>
                </c:pt>
                <c:pt idx="547">
                  <c:v>1.4085007727975476</c:v>
                </c:pt>
                <c:pt idx="548">
                  <c:v>1.4063271604938479</c:v>
                </c:pt>
                <c:pt idx="549">
                  <c:v>1.4041602465331484</c:v>
                </c:pt>
                <c:pt idx="550">
                  <c:v>1.4020000000000206</c:v>
                </c:pt>
                <c:pt idx="551">
                  <c:v>1.3998463901689915</c:v>
                </c:pt>
                <c:pt idx="552">
                  <c:v>1.397699386503088</c:v>
                </c:pt>
                <c:pt idx="553">
                  <c:v>1.3955589586523942</c:v>
                </c:pt>
                <c:pt idx="554">
                  <c:v>1.3934250764526199</c:v>
                </c:pt>
                <c:pt idx="555">
                  <c:v>1.3912977099236845</c:v>
                </c:pt>
                <c:pt idx="556">
                  <c:v>1.3891768292683131</c:v>
                </c:pt>
                <c:pt idx="557">
                  <c:v>1.3870624048706444</c:v>
                </c:pt>
                <c:pt idx="558">
                  <c:v>1.3849544072948532</c:v>
                </c:pt>
                <c:pt idx="559">
                  <c:v>1.3828528072837836</c:v>
                </c:pt>
                <c:pt idx="560">
                  <c:v>1.3807575757575963</c:v>
                </c:pt>
                <c:pt idx="561">
                  <c:v>1.3786686838124258</c:v>
                </c:pt>
                <c:pt idx="562">
                  <c:v>1.3765861027190536</c:v>
                </c:pt>
                <c:pt idx="563">
                  <c:v>1.3745098039215888</c:v>
                </c:pt>
                <c:pt idx="564">
                  <c:v>1.3724397590361648</c:v>
                </c:pt>
                <c:pt idx="565">
                  <c:v>1.3703759398496442</c:v>
                </c:pt>
                <c:pt idx="566">
                  <c:v>1.3683183183183385</c:v>
                </c:pt>
                <c:pt idx="567">
                  <c:v>1.3662668665667368</c:v>
                </c:pt>
                <c:pt idx="568">
                  <c:v>1.3642215568862479</c:v>
                </c:pt>
                <c:pt idx="569">
                  <c:v>1.3621823617339515</c:v>
                </c:pt>
                <c:pt idx="570">
                  <c:v>1.3601492537313633</c:v>
                </c:pt>
                <c:pt idx="571">
                  <c:v>1.3581222056632094</c:v>
                </c:pt>
                <c:pt idx="572">
                  <c:v>1.3561011904762106</c:v>
                </c:pt>
                <c:pt idx="573">
                  <c:v>1.3540861812778804</c:v>
                </c:pt>
                <c:pt idx="574">
                  <c:v>1.3520771513353318</c:v>
                </c:pt>
                <c:pt idx="575">
                  <c:v>1.3500740740740942</c:v>
                </c:pt>
                <c:pt idx="576">
                  <c:v>1.3480769230769432</c:v>
                </c:pt>
                <c:pt idx="577">
                  <c:v>1.3460856720827379</c:v>
                </c:pt>
                <c:pt idx="578">
                  <c:v>1.3441002949852707</c:v>
                </c:pt>
                <c:pt idx="579">
                  <c:v>1.3421207658321259</c:v>
                </c:pt>
                <c:pt idx="580">
                  <c:v>1.3401470588235493</c:v>
                </c:pt>
                <c:pt idx="581">
                  <c:v>1.3381791483113268</c:v>
                </c:pt>
                <c:pt idx="582">
                  <c:v>1.3362170087976739</c:v>
                </c:pt>
                <c:pt idx="583">
                  <c:v>1.3342606149341341</c:v>
                </c:pt>
                <c:pt idx="584">
                  <c:v>1.3323099415204878</c:v>
                </c:pt>
                <c:pt idx="585">
                  <c:v>1.3303649635036694</c:v>
                </c:pt>
                <c:pt idx="586">
                  <c:v>1.3284256559766963</c:v>
                </c:pt>
                <c:pt idx="587">
                  <c:v>1.3264919941776034</c:v>
                </c:pt>
                <c:pt idx="588">
                  <c:v>1.324563953488392</c:v>
                </c:pt>
                <c:pt idx="589">
                  <c:v>1.3226415094339821</c:v>
                </c:pt>
                <c:pt idx="590">
                  <c:v>1.3207246376811792</c:v>
                </c:pt>
                <c:pt idx="591">
                  <c:v>1.3188133140376463</c:v>
                </c:pt>
                <c:pt idx="592">
                  <c:v>1.3169075144508868</c:v>
                </c:pt>
                <c:pt idx="593">
                  <c:v>1.3150072150072347</c:v>
                </c:pt>
                <c:pt idx="594">
                  <c:v>1.3131123919308556</c:v>
                </c:pt>
                <c:pt idx="595">
                  <c:v>1.3112230215827536</c:v>
                </c:pt>
                <c:pt idx="596">
                  <c:v>1.30933908045979</c:v>
                </c:pt>
                <c:pt idx="597">
                  <c:v>1.3074605451937069</c:v>
                </c:pt>
                <c:pt idx="598">
                  <c:v>1.3055873925501629</c:v>
                </c:pt>
                <c:pt idx="599">
                  <c:v>1.3037195994277735</c:v>
                </c:pt>
                <c:pt idx="600">
                  <c:v>1.3018571428571626</c:v>
                </c:pt>
              </c:numCache>
            </c:numRef>
          </c:val>
          <c:smooth val="0"/>
          <c:extLst>
            <c:ext xmlns:c16="http://schemas.microsoft.com/office/drawing/2014/chart" uri="{C3380CC4-5D6E-409C-BE32-E72D297353CC}">
              <c16:uniqueId val="{00000000-8D51-40BA-8F9A-0B850DFE54C5}"/>
            </c:ext>
          </c:extLst>
        </c:ser>
        <c:ser>
          <c:idx val="2"/>
          <c:order val="1"/>
          <c:tx>
            <c:strRef>
              <c:f>'Emissions and Cost'!$X$51</c:f>
              <c:strCache>
                <c:ptCount val="1"/>
                <c:pt idx="0">
                  <c:v>Gas</c:v>
                </c:pt>
              </c:strCache>
            </c:strRef>
          </c:tx>
          <c:spPr>
            <a:ln w="25400" cap="rnd">
              <a:solidFill>
                <a:schemeClr val="accent5">
                  <a:lumMod val="60000"/>
                  <a:lumOff val="40000"/>
                </a:schemeClr>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Cost'!$X$53:$X$653</c:f>
              <c:numCache>
                <c:formatCode>0.00</c:formatCode>
                <c:ptCount val="601"/>
                <c:pt idx="0">
                  <c:v>4.8584621561935348</c:v>
                </c:pt>
                <c:pt idx="1">
                  <c:v>4.8584621561935348</c:v>
                </c:pt>
                <c:pt idx="2">
                  <c:v>4.8584621561935348</c:v>
                </c:pt>
                <c:pt idx="3">
                  <c:v>4.8584621561935348</c:v>
                </c:pt>
                <c:pt idx="4">
                  <c:v>4.8584621561935348</c:v>
                </c:pt>
                <c:pt idx="5">
                  <c:v>4.8584621561935348</c:v>
                </c:pt>
                <c:pt idx="6">
                  <c:v>4.8584621561935348</c:v>
                </c:pt>
                <c:pt idx="7">
                  <c:v>4.8584621561935348</c:v>
                </c:pt>
                <c:pt idx="8">
                  <c:v>4.8584621561935348</c:v>
                </c:pt>
                <c:pt idx="9">
                  <c:v>4.8584621561935348</c:v>
                </c:pt>
                <c:pt idx="10">
                  <c:v>4.8584621561935348</c:v>
                </c:pt>
                <c:pt idx="11">
                  <c:v>4.8584621561935348</c:v>
                </c:pt>
                <c:pt idx="12">
                  <c:v>4.8584621561935348</c:v>
                </c:pt>
                <c:pt idx="13">
                  <c:v>4.8584621561935348</c:v>
                </c:pt>
                <c:pt idx="14">
                  <c:v>4.8584621561935348</c:v>
                </c:pt>
                <c:pt idx="15">
                  <c:v>4.8584621561935348</c:v>
                </c:pt>
                <c:pt idx="16">
                  <c:v>4.8584621561935348</c:v>
                </c:pt>
                <c:pt idx="17">
                  <c:v>4.8584621561935348</c:v>
                </c:pt>
                <c:pt idx="18">
                  <c:v>4.8584621561935348</c:v>
                </c:pt>
                <c:pt idx="19">
                  <c:v>4.8584621561935348</c:v>
                </c:pt>
                <c:pt idx="20">
                  <c:v>4.8584621561935348</c:v>
                </c:pt>
                <c:pt idx="21">
                  <c:v>4.8584621561935348</c:v>
                </c:pt>
                <c:pt idx="22">
                  <c:v>4.8584621561935348</c:v>
                </c:pt>
                <c:pt idx="23">
                  <c:v>4.8584621561935348</c:v>
                </c:pt>
                <c:pt idx="24">
                  <c:v>4.8584621561935348</c:v>
                </c:pt>
                <c:pt idx="25">
                  <c:v>4.8584621561935348</c:v>
                </c:pt>
                <c:pt idx="26">
                  <c:v>4.8584621561935348</c:v>
                </c:pt>
                <c:pt idx="27">
                  <c:v>4.8584621561935348</c:v>
                </c:pt>
                <c:pt idx="28">
                  <c:v>4.8584621561935348</c:v>
                </c:pt>
                <c:pt idx="29">
                  <c:v>4.8584621561935348</c:v>
                </c:pt>
                <c:pt idx="30">
                  <c:v>4.8584621561935348</c:v>
                </c:pt>
                <c:pt idx="31">
                  <c:v>4.8584621561935348</c:v>
                </c:pt>
                <c:pt idx="32">
                  <c:v>4.8584621561935348</c:v>
                </c:pt>
                <c:pt idx="33">
                  <c:v>4.8584621561935348</c:v>
                </c:pt>
                <c:pt idx="34">
                  <c:v>4.8584621561935348</c:v>
                </c:pt>
                <c:pt idx="35">
                  <c:v>4.8584621561935348</c:v>
                </c:pt>
                <c:pt idx="36">
                  <c:v>4.8584621561935348</c:v>
                </c:pt>
                <c:pt idx="37">
                  <c:v>4.8584621561935348</c:v>
                </c:pt>
                <c:pt idx="38">
                  <c:v>4.8584621561935348</c:v>
                </c:pt>
                <c:pt idx="39">
                  <c:v>4.8584621561935348</c:v>
                </c:pt>
                <c:pt idx="40">
                  <c:v>4.8584621561935348</c:v>
                </c:pt>
                <c:pt idx="41">
                  <c:v>4.8584621561935348</c:v>
                </c:pt>
                <c:pt idx="42">
                  <c:v>4.8584621561935348</c:v>
                </c:pt>
                <c:pt idx="43">
                  <c:v>4.8584621561935348</c:v>
                </c:pt>
                <c:pt idx="44">
                  <c:v>4.8584621561935348</c:v>
                </c:pt>
                <c:pt idx="45">
                  <c:v>4.8584621561935348</c:v>
                </c:pt>
                <c:pt idx="46">
                  <c:v>4.8584621561935348</c:v>
                </c:pt>
                <c:pt idx="47">
                  <c:v>4.8584621561935348</c:v>
                </c:pt>
                <c:pt idx="48">
                  <c:v>4.8584621561935348</c:v>
                </c:pt>
                <c:pt idx="49">
                  <c:v>4.8584621561935348</c:v>
                </c:pt>
                <c:pt idx="50">
                  <c:v>4.8584621561935348</c:v>
                </c:pt>
                <c:pt idx="51">
                  <c:v>4.8584621561935348</c:v>
                </c:pt>
                <c:pt idx="52">
                  <c:v>4.8584621561935348</c:v>
                </c:pt>
                <c:pt idx="53">
                  <c:v>4.8584621561935348</c:v>
                </c:pt>
                <c:pt idx="54">
                  <c:v>4.8584621561935348</c:v>
                </c:pt>
                <c:pt idx="55">
                  <c:v>4.8584621561935348</c:v>
                </c:pt>
                <c:pt idx="56">
                  <c:v>4.8584621561935348</c:v>
                </c:pt>
                <c:pt idx="57">
                  <c:v>4.8584621561935348</c:v>
                </c:pt>
                <c:pt idx="58">
                  <c:v>4.8584621561935348</c:v>
                </c:pt>
                <c:pt idx="59">
                  <c:v>4.8584621561935348</c:v>
                </c:pt>
                <c:pt idx="60">
                  <c:v>4.8584621561935348</c:v>
                </c:pt>
                <c:pt idx="61">
                  <c:v>4.8584621561935348</c:v>
                </c:pt>
                <c:pt idx="62">
                  <c:v>4.8584621561935348</c:v>
                </c:pt>
                <c:pt idx="63">
                  <c:v>4.8584621561935348</c:v>
                </c:pt>
                <c:pt idx="64">
                  <c:v>4.8584621561935348</c:v>
                </c:pt>
                <c:pt idx="65">
                  <c:v>4.8584621561935348</c:v>
                </c:pt>
                <c:pt idx="66">
                  <c:v>4.8584621561935348</c:v>
                </c:pt>
                <c:pt idx="67">
                  <c:v>4.8584621561935348</c:v>
                </c:pt>
                <c:pt idx="68">
                  <c:v>4.8584621561935348</c:v>
                </c:pt>
                <c:pt idx="69">
                  <c:v>4.8584621561935348</c:v>
                </c:pt>
                <c:pt idx="70">
                  <c:v>4.8584621561935348</c:v>
                </c:pt>
                <c:pt idx="71">
                  <c:v>4.8584621561935348</c:v>
                </c:pt>
                <c:pt idx="72">
                  <c:v>4.8584621561935348</c:v>
                </c:pt>
                <c:pt idx="73">
                  <c:v>4.8584621561935348</c:v>
                </c:pt>
                <c:pt idx="74">
                  <c:v>4.8584621561935348</c:v>
                </c:pt>
                <c:pt idx="75">
                  <c:v>4.8584621561935348</c:v>
                </c:pt>
                <c:pt idx="76">
                  <c:v>4.8584621561935348</c:v>
                </c:pt>
                <c:pt idx="77">
                  <c:v>4.8584621561935348</c:v>
                </c:pt>
                <c:pt idx="78">
                  <c:v>4.8584621561935348</c:v>
                </c:pt>
                <c:pt idx="79">
                  <c:v>4.8584621561935348</c:v>
                </c:pt>
                <c:pt idx="80">
                  <c:v>4.8584621561935348</c:v>
                </c:pt>
                <c:pt idx="81">
                  <c:v>4.8584621561935348</c:v>
                </c:pt>
                <c:pt idx="82">
                  <c:v>4.8584621561935348</c:v>
                </c:pt>
                <c:pt idx="83">
                  <c:v>4.8584621561935348</c:v>
                </c:pt>
                <c:pt idx="84">
                  <c:v>4.8584621561935348</c:v>
                </c:pt>
                <c:pt idx="85">
                  <c:v>4.8584621561935348</c:v>
                </c:pt>
                <c:pt idx="86">
                  <c:v>4.8584621561935348</c:v>
                </c:pt>
                <c:pt idx="87">
                  <c:v>4.8584621561935348</c:v>
                </c:pt>
                <c:pt idx="88">
                  <c:v>4.8584621561935348</c:v>
                </c:pt>
                <c:pt idx="89">
                  <c:v>4.8584621561935348</c:v>
                </c:pt>
                <c:pt idx="90">
                  <c:v>4.8584621561935348</c:v>
                </c:pt>
                <c:pt idx="91">
                  <c:v>4.8584621561935348</c:v>
                </c:pt>
                <c:pt idx="92">
                  <c:v>4.8584621561935348</c:v>
                </c:pt>
                <c:pt idx="93">
                  <c:v>4.8584621561935348</c:v>
                </c:pt>
                <c:pt idx="94">
                  <c:v>4.8584621561935348</c:v>
                </c:pt>
                <c:pt idx="95">
                  <c:v>4.8584621561935348</c:v>
                </c:pt>
                <c:pt idx="96">
                  <c:v>4.8584621561935348</c:v>
                </c:pt>
                <c:pt idx="97">
                  <c:v>4.8584621561935348</c:v>
                </c:pt>
                <c:pt idx="98">
                  <c:v>4.8584621561935348</c:v>
                </c:pt>
                <c:pt idx="99">
                  <c:v>4.8584621561935348</c:v>
                </c:pt>
                <c:pt idx="100">
                  <c:v>4.8584621561935348</c:v>
                </c:pt>
                <c:pt idx="101">
                  <c:v>4.8584621561935348</c:v>
                </c:pt>
                <c:pt idx="102">
                  <c:v>4.8584621561935348</c:v>
                </c:pt>
                <c:pt idx="103">
                  <c:v>4.8584621561935348</c:v>
                </c:pt>
                <c:pt idx="104">
                  <c:v>4.8584621561935348</c:v>
                </c:pt>
                <c:pt idx="105">
                  <c:v>4.8584621561935348</c:v>
                </c:pt>
                <c:pt idx="106">
                  <c:v>4.8584621561935348</c:v>
                </c:pt>
                <c:pt idx="107">
                  <c:v>4.8584621561935348</c:v>
                </c:pt>
                <c:pt idx="108">
                  <c:v>4.8584621561935348</c:v>
                </c:pt>
                <c:pt idx="109">
                  <c:v>4.8584621561935348</c:v>
                </c:pt>
                <c:pt idx="110">
                  <c:v>4.8584621561935348</c:v>
                </c:pt>
                <c:pt idx="111">
                  <c:v>4.8584621561935348</c:v>
                </c:pt>
                <c:pt idx="112">
                  <c:v>4.8584621561935348</c:v>
                </c:pt>
                <c:pt idx="113">
                  <c:v>4.8584621561935348</c:v>
                </c:pt>
                <c:pt idx="114">
                  <c:v>4.8584621561935348</c:v>
                </c:pt>
                <c:pt idx="115">
                  <c:v>4.8584621561935348</c:v>
                </c:pt>
                <c:pt idx="116">
                  <c:v>4.8584621561935348</c:v>
                </c:pt>
                <c:pt idx="117">
                  <c:v>4.8584621561935348</c:v>
                </c:pt>
                <c:pt idx="118">
                  <c:v>4.8584621561935348</c:v>
                </c:pt>
                <c:pt idx="119">
                  <c:v>4.8584621561935348</c:v>
                </c:pt>
                <c:pt idx="120">
                  <c:v>4.8584621561935348</c:v>
                </c:pt>
                <c:pt idx="121">
                  <c:v>4.8584621561935348</c:v>
                </c:pt>
                <c:pt idx="122">
                  <c:v>4.8584621561935348</c:v>
                </c:pt>
                <c:pt idx="123">
                  <c:v>4.8584621561935348</c:v>
                </c:pt>
                <c:pt idx="124">
                  <c:v>4.8584621561935348</c:v>
                </c:pt>
                <c:pt idx="125">
                  <c:v>4.8584621561935348</c:v>
                </c:pt>
                <c:pt idx="126">
                  <c:v>4.8584621561935348</c:v>
                </c:pt>
                <c:pt idx="127">
                  <c:v>4.8584621561935348</c:v>
                </c:pt>
                <c:pt idx="128">
                  <c:v>4.8584621561935348</c:v>
                </c:pt>
                <c:pt idx="129">
                  <c:v>4.8584621561935348</c:v>
                </c:pt>
                <c:pt idx="130">
                  <c:v>4.8584621561935348</c:v>
                </c:pt>
                <c:pt idx="131">
                  <c:v>4.8584621561935348</c:v>
                </c:pt>
                <c:pt idx="132">
                  <c:v>4.8584621561935348</c:v>
                </c:pt>
                <c:pt idx="133">
                  <c:v>4.8584621561935348</c:v>
                </c:pt>
                <c:pt idx="134">
                  <c:v>4.8584621561935348</c:v>
                </c:pt>
                <c:pt idx="135">
                  <c:v>4.8584621561935348</c:v>
                </c:pt>
                <c:pt idx="136">
                  <c:v>4.8584621561935348</c:v>
                </c:pt>
                <c:pt idx="137">
                  <c:v>4.8584621561935348</c:v>
                </c:pt>
                <c:pt idx="138">
                  <c:v>4.8584621561935348</c:v>
                </c:pt>
                <c:pt idx="139">
                  <c:v>4.8584621561935348</c:v>
                </c:pt>
                <c:pt idx="140">
                  <c:v>4.8584621561935348</c:v>
                </c:pt>
                <c:pt idx="141">
                  <c:v>4.8584621561935348</c:v>
                </c:pt>
                <c:pt idx="142">
                  <c:v>4.8584621561935348</c:v>
                </c:pt>
                <c:pt idx="143">
                  <c:v>4.8584621561935348</c:v>
                </c:pt>
                <c:pt idx="144">
                  <c:v>4.8584621561935348</c:v>
                </c:pt>
                <c:pt idx="145">
                  <c:v>4.8584621561935348</c:v>
                </c:pt>
                <c:pt idx="146">
                  <c:v>4.8584621561935348</c:v>
                </c:pt>
                <c:pt idx="147">
                  <c:v>4.8584621561935348</c:v>
                </c:pt>
                <c:pt idx="148">
                  <c:v>4.8584621561935348</c:v>
                </c:pt>
                <c:pt idx="149">
                  <c:v>4.8584621561935348</c:v>
                </c:pt>
                <c:pt idx="150">
                  <c:v>4.8584621561935348</c:v>
                </c:pt>
                <c:pt idx="151">
                  <c:v>4.8584621561935348</c:v>
                </c:pt>
                <c:pt idx="152">
                  <c:v>4.8584621561935348</c:v>
                </c:pt>
                <c:pt idx="153">
                  <c:v>4.8584621561935348</c:v>
                </c:pt>
                <c:pt idx="154">
                  <c:v>4.8584621561935348</c:v>
                </c:pt>
                <c:pt idx="155">
                  <c:v>4.8584621561935348</c:v>
                </c:pt>
                <c:pt idx="156">
                  <c:v>4.8584621561935348</c:v>
                </c:pt>
                <c:pt idx="157">
                  <c:v>4.8584621561935348</c:v>
                </c:pt>
                <c:pt idx="158">
                  <c:v>4.8584621561935348</c:v>
                </c:pt>
                <c:pt idx="159">
                  <c:v>4.8584621561935348</c:v>
                </c:pt>
                <c:pt idx="160">
                  <c:v>4.8584621561935348</c:v>
                </c:pt>
                <c:pt idx="161">
                  <c:v>4.8584621561935348</c:v>
                </c:pt>
                <c:pt idx="162">
                  <c:v>4.8584621561935348</c:v>
                </c:pt>
                <c:pt idx="163">
                  <c:v>4.8584621561935348</c:v>
                </c:pt>
                <c:pt idx="164">
                  <c:v>4.8584621561935348</c:v>
                </c:pt>
                <c:pt idx="165">
                  <c:v>4.8584621561935348</c:v>
                </c:pt>
                <c:pt idx="166">
                  <c:v>4.8584621561935348</c:v>
                </c:pt>
                <c:pt idx="167">
                  <c:v>4.8584621561935348</c:v>
                </c:pt>
                <c:pt idx="168">
                  <c:v>4.8584621561935348</c:v>
                </c:pt>
                <c:pt idx="169">
                  <c:v>4.8584621561935348</c:v>
                </c:pt>
                <c:pt idx="170">
                  <c:v>4.8584621561935348</c:v>
                </c:pt>
                <c:pt idx="171">
                  <c:v>4.8584621561935348</c:v>
                </c:pt>
                <c:pt idx="172">
                  <c:v>4.8584621561935348</c:v>
                </c:pt>
                <c:pt idx="173">
                  <c:v>4.8584621561935348</c:v>
                </c:pt>
                <c:pt idx="174">
                  <c:v>4.8584621561935348</c:v>
                </c:pt>
                <c:pt idx="175">
                  <c:v>4.8584621561935348</c:v>
                </c:pt>
                <c:pt idx="176">
                  <c:v>4.8584621561935348</c:v>
                </c:pt>
                <c:pt idx="177">
                  <c:v>4.8584621561935348</c:v>
                </c:pt>
                <c:pt idx="178">
                  <c:v>4.8584621561935348</c:v>
                </c:pt>
                <c:pt idx="179">
                  <c:v>4.8584621561935348</c:v>
                </c:pt>
                <c:pt idx="180">
                  <c:v>4.8584621561935348</c:v>
                </c:pt>
                <c:pt idx="181">
                  <c:v>4.8584621561935348</c:v>
                </c:pt>
                <c:pt idx="182">
                  <c:v>4.8584621561935348</c:v>
                </c:pt>
                <c:pt idx="183">
                  <c:v>4.8584621561935348</c:v>
                </c:pt>
                <c:pt idx="184">
                  <c:v>4.8584621561935348</c:v>
                </c:pt>
                <c:pt idx="185">
                  <c:v>4.8584621561935348</c:v>
                </c:pt>
                <c:pt idx="186">
                  <c:v>4.8584621561935348</c:v>
                </c:pt>
                <c:pt idx="187">
                  <c:v>4.8584621561935348</c:v>
                </c:pt>
                <c:pt idx="188">
                  <c:v>4.8584621561935348</c:v>
                </c:pt>
                <c:pt idx="189">
                  <c:v>4.8584621561935348</c:v>
                </c:pt>
                <c:pt idx="190">
                  <c:v>4.8584621561935348</c:v>
                </c:pt>
                <c:pt idx="191">
                  <c:v>4.8584621561935348</c:v>
                </c:pt>
                <c:pt idx="192">
                  <c:v>4.8584621561935348</c:v>
                </c:pt>
                <c:pt idx="193">
                  <c:v>4.8584621561935348</c:v>
                </c:pt>
                <c:pt idx="194">
                  <c:v>4.8584621561935348</c:v>
                </c:pt>
                <c:pt idx="195">
                  <c:v>4.8584621561935348</c:v>
                </c:pt>
                <c:pt idx="196">
                  <c:v>4.8584621561935348</c:v>
                </c:pt>
                <c:pt idx="197">
                  <c:v>4.8584621561935348</c:v>
                </c:pt>
                <c:pt idx="198">
                  <c:v>4.8584621561935348</c:v>
                </c:pt>
                <c:pt idx="199">
                  <c:v>4.8584621561935348</c:v>
                </c:pt>
                <c:pt idx="200">
                  <c:v>4.8584621561935348</c:v>
                </c:pt>
                <c:pt idx="201">
                  <c:v>4.8584621561935348</c:v>
                </c:pt>
                <c:pt idx="202">
                  <c:v>4.8584621561935348</c:v>
                </c:pt>
                <c:pt idx="203">
                  <c:v>4.8584621561935348</c:v>
                </c:pt>
                <c:pt idx="204">
                  <c:v>4.8584621561935348</c:v>
                </c:pt>
                <c:pt idx="205">
                  <c:v>4.8584621561935348</c:v>
                </c:pt>
                <c:pt idx="206">
                  <c:v>4.8584621561935348</c:v>
                </c:pt>
                <c:pt idx="207">
                  <c:v>4.8584621561935348</c:v>
                </c:pt>
                <c:pt idx="208">
                  <c:v>4.8584621561935348</c:v>
                </c:pt>
                <c:pt idx="209">
                  <c:v>4.8584621561935348</c:v>
                </c:pt>
                <c:pt idx="210">
                  <c:v>4.8584621561935348</c:v>
                </c:pt>
                <c:pt idx="211">
                  <c:v>4.8584621561935348</c:v>
                </c:pt>
                <c:pt idx="212">
                  <c:v>4.8584621561935348</c:v>
                </c:pt>
                <c:pt idx="213">
                  <c:v>4.8584621561935348</c:v>
                </c:pt>
                <c:pt idx="214">
                  <c:v>4.8584621561935348</c:v>
                </c:pt>
                <c:pt idx="215">
                  <c:v>4.8584621561935348</c:v>
                </c:pt>
                <c:pt idx="216">
                  <c:v>4.8584621561935348</c:v>
                </c:pt>
                <c:pt idx="217">
                  <c:v>4.8584621561935348</c:v>
                </c:pt>
                <c:pt idx="218">
                  <c:v>4.8584621561935348</c:v>
                </c:pt>
                <c:pt idx="219">
                  <c:v>4.8584621561935348</c:v>
                </c:pt>
                <c:pt idx="220">
                  <c:v>4.8584621561935348</c:v>
                </c:pt>
                <c:pt idx="221">
                  <c:v>4.8584621561935348</c:v>
                </c:pt>
                <c:pt idx="222">
                  <c:v>4.8584621561935348</c:v>
                </c:pt>
                <c:pt idx="223">
                  <c:v>4.8584621561935348</c:v>
                </c:pt>
                <c:pt idx="224">
                  <c:v>4.8584621561935348</c:v>
                </c:pt>
                <c:pt idx="225">
                  <c:v>4.8584621561935348</c:v>
                </c:pt>
                <c:pt idx="226">
                  <c:v>4.8584621561935348</c:v>
                </c:pt>
                <c:pt idx="227">
                  <c:v>4.8584621561935348</c:v>
                </c:pt>
                <c:pt idx="228">
                  <c:v>4.8584621561935348</c:v>
                </c:pt>
                <c:pt idx="229">
                  <c:v>4.8584621561935348</c:v>
                </c:pt>
                <c:pt idx="230">
                  <c:v>4.8584621561935348</c:v>
                </c:pt>
                <c:pt idx="231">
                  <c:v>4.8584621561935348</c:v>
                </c:pt>
                <c:pt idx="232">
                  <c:v>4.8584621561935348</c:v>
                </c:pt>
                <c:pt idx="233">
                  <c:v>4.8584621561935348</c:v>
                </c:pt>
                <c:pt idx="234">
                  <c:v>4.8584621561935348</c:v>
                </c:pt>
                <c:pt idx="235">
                  <c:v>4.8584621561935348</c:v>
                </c:pt>
                <c:pt idx="236">
                  <c:v>4.8584621561935348</c:v>
                </c:pt>
                <c:pt idx="237">
                  <c:v>4.8584621561935348</c:v>
                </c:pt>
                <c:pt idx="238">
                  <c:v>4.8584621561935348</c:v>
                </c:pt>
                <c:pt idx="239">
                  <c:v>4.8584621561935348</c:v>
                </c:pt>
                <c:pt idx="240">
                  <c:v>4.8584621561935348</c:v>
                </c:pt>
                <c:pt idx="241">
                  <c:v>4.8584621561935348</c:v>
                </c:pt>
                <c:pt idx="242">
                  <c:v>4.8584621561935348</c:v>
                </c:pt>
                <c:pt idx="243">
                  <c:v>4.8584621561935348</c:v>
                </c:pt>
                <c:pt idx="244">
                  <c:v>4.8584621561935348</c:v>
                </c:pt>
                <c:pt idx="245">
                  <c:v>4.8584621561935348</c:v>
                </c:pt>
                <c:pt idx="246">
                  <c:v>4.8584621561935348</c:v>
                </c:pt>
                <c:pt idx="247">
                  <c:v>4.8584621561935348</c:v>
                </c:pt>
                <c:pt idx="248">
                  <c:v>4.8584621561935348</c:v>
                </c:pt>
                <c:pt idx="249">
                  <c:v>4.8584621561935348</c:v>
                </c:pt>
                <c:pt idx="250">
                  <c:v>4.8584621561935348</c:v>
                </c:pt>
                <c:pt idx="251">
                  <c:v>4.8584621561935348</c:v>
                </c:pt>
                <c:pt idx="252">
                  <c:v>4.8584621561935348</c:v>
                </c:pt>
                <c:pt idx="253">
                  <c:v>4.8584621561935348</c:v>
                </c:pt>
                <c:pt idx="254">
                  <c:v>4.8584621561935348</c:v>
                </c:pt>
                <c:pt idx="255">
                  <c:v>4.8584621561935348</c:v>
                </c:pt>
                <c:pt idx="256">
                  <c:v>4.8584621561935348</c:v>
                </c:pt>
                <c:pt idx="257">
                  <c:v>4.8584621561935348</c:v>
                </c:pt>
                <c:pt idx="258">
                  <c:v>4.8584621561935348</c:v>
                </c:pt>
                <c:pt idx="259">
                  <c:v>4.8584621561935348</c:v>
                </c:pt>
                <c:pt idx="260">
                  <c:v>4.8584621561935348</c:v>
                </c:pt>
                <c:pt idx="261">
                  <c:v>4.8584621561935348</c:v>
                </c:pt>
                <c:pt idx="262">
                  <c:v>4.8584621561935348</c:v>
                </c:pt>
                <c:pt idx="263">
                  <c:v>4.8584621561935348</c:v>
                </c:pt>
                <c:pt idx="264">
                  <c:v>4.8584621561935348</c:v>
                </c:pt>
                <c:pt idx="265">
                  <c:v>4.8584621561935348</c:v>
                </c:pt>
                <c:pt idx="266">
                  <c:v>4.8584621561935348</c:v>
                </c:pt>
                <c:pt idx="267">
                  <c:v>4.8584621561935348</c:v>
                </c:pt>
                <c:pt idx="268">
                  <c:v>4.8584621561935348</c:v>
                </c:pt>
                <c:pt idx="269">
                  <c:v>4.8584621561935348</c:v>
                </c:pt>
                <c:pt idx="270">
                  <c:v>4.8584621561935348</c:v>
                </c:pt>
                <c:pt idx="271">
                  <c:v>4.8584621561935348</c:v>
                </c:pt>
                <c:pt idx="272">
                  <c:v>4.8584621561935348</c:v>
                </c:pt>
                <c:pt idx="273">
                  <c:v>4.8584621561935348</c:v>
                </c:pt>
                <c:pt idx="274">
                  <c:v>4.8584621561935348</c:v>
                </c:pt>
                <c:pt idx="275">
                  <c:v>4.8584621561935348</c:v>
                </c:pt>
                <c:pt idx="276">
                  <c:v>4.8584621561935348</c:v>
                </c:pt>
                <c:pt idx="277">
                  <c:v>4.8584621561935348</c:v>
                </c:pt>
                <c:pt idx="278">
                  <c:v>4.8584621561935348</c:v>
                </c:pt>
                <c:pt idx="279">
                  <c:v>4.8584621561935348</c:v>
                </c:pt>
                <c:pt idx="280">
                  <c:v>4.8584621561935348</c:v>
                </c:pt>
                <c:pt idx="281">
                  <c:v>4.8584621561935348</c:v>
                </c:pt>
                <c:pt idx="282">
                  <c:v>4.8584621561935348</c:v>
                </c:pt>
                <c:pt idx="283">
                  <c:v>4.8584621561935348</c:v>
                </c:pt>
                <c:pt idx="284">
                  <c:v>4.8584621561935348</c:v>
                </c:pt>
                <c:pt idx="285">
                  <c:v>4.8584621561935348</c:v>
                </c:pt>
                <c:pt idx="286">
                  <c:v>4.8584621561935348</c:v>
                </c:pt>
                <c:pt idx="287">
                  <c:v>4.8584621561935348</c:v>
                </c:pt>
                <c:pt idx="288">
                  <c:v>4.8584621561935348</c:v>
                </c:pt>
                <c:pt idx="289">
                  <c:v>4.8584621561935348</c:v>
                </c:pt>
                <c:pt idx="290">
                  <c:v>4.8584621561935348</c:v>
                </c:pt>
                <c:pt idx="291">
                  <c:v>4.8584621561935348</c:v>
                </c:pt>
                <c:pt idx="292">
                  <c:v>4.8584621561935348</c:v>
                </c:pt>
                <c:pt idx="293">
                  <c:v>4.8584621561935348</c:v>
                </c:pt>
                <c:pt idx="294">
                  <c:v>4.8584621561935348</c:v>
                </c:pt>
                <c:pt idx="295">
                  <c:v>4.8584621561935348</c:v>
                </c:pt>
                <c:pt idx="296">
                  <c:v>4.8584621561935348</c:v>
                </c:pt>
                <c:pt idx="297">
                  <c:v>4.8584621561935348</c:v>
                </c:pt>
                <c:pt idx="298">
                  <c:v>4.8584621561935348</c:v>
                </c:pt>
                <c:pt idx="299">
                  <c:v>4.8584621561935348</c:v>
                </c:pt>
                <c:pt idx="300">
                  <c:v>4.8584621561935348</c:v>
                </c:pt>
                <c:pt idx="301">
                  <c:v>4.8584621561935348</c:v>
                </c:pt>
                <c:pt idx="302">
                  <c:v>4.8584621561935348</c:v>
                </c:pt>
                <c:pt idx="303">
                  <c:v>4.8584621561935348</c:v>
                </c:pt>
                <c:pt idx="304">
                  <c:v>4.8584621561935348</c:v>
                </c:pt>
                <c:pt idx="305">
                  <c:v>4.8584621561935348</c:v>
                </c:pt>
                <c:pt idx="306">
                  <c:v>4.8584621561935348</c:v>
                </c:pt>
                <c:pt idx="307">
                  <c:v>4.8584621561935348</c:v>
                </c:pt>
                <c:pt idx="308">
                  <c:v>4.8584621561935348</c:v>
                </c:pt>
                <c:pt idx="309">
                  <c:v>4.8584621561935348</c:v>
                </c:pt>
                <c:pt idx="310">
                  <c:v>4.8584621561935348</c:v>
                </c:pt>
                <c:pt idx="311">
                  <c:v>4.8584621561935348</c:v>
                </c:pt>
                <c:pt idx="312">
                  <c:v>4.8584621561935348</c:v>
                </c:pt>
                <c:pt idx="313">
                  <c:v>4.8584621561935348</c:v>
                </c:pt>
                <c:pt idx="314">
                  <c:v>4.8584621561935348</c:v>
                </c:pt>
                <c:pt idx="315">
                  <c:v>4.8584621561935348</c:v>
                </c:pt>
                <c:pt idx="316">
                  <c:v>4.8584621561935348</c:v>
                </c:pt>
                <c:pt idx="317">
                  <c:v>4.8584621561935348</c:v>
                </c:pt>
                <c:pt idx="318">
                  <c:v>4.8584621561935348</c:v>
                </c:pt>
                <c:pt idx="319">
                  <c:v>4.8584621561935348</c:v>
                </c:pt>
                <c:pt idx="320">
                  <c:v>4.8584621561935348</c:v>
                </c:pt>
                <c:pt idx="321">
                  <c:v>4.8584621561935348</c:v>
                </c:pt>
                <c:pt idx="322">
                  <c:v>4.8584621561935348</c:v>
                </c:pt>
                <c:pt idx="323">
                  <c:v>4.8584621561935348</c:v>
                </c:pt>
                <c:pt idx="324">
                  <c:v>4.8584621561935348</c:v>
                </c:pt>
                <c:pt idx="325">
                  <c:v>4.8584621561935348</c:v>
                </c:pt>
                <c:pt idx="326">
                  <c:v>4.8584621561935348</c:v>
                </c:pt>
                <c:pt idx="327">
                  <c:v>4.8584621561935348</c:v>
                </c:pt>
                <c:pt idx="328">
                  <c:v>4.8584621561935348</c:v>
                </c:pt>
                <c:pt idx="329">
                  <c:v>4.8584621561935348</c:v>
                </c:pt>
                <c:pt idx="330">
                  <c:v>4.8584621561935348</c:v>
                </c:pt>
                <c:pt idx="331">
                  <c:v>4.8584621561935348</c:v>
                </c:pt>
                <c:pt idx="332">
                  <c:v>4.8584621561935348</c:v>
                </c:pt>
                <c:pt idx="333">
                  <c:v>4.8584621561935348</c:v>
                </c:pt>
                <c:pt idx="334">
                  <c:v>4.8584621561935348</c:v>
                </c:pt>
                <c:pt idx="335">
                  <c:v>4.8584621561935348</c:v>
                </c:pt>
                <c:pt idx="336">
                  <c:v>4.8584621561935348</c:v>
                </c:pt>
                <c:pt idx="337">
                  <c:v>4.8584621561935348</c:v>
                </c:pt>
                <c:pt idx="338">
                  <c:v>4.8584621561935348</c:v>
                </c:pt>
                <c:pt idx="339">
                  <c:v>4.8584621561935348</c:v>
                </c:pt>
                <c:pt idx="340">
                  <c:v>4.8584621561935348</c:v>
                </c:pt>
                <c:pt idx="341">
                  <c:v>4.8584621561935348</c:v>
                </c:pt>
                <c:pt idx="342">
                  <c:v>4.8584621561935348</c:v>
                </c:pt>
                <c:pt idx="343">
                  <c:v>4.8584621561935348</c:v>
                </c:pt>
                <c:pt idx="344">
                  <c:v>4.8584621561935348</c:v>
                </c:pt>
                <c:pt idx="345">
                  <c:v>4.8584621561935348</c:v>
                </c:pt>
                <c:pt idx="346">
                  <c:v>4.8584621561935348</c:v>
                </c:pt>
                <c:pt idx="347">
                  <c:v>4.8584621561935348</c:v>
                </c:pt>
                <c:pt idx="348">
                  <c:v>4.8584621561935348</c:v>
                </c:pt>
                <c:pt idx="349">
                  <c:v>4.8584621561935348</c:v>
                </c:pt>
                <c:pt idx="350">
                  <c:v>4.8584621561935348</c:v>
                </c:pt>
                <c:pt idx="351">
                  <c:v>4.8584621561935348</c:v>
                </c:pt>
                <c:pt idx="352">
                  <c:v>4.8584621561935348</c:v>
                </c:pt>
                <c:pt idx="353">
                  <c:v>4.8584621561935348</c:v>
                </c:pt>
                <c:pt idx="354">
                  <c:v>4.8584621561935348</c:v>
                </c:pt>
                <c:pt idx="355">
                  <c:v>4.8584621561935348</c:v>
                </c:pt>
                <c:pt idx="356">
                  <c:v>4.8584621561935348</c:v>
                </c:pt>
                <c:pt idx="357">
                  <c:v>4.8584621561935348</c:v>
                </c:pt>
                <c:pt idx="358">
                  <c:v>4.8584621561935348</c:v>
                </c:pt>
                <c:pt idx="359">
                  <c:v>4.8584621561935348</c:v>
                </c:pt>
                <c:pt idx="360">
                  <c:v>4.8584621561935348</c:v>
                </c:pt>
                <c:pt idx="361">
                  <c:v>4.8584621561935348</c:v>
                </c:pt>
                <c:pt idx="362">
                  <c:v>4.8584621561935348</c:v>
                </c:pt>
                <c:pt idx="363">
                  <c:v>4.8584621561935348</c:v>
                </c:pt>
                <c:pt idx="364">
                  <c:v>4.8584621561935348</c:v>
                </c:pt>
                <c:pt idx="365">
                  <c:v>4.8584621561935348</c:v>
                </c:pt>
                <c:pt idx="366">
                  <c:v>4.8584621561935348</c:v>
                </c:pt>
                <c:pt idx="367">
                  <c:v>4.8584621561935348</c:v>
                </c:pt>
                <c:pt idx="368">
                  <c:v>4.8584621561935348</c:v>
                </c:pt>
                <c:pt idx="369">
                  <c:v>4.8584621561935348</c:v>
                </c:pt>
                <c:pt idx="370">
                  <c:v>4.8584621561935348</c:v>
                </c:pt>
                <c:pt idx="371">
                  <c:v>4.8584621561935348</c:v>
                </c:pt>
                <c:pt idx="372">
                  <c:v>4.8584621561935348</c:v>
                </c:pt>
                <c:pt idx="373">
                  <c:v>4.8584621561935348</c:v>
                </c:pt>
                <c:pt idx="374">
                  <c:v>4.8584621561935348</c:v>
                </c:pt>
                <c:pt idx="375">
                  <c:v>4.8584621561935348</c:v>
                </c:pt>
                <c:pt idx="376">
                  <c:v>4.8584621561935348</c:v>
                </c:pt>
                <c:pt idx="377">
                  <c:v>4.8584621561935348</c:v>
                </c:pt>
                <c:pt idx="378">
                  <c:v>4.8584621561935348</c:v>
                </c:pt>
                <c:pt idx="379">
                  <c:v>4.8584621561935348</c:v>
                </c:pt>
                <c:pt idx="380">
                  <c:v>4.8584621561935348</c:v>
                </c:pt>
                <c:pt idx="381">
                  <c:v>4.8584621561935348</c:v>
                </c:pt>
                <c:pt idx="382">
                  <c:v>4.8584621561935348</c:v>
                </c:pt>
                <c:pt idx="383">
                  <c:v>4.8584621561935348</c:v>
                </c:pt>
                <c:pt idx="384">
                  <c:v>4.8584621561935348</c:v>
                </c:pt>
                <c:pt idx="385">
                  <c:v>4.8584621561935348</c:v>
                </c:pt>
                <c:pt idx="386">
                  <c:v>4.8584621561935348</c:v>
                </c:pt>
                <c:pt idx="387">
                  <c:v>4.8584621561935348</c:v>
                </c:pt>
                <c:pt idx="388">
                  <c:v>4.8584621561935348</c:v>
                </c:pt>
                <c:pt idx="389">
                  <c:v>4.8584621561935348</c:v>
                </c:pt>
                <c:pt idx="390">
                  <c:v>4.8584621561935348</c:v>
                </c:pt>
                <c:pt idx="391">
                  <c:v>4.8584621561935348</c:v>
                </c:pt>
                <c:pt idx="392">
                  <c:v>4.8584621561935348</c:v>
                </c:pt>
                <c:pt idx="393">
                  <c:v>4.8584621561935348</c:v>
                </c:pt>
                <c:pt idx="394">
                  <c:v>4.8584621561935348</c:v>
                </c:pt>
                <c:pt idx="395">
                  <c:v>4.8584621561935348</c:v>
                </c:pt>
                <c:pt idx="396">
                  <c:v>4.8584621561935348</c:v>
                </c:pt>
                <c:pt idx="397">
                  <c:v>4.8584621561935348</c:v>
                </c:pt>
                <c:pt idx="398">
                  <c:v>4.8584621561935348</c:v>
                </c:pt>
                <c:pt idx="399">
                  <c:v>4.8584621561935348</c:v>
                </c:pt>
                <c:pt idx="400">
                  <c:v>4.8584621561935348</c:v>
                </c:pt>
                <c:pt idx="401">
                  <c:v>4.8584621561935348</c:v>
                </c:pt>
                <c:pt idx="402">
                  <c:v>4.8584621561935348</c:v>
                </c:pt>
                <c:pt idx="403">
                  <c:v>4.8584621561935348</c:v>
                </c:pt>
                <c:pt idx="404">
                  <c:v>4.8584621561935348</c:v>
                </c:pt>
                <c:pt idx="405">
                  <c:v>4.8584621561935348</c:v>
                </c:pt>
                <c:pt idx="406">
                  <c:v>4.8584621561935348</c:v>
                </c:pt>
                <c:pt idx="407">
                  <c:v>4.8584621561935348</c:v>
                </c:pt>
                <c:pt idx="408">
                  <c:v>4.8584621561935348</c:v>
                </c:pt>
                <c:pt idx="409">
                  <c:v>4.8584621561935348</c:v>
                </c:pt>
                <c:pt idx="410">
                  <c:v>4.8584621561935348</c:v>
                </c:pt>
                <c:pt idx="411">
                  <c:v>4.8584621561935348</c:v>
                </c:pt>
                <c:pt idx="412">
                  <c:v>4.8584621561935348</c:v>
                </c:pt>
                <c:pt idx="413">
                  <c:v>4.8584621561935348</c:v>
                </c:pt>
                <c:pt idx="414">
                  <c:v>4.8584621561935348</c:v>
                </c:pt>
                <c:pt idx="415">
                  <c:v>4.8584621561935348</c:v>
                </c:pt>
                <c:pt idx="416">
                  <c:v>4.8584621561935348</c:v>
                </c:pt>
                <c:pt idx="417">
                  <c:v>4.8584621561935348</c:v>
                </c:pt>
                <c:pt idx="418">
                  <c:v>4.8584621561935348</c:v>
                </c:pt>
                <c:pt idx="419">
                  <c:v>4.8584621561935348</c:v>
                </c:pt>
                <c:pt idx="420">
                  <c:v>4.8584621561935348</c:v>
                </c:pt>
                <c:pt idx="421">
                  <c:v>4.8584621561935348</c:v>
                </c:pt>
                <c:pt idx="422">
                  <c:v>4.8584621561935348</c:v>
                </c:pt>
                <c:pt idx="423">
                  <c:v>4.8584621561935348</c:v>
                </c:pt>
                <c:pt idx="424">
                  <c:v>4.8584621561935348</c:v>
                </c:pt>
                <c:pt idx="425">
                  <c:v>4.8584621561935348</c:v>
                </c:pt>
                <c:pt idx="426">
                  <c:v>4.8584621561935348</c:v>
                </c:pt>
                <c:pt idx="427">
                  <c:v>4.8584621561935348</c:v>
                </c:pt>
                <c:pt idx="428">
                  <c:v>4.8584621561935348</c:v>
                </c:pt>
                <c:pt idx="429">
                  <c:v>4.8584621561935348</c:v>
                </c:pt>
                <c:pt idx="430">
                  <c:v>4.8584621561935348</c:v>
                </c:pt>
                <c:pt idx="431">
                  <c:v>4.8584621561935348</c:v>
                </c:pt>
                <c:pt idx="432">
                  <c:v>4.8584621561935348</c:v>
                </c:pt>
                <c:pt idx="433">
                  <c:v>4.8584621561935348</c:v>
                </c:pt>
                <c:pt idx="434">
                  <c:v>4.8584621561935348</c:v>
                </c:pt>
                <c:pt idx="435">
                  <c:v>4.8584621561935348</c:v>
                </c:pt>
                <c:pt idx="436">
                  <c:v>4.8584621561935348</c:v>
                </c:pt>
                <c:pt idx="437">
                  <c:v>4.8584621561935348</c:v>
                </c:pt>
                <c:pt idx="438">
                  <c:v>4.8584621561935348</c:v>
                </c:pt>
                <c:pt idx="439">
                  <c:v>4.8584621561935348</c:v>
                </c:pt>
                <c:pt idx="440">
                  <c:v>4.8584621561935348</c:v>
                </c:pt>
                <c:pt idx="441">
                  <c:v>4.8584621561935348</c:v>
                </c:pt>
                <c:pt idx="442">
                  <c:v>4.8584621561935348</c:v>
                </c:pt>
                <c:pt idx="443">
                  <c:v>4.8584621561935348</c:v>
                </c:pt>
                <c:pt idx="444">
                  <c:v>4.8584621561935348</c:v>
                </c:pt>
                <c:pt idx="445">
                  <c:v>4.8584621561935348</c:v>
                </c:pt>
                <c:pt idx="446">
                  <c:v>4.8584621561935348</c:v>
                </c:pt>
                <c:pt idx="447">
                  <c:v>4.8584621561935348</c:v>
                </c:pt>
                <c:pt idx="448">
                  <c:v>4.8584621561935348</c:v>
                </c:pt>
                <c:pt idx="449">
                  <c:v>4.8584621561935348</c:v>
                </c:pt>
                <c:pt idx="450">
                  <c:v>4.8584621561935348</c:v>
                </c:pt>
                <c:pt idx="451">
                  <c:v>4.8584621561935348</c:v>
                </c:pt>
                <c:pt idx="452">
                  <c:v>4.8584621561935348</c:v>
                </c:pt>
                <c:pt idx="453">
                  <c:v>4.8584621561935348</c:v>
                </c:pt>
                <c:pt idx="454">
                  <c:v>4.8584621561935348</c:v>
                </c:pt>
                <c:pt idx="455">
                  <c:v>4.8584621561935348</c:v>
                </c:pt>
                <c:pt idx="456">
                  <c:v>4.8584621561935348</c:v>
                </c:pt>
                <c:pt idx="457">
                  <c:v>4.8584621561935348</c:v>
                </c:pt>
                <c:pt idx="458">
                  <c:v>4.8584621561935348</c:v>
                </c:pt>
                <c:pt idx="459">
                  <c:v>4.8584621561935348</c:v>
                </c:pt>
                <c:pt idx="460">
                  <c:v>4.8584621561935348</c:v>
                </c:pt>
                <c:pt idx="461">
                  <c:v>4.8584621561935348</c:v>
                </c:pt>
                <c:pt idx="462">
                  <c:v>4.8584621561935348</c:v>
                </c:pt>
                <c:pt idx="463">
                  <c:v>4.8584621561935348</c:v>
                </c:pt>
                <c:pt idx="464">
                  <c:v>4.8584621561935348</c:v>
                </c:pt>
                <c:pt idx="465">
                  <c:v>4.8584621561935348</c:v>
                </c:pt>
                <c:pt idx="466">
                  <c:v>4.8584621561935348</c:v>
                </c:pt>
                <c:pt idx="467">
                  <c:v>4.8584621561935348</c:v>
                </c:pt>
                <c:pt idx="468">
                  <c:v>4.8584621561935348</c:v>
                </c:pt>
                <c:pt idx="469">
                  <c:v>4.8584621561935348</c:v>
                </c:pt>
                <c:pt idx="470">
                  <c:v>4.8584621561935348</c:v>
                </c:pt>
                <c:pt idx="471">
                  <c:v>4.8584621561935348</c:v>
                </c:pt>
                <c:pt idx="472">
                  <c:v>4.8584621561935348</c:v>
                </c:pt>
                <c:pt idx="473">
                  <c:v>4.8584621561935348</c:v>
                </c:pt>
                <c:pt idx="474">
                  <c:v>4.8584621561935348</c:v>
                </c:pt>
                <c:pt idx="475">
                  <c:v>4.8584621561935348</c:v>
                </c:pt>
                <c:pt idx="476">
                  <c:v>4.8584621561935348</c:v>
                </c:pt>
                <c:pt idx="477">
                  <c:v>4.8584621561935348</c:v>
                </c:pt>
                <c:pt idx="478">
                  <c:v>4.8584621561935348</c:v>
                </c:pt>
                <c:pt idx="479">
                  <c:v>4.8584621561935348</c:v>
                </c:pt>
                <c:pt idx="480">
                  <c:v>4.8584621561935348</c:v>
                </c:pt>
                <c:pt idx="481">
                  <c:v>4.8584621561935348</c:v>
                </c:pt>
                <c:pt idx="482">
                  <c:v>4.8584621561935348</c:v>
                </c:pt>
                <c:pt idx="483">
                  <c:v>4.8584621561935348</c:v>
                </c:pt>
                <c:pt idx="484">
                  <c:v>4.8584621561935348</c:v>
                </c:pt>
                <c:pt idx="485">
                  <c:v>4.8584621561935348</c:v>
                </c:pt>
                <c:pt idx="486">
                  <c:v>4.8584621561935348</c:v>
                </c:pt>
                <c:pt idx="487">
                  <c:v>4.8584621561935348</c:v>
                </c:pt>
                <c:pt idx="488">
                  <c:v>4.8584621561935348</c:v>
                </c:pt>
                <c:pt idx="489">
                  <c:v>4.8584621561935348</c:v>
                </c:pt>
                <c:pt idx="490">
                  <c:v>4.8584621561935348</c:v>
                </c:pt>
                <c:pt idx="491">
                  <c:v>4.8584621561935348</c:v>
                </c:pt>
                <c:pt idx="492">
                  <c:v>4.8584621561935348</c:v>
                </c:pt>
                <c:pt idx="493">
                  <c:v>4.8584621561935348</c:v>
                </c:pt>
                <c:pt idx="494">
                  <c:v>4.8584621561935348</c:v>
                </c:pt>
                <c:pt idx="495">
                  <c:v>4.8584621561935348</c:v>
                </c:pt>
                <c:pt idx="496">
                  <c:v>4.8584621561935348</c:v>
                </c:pt>
                <c:pt idx="497">
                  <c:v>4.8584621561935348</c:v>
                </c:pt>
                <c:pt idx="498">
                  <c:v>4.8584621561935348</c:v>
                </c:pt>
                <c:pt idx="499">
                  <c:v>4.8584621561935348</c:v>
                </c:pt>
                <c:pt idx="500">
                  <c:v>4.8584621561935348</c:v>
                </c:pt>
                <c:pt idx="501">
                  <c:v>4.8584621561935348</c:v>
                </c:pt>
                <c:pt idx="502">
                  <c:v>4.8584621561935348</c:v>
                </c:pt>
                <c:pt idx="503">
                  <c:v>4.8584621561935348</c:v>
                </c:pt>
                <c:pt idx="504">
                  <c:v>4.8584621561935348</c:v>
                </c:pt>
                <c:pt idx="505">
                  <c:v>4.8584621561935348</c:v>
                </c:pt>
                <c:pt idx="506">
                  <c:v>4.8584621561935348</c:v>
                </c:pt>
                <c:pt idx="507">
                  <c:v>4.8584621561935348</c:v>
                </c:pt>
                <c:pt idx="508">
                  <c:v>4.8584621561935348</c:v>
                </c:pt>
                <c:pt idx="509">
                  <c:v>4.8584621561935348</c:v>
                </c:pt>
                <c:pt idx="510">
                  <c:v>4.8584621561935348</c:v>
                </c:pt>
                <c:pt idx="511">
                  <c:v>4.8584621561935348</c:v>
                </c:pt>
                <c:pt idx="512">
                  <c:v>4.8584621561935348</c:v>
                </c:pt>
                <c:pt idx="513">
                  <c:v>4.8584621561935348</c:v>
                </c:pt>
                <c:pt idx="514">
                  <c:v>4.8584621561935348</c:v>
                </c:pt>
                <c:pt idx="515">
                  <c:v>4.8584621561935348</c:v>
                </c:pt>
                <c:pt idx="516">
                  <c:v>4.8584621561935348</c:v>
                </c:pt>
                <c:pt idx="517">
                  <c:v>4.8584621561935348</c:v>
                </c:pt>
                <c:pt idx="518">
                  <c:v>4.8584621561935348</c:v>
                </c:pt>
                <c:pt idx="519">
                  <c:v>4.8584621561935348</c:v>
                </c:pt>
                <c:pt idx="520">
                  <c:v>4.8584621561935348</c:v>
                </c:pt>
                <c:pt idx="521">
                  <c:v>4.8584621561935348</c:v>
                </c:pt>
                <c:pt idx="522">
                  <c:v>4.8584621561935348</c:v>
                </c:pt>
                <c:pt idx="523">
                  <c:v>4.8584621561935348</c:v>
                </c:pt>
                <c:pt idx="524">
                  <c:v>4.8584621561935348</c:v>
                </c:pt>
                <c:pt idx="525">
                  <c:v>4.8584621561935348</c:v>
                </c:pt>
                <c:pt idx="526">
                  <c:v>4.8584621561935348</c:v>
                </c:pt>
                <c:pt idx="527">
                  <c:v>4.8584621561935348</c:v>
                </c:pt>
                <c:pt idx="528">
                  <c:v>4.8584621561935348</c:v>
                </c:pt>
                <c:pt idx="529">
                  <c:v>4.8584621561935348</c:v>
                </c:pt>
                <c:pt idx="530">
                  <c:v>4.8584621561935348</c:v>
                </c:pt>
                <c:pt idx="531">
                  <c:v>4.8584621561935348</c:v>
                </c:pt>
                <c:pt idx="532">
                  <c:v>4.8584621561935348</c:v>
                </c:pt>
                <c:pt idx="533">
                  <c:v>4.8584621561935348</c:v>
                </c:pt>
                <c:pt idx="534">
                  <c:v>4.8584621561935348</c:v>
                </c:pt>
                <c:pt idx="535">
                  <c:v>4.8584621561935348</c:v>
                </c:pt>
                <c:pt idx="536">
                  <c:v>4.8584621561935348</c:v>
                </c:pt>
                <c:pt idx="537">
                  <c:v>4.8584621561935348</c:v>
                </c:pt>
                <c:pt idx="538">
                  <c:v>4.8584621561935348</c:v>
                </c:pt>
                <c:pt idx="539">
                  <c:v>4.8584621561935348</c:v>
                </c:pt>
                <c:pt idx="540">
                  <c:v>4.8584621561935348</c:v>
                </c:pt>
                <c:pt idx="541">
                  <c:v>4.8584621561935348</c:v>
                </c:pt>
                <c:pt idx="542">
                  <c:v>4.8584621561935348</c:v>
                </c:pt>
                <c:pt idx="543">
                  <c:v>4.8584621561935348</c:v>
                </c:pt>
                <c:pt idx="544">
                  <c:v>4.8584621561935348</c:v>
                </c:pt>
                <c:pt idx="545">
                  <c:v>4.8584621561935348</c:v>
                </c:pt>
                <c:pt idx="546">
                  <c:v>4.8584621561935348</c:v>
                </c:pt>
                <c:pt idx="547">
                  <c:v>4.8584621561935348</c:v>
                </c:pt>
                <c:pt idx="548">
                  <c:v>4.8584621561935348</c:v>
                </c:pt>
                <c:pt idx="549">
                  <c:v>4.8584621561935348</c:v>
                </c:pt>
                <c:pt idx="550">
                  <c:v>4.8584621561935348</c:v>
                </c:pt>
                <c:pt idx="551">
                  <c:v>4.8584621561935348</c:v>
                </c:pt>
                <c:pt idx="552">
                  <c:v>4.8584621561935348</c:v>
                </c:pt>
                <c:pt idx="553">
                  <c:v>4.8584621561935348</c:v>
                </c:pt>
                <c:pt idx="554">
                  <c:v>4.8584621561935348</c:v>
                </c:pt>
                <c:pt idx="555">
                  <c:v>4.8584621561935348</c:v>
                </c:pt>
                <c:pt idx="556">
                  <c:v>4.8584621561935348</c:v>
                </c:pt>
                <c:pt idx="557">
                  <c:v>4.8584621561935348</c:v>
                </c:pt>
                <c:pt idx="558">
                  <c:v>4.8584621561935348</c:v>
                </c:pt>
                <c:pt idx="559">
                  <c:v>4.8584621561935348</c:v>
                </c:pt>
                <c:pt idx="560">
                  <c:v>4.8584621561935348</c:v>
                </c:pt>
                <c:pt idx="561">
                  <c:v>4.8584621561935348</c:v>
                </c:pt>
                <c:pt idx="562">
                  <c:v>4.8584621561935348</c:v>
                </c:pt>
                <c:pt idx="563">
                  <c:v>4.8584621561935348</c:v>
                </c:pt>
                <c:pt idx="564">
                  <c:v>4.8584621561935348</c:v>
                </c:pt>
                <c:pt idx="565">
                  <c:v>4.8584621561935348</c:v>
                </c:pt>
                <c:pt idx="566">
                  <c:v>4.8584621561935348</c:v>
                </c:pt>
                <c:pt idx="567">
                  <c:v>4.8584621561935348</c:v>
                </c:pt>
                <c:pt idx="568">
                  <c:v>4.8584621561935348</c:v>
                </c:pt>
                <c:pt idx="569">
                  <c:v>4.8584621561935348</c:v>
                </c:pt>
                <c:pt idx="570">
                  <c:v>4.8584621561935348</c:v>
                </c:pt>
                <c:pt idx="571">
                  <c:v>4.8584621561935348</c:v>
                </c:pt>
                <c:pt idx="572">
                  <c:v>4.8584621561935348</c:v>
                </c:pt>
                <c:pt idx="573">
                  <c:v>4.8584621561935348</c:v>
                </c:pt>
                <c:pt idx="574">
                  <c:v>4.8584621561935348</c:v>
                </c:pt>
                <c:pt idx="575">
                  <c:v>4.8584621561935348</c:v>
                </c:pt>
                <c:pt idx="576">
                  <c:v>4.8584621561935348</c:v>
                </c:pt>
                <c:pt idx="577">
                  <c:v>4.8584621561935348</c:v>
                </c:pt>
                <c:pt idx="578">
                  <c:v>4.8584621561935348</c:v>
                </c:pt>
                <c:pt idx="579">
                  <c:v>4.8584621561935348</c:v>
                </c:pt>
                <c:pt idx="580">
                  <c:v>4.8584621561935348</c:v>
                </c:pt>
                <c:pt idx="581">
                  <c:v>4.8584621561935348</c:v>
                </c:pt>
                <c:pt idx="582">
                  <c:v>4.8584621561935348</c:v>
                </c:pt>
                <c:pt idx="583">
                  <c:v>4.8584621561935348</c:v>
                </c:pt>
                <c:pt idx="584">
                  <c:v>4.8584621561935348</c:v>
                </c:pt>
                <c:pt idx="585">
                  <c:v>4.8584621561935348</c:v>
                </c:pt>
                <c:pt idx="586">
                  <c:v>4.8584621561935348</c:v>
                </c:pt>
                <c:pt idx="587">
                  <c:v>4.8584621561935348</c:v>
                </c:pt>
                <c:pt idx="588">
                  <c:v>4.8584621561935348</c:v>
                </c:pt>
                <c:pt idx="589">
                  <c:v>4.8584621561935348</c:v>
                </c:pt>
                <c:pt idx="590">
                  <c:v>4.8584621561935348</c:v>
                </c:pt>
                <c:pt idx="591">
                  <c:v>4.8584621561935348</c:v>
                </c:pt>
                <c:pt idx="592">
                  <c:v>4.8584621561935348</c:v>
                </c:pt>
                <c:pt idx="593">
                  <c:v>4.8584621561935348</c:v>
                </c:pt>
                <c:pt idx="594">
                  <c:v>4.8584621561935348</c:v>
                </c:pt>
                <c:pt idx="595">
                  <c:v>4.8584621561935348</c:v>
                </c:pt>
                <c:pt idx="596">
                  <c:v>4.8584621561935348</c:v>
                </c:pt>
                <c:pt idx="597">
                  <c:v>4.8584621561935348</c:v>
                </c:pt>
                <c:pt idx="598">
                  <c:v>4.8584621561935348</c:v>
                </c:pt>
                <c:pt idx="599">
                  <c:v>4.8584621561935348</c:v>
                </c:pt>
                <c:pt idx="600">
                  <c:v>4.8584621561935348</c:v>
                </c:pt>
              </c:numCache>
            </c:numRef>
          </c:val>
          <c:smooth val="0"/>
          <c:extLst>
            <c:ext xmlns:c16="http://schemas.microsoft.com/office/drawing/2014/chart" uri="{C3380CC4-5D6E-409C-BE32-E72D297353CC}">
              <c16:uniqueId val="{00000001-8D51-40BA-8F9A-0B850DFE54C5}"/>
            </c:ext>
          </c:extLst>
        </c:ser>
        <c:ser>
          <c:idx val="3"/>
          <c:order val="2"/>
          <c:tx>
            <c:strRef>
              <c:f>'Emissions and Cost'!$Y$51</c:f>
              <c:strCache>
                <c:ptCount val="1"/>
                <c:pt idx="0">
                  <c:v>Electric Resistance</c:v>
                </c:pt>
              </c:strCache>
            </c:strRef>
          </c:tx>
          <c:spPr>
            <a:ln w="25400" cap="rnd">
              <a:solidFill>
                <a:schemeClr val="accent1"/>
              </a:solidFill>
              <a:round/>
            </a:ln>
            <a:effectLst>
              <a:outerShdw blurRad="50800" dist="38100" dir="2700000" algn="tl" rotWithShape="0">
                <a:prstClr val="black">
                  <a:alpha val="40000"/>
                </a:prstClr>
              </a:outerShdw>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Cost'!$Y$53:$Y$653</c:f>
              <c:numCache>
                <c:formatCode>0.00</c:formatCode>
                <c:ptCount val="601"/>
                <c:pt idx="0">
                  <c:v>9.2050505050505027</c:v>
                </c:pt>
                <c:pt idx="1">
                  <c:v>9.2050505050505027</c:v>
                </c:pt>
                <c:pt idx="2">
                  <c:v>9.2050505050505027</c:v>
                </c:pt>
                <c:pt idx="3">
                  <c:v>9.2050505050505027</c:v>
                </c:pt>
                <c:pt idx="4">
                  <c:v>9.2050505050505027</c:v>
                </c:pt>
                <c:pt idx="5">
                  <c:v>9.2050505050505027</c:v>
                </c:pt>
                <c:pt idx="6">
                  <c:v>9.2050505050505027</c:v>
                </c:pt>
                <c:pt idx="7">
                  <c:v>9.2050505050505027</c:v>
                </c:pt>
                <c:pt idx="8">
                  <c:v>9.2050505050505027</c:v>
                </c:pt>
                <c:pt idx="9">
                  <c:v>9.2050505050505027</c:v>
                </c:pt>
                <c:pt idx="10">
                  <c:v>9.2050505050505027</c:v>
                </c:pt>
                <c:pt idx="11">
                  <c:v>9.2050505050505027</c:v>
                </c:pt>
                <c:pt idx="12">
                  <c:v>9.2050505050505027</c:v>
                </c:pt>
                <c:pt idx="13">
                  <c:v>9.2050505050505027</c:v>
                </c:pt>
                <c:pt idx="14">
                  <c:v>9.2050505050505027</c:v>
                </c:pt>
                <c:pt idx="15">
                  <c:v>9.2050505050505027</c:v>
                </c:pt>
                <c:pt idx="16">
                  <c:v>9.2050505050505027</c:v>
                </c:pt>
                <c:pt idx="17">
                  <c:v>9.2050505050505027</c:v>
                </c:pt>
                <c:pt idx="18">
                  <c:v>9.2050505050505027</c:v>
                </c:pt>
                <c:pt idx="19">
                  <c:v>9.2050505050505027</c:v>
                </c:pt>
                <c:pt idx="20">
                  <c:v>9.2050505050505027</c:v>
                </c:pt>
                <c:pt idx="21">
                  <c:v>9.2050505050505027</c:v>
                </c:pt>
                <c:pt idx="22">
                  <c:v>9.2050505050505027</c:v>
                </c:pt>
                <c:pt idx="23">
                  <c:v>9.2050505050505027</c:v>
                </c:pt>
                <c:pt idx="24">
                  <c:v>9.2050505050505027</c:v>
                </c:pt>
                <c:pt idx="25">
                  <c:v>9.2050505050505027</c:v>
                </c:pt>
                <c:pt idx="26">
                  <c:v>9.2050505050505027</c:v>
                </c:pt>
                <c:pt idx="27">
                  <c:v>9.2050505050505027</c:v>
                </c:pt>
                <c:pt idx="28">
                  <c:v>9.2050505050505027</c:v>
                </c:pt>
                <c:pt idx="29">
                  <c:v>9.2050505050505027</c:v>
                </c:pt>
                <c:pt idx="30">
                  <c:v>9.2050505050505027</c:v>
                </c:pt>
                <c:pt idx="31">
                  <c:v>9.2050505050505027</c:v>
                </c:pt>
                <c:pt idx="32">
                  <c:v>9.2050505050505027</c:v>
                </c:pt>
                <c:pt idx="33">
                  <c:v>9.2050505050505027</c:v>
                </c:pt>
                <c:pt idx="34">
                  <c:v>9.2050505050505027</c:v>
                </c:pt>
                <c:pt idx="35">
                  <c:v>9.2050505050505027</c:v>
                </c:pt>
                <c:pt idx="36">
                  <c:v>9.2050505050505027</c:v>
                </c:pt>
                <c:pt idx="37">
                  <c:v>9.2050505050505027</c:v>
                </c:pt>
                <c:pt idx="38">
                  <c:v>9.2050505050505027</c:v>
                </c:pt>
                <c:pt idx="39">
                  <c:v>9.2050505050505027</c:v>
                </c:pt>
                <c:pt idx="40">
                  <c:v>9.2050505050505027</c:v>
                </c:pt>
                <c:pt idx="41">
                  <c:v>9.2050505050505027</c:v>
                </c:pt>
                <c:pt idx="42">
                  <c:v>9.2050505050505027</c:v>
                </c:pt>
                <c:pt idx="43">
                  <c:v>9.2050505050505027</c:v>
                </c:pt>
                <c:pt idx="44">
                  <c:v>9.2050505050505027</c:v>
                </c:pt>
                <c:pt idx="45">
                  <c:v>9.2050505050505027</c:v>
                </c:pt>
                <c:pt idx="46">
                  <c:v>9.2050505050505027</c:v>
                </c:pt>
                <c:pt idx="47">
                  <c:v>9.2050505050505027</c:v>
                </c:pt>
                <c:pt idx="48">
                  <c:v>9.2050505050505027</c:v>
                </c:pt>
                <c:pt idx="49">
                  <c:v>9.2050505050505027</c:v>
                </c:pt>
                <c:pt idx="50">
                  <c:v>9.2050505050505027</c:v>
                </c:pt>
                <c:pt idx="51">
                  <c:v>9.2050505050505027</c:v>
                </c:pt>
                <c:pt idx="52">
                  <c:v>9.2050505050505027</c:v>
                </c:pt>
                <c:pt idx="53">
                  <c:v>9.2050505050505027</c:v>
                </c:pt>
                <c:pt idx="54">
                  <c:v>9.2050505050505027</c:v>
                </c:pt>
                <c:pt idx="55">
                  <c:v>9.2050505050505027</c:v>
                </c:pt>
                <c:pt idx="56">
                  <c:v>9.2050505050505027</c:v>
                </c:pt>
                <c:pt idx="57">
                  <c:v>9.2050505050505027</c:v>
                </c:pt>
                <c:pt idx="58">
                  <c:v>9.2050505050505027</c:v>
                </c:pt>
                <c:pt idx="59">
                  <c:v>9.2050505050505027</c:v>
                </c:pt>
                <c:pt idx="60">
                  <c:v>9.2050505050505027</c:v>
                </c:pt>
                <c:pt idx="61">
                  <c:v>9.2050505050505027</c:v>
                </c:pt>
                <c:pt idx="62">
                  <c:v>9.2050505050505027</c:v>
                </c:pt>
                <c:pt idx="63">
                  <c:v>9.2050505050505027</c:v>
                </c:pt>
                <c:pt idx="64">
                  <c:v>9.2050505050505027</c:v>
                </c:pt>
                <c:pt idx="65">
                  <c:v>9.2050505050505027</c:v>
                </c:pt>
                <c:pt idx="66">
                  <c:v>9.2050505050505027</c:v>
                </c:pt>
                <c:pt idx="67">
                  <c:v>9.2050505050505027</c:v>
                </c:pt>
                <c:pt idx="68">
                  <c:v>9.2050505050505027</c:v>
                </c:pt>
                <c:pt idx="69">
                  <c:v>9.2050505050505027</c:v>
                </c:pt>
                <c:pt idx="70">
                  <c:v>9.2050505050505027</c:v>
                </c:pt>
                <c:pt idx="71">
                  <c:v>9.2050505050505027</c:v>
                </c:pt>
                <c:pt idx="72">
                  <c:v>9.2050505050505027</c:v>
                </c:pt>
                <c:pt idx="73">
                  <c:v>9.2050505050505027</c:v>
                </c:pt>
                <c:pt idx="74">
                  <c:v>9.2050505050505027</c:v>
                </c:pt>
                <c:pt idx="75">
                  <c:v>9.2050505050505027</c:v>
                </c:pt>
                <c:pt idx="76">
                  <c:v>9.2050505050505027</c:v>
                </c:pt>
                <c:pt idx="77">
                  <c:v>9.2050505050505027</c:v>
                </c:pt>
                <c:pt idx="78">
                  <c:v>9.2050505050505027</c:v>
                </c:pt>
                <c:pt idx="79">
                  <c:v>9.2050505050505027</c:v>
                </c:pt>
                <c:pt idx="80">
                  <c:v>9.2050505050505027</c:v>
                </c:pt>
                <c:pt idx="81">
                  <c:v>9.2050505050505027</c:v>
                </c:pt>
                <c:pt idx="82">
                  <c:v>9.2050505050505027</c:v>
                </c:pt>
                <c:pt idx="83">
                  <c:v>9.2050505050505027</c:v>
                </c:pt>
                <c:pt idx="84">
                  <c:v>9.2050505050505027</c:v>
                </c:pt>
                <c:pt idx="85">
                  <c:v>9.2050505050505027</c:v>
                </c:pt>
                <c:pt idx="86">
                  <c:v>9.2050505050505027</c:v>
                </c:pt>
                <c:pt idx="87">
                  <c:v>9.2050505050505027</c:v>
                </c:pt>
                <c:pt idx="88">
                  <c:v>9.2050505050505027</c:v>
                </c:pt>
                <c:pt idx="89">
                  <c:v>9.2050505050505027</c:v>
                </c:pt>
                <c:pt idx="90">
                  <c:v>9.2050505050505027</c:v>
                </c:pt>
                <c:pt idx="91">
                  <c:v>9.2050505050505027</c:v>
                </c:pt>
                <c:pt idx="92">
                  <c:v>9.2050505050505027</c:v>
                </c:pt>
                <c:pt idx="93">
                  <c:v>9.2050505050505027</c:v>
                </c:pt>
                <c:pt idx="94">
                  <c:v>9.2050505050505027</c:v>
                </c:pt>
                <c:pt idx="95">
                  <c:v>9.2050505050505027</c:v>
                </c:pt>
                <c:pt idx="96">
                  <c:v>9.2050505050505027</c:v>
                </c:pt>
                <c:pt idx="97">
                  <c:v>9.2050505050505027</c:v>
                </c:pt>
                <c:pt idx="98">
                  <c:v>9.2050505050505027</c:v>
                </c:pt>
                <c:pt idx="99">
                  <c:v>9.2050505050505027</c:v>
                </c:pt>
                <c:pt idx="100">
                  <c:v>9.2050505050505027</c:v>
                </c:pt>
                <c:pt idx="101">
                  <c:v>9.2050505050505027</c:v>
                </c:pt>
                <c:pt idx="102">
                  <c:v>9.2050505050505027</c:v>
                </c:pt>
                <c:pt idx="103">
                  <c:v>9.2050505050505027</c:v>
                </c:pt>
                <c:pt idx="104">
                  <c:v>9.2050505050505027</c:v>
                </c:pt>
                <c:pt idx="105">
                  <c:v>9.2050505050505027</c:v>
                </c:pt>
                <c:pt idx="106">
                  <c:v>9.2050505050505027</c:v>
                </c:pt>
                <c:pt idx="107">
                  <c:v>9.2050505050505027</c:v>
                </c:pt>
                <c:pt idx="108">
                  <c:v>9.2050505050505027</c:v>
                </c:pt>
                <c:pt idx="109">
                  <c:v>9.2050505050505027</c:v>
                </c:pt>
                <c:pt idx="110">
                  <c:v>9.2050505050505027</c:v>
                </c:pt>
                <c:pt idx="111">
                  <c:v>9.2050505050505027</c:v>
                </c:pt>
                <c:pt idx="112">
                  <c:v>9.2050505050505027</c:v>
                </c:pt>
                <c:pt idx="113">
                  <c:v>9.2050505050505027</c:v>
                </c:pt>
                <c:pt idx="114">
                  <c:v>9.2050505050505027</c:v>
                </c:pt>
                <c:pt idx="115">
                  <c:v>9.2050505050505027</c:v>
                </c:pt>
                <c:pt idx="116">
                  <c:v>9.2050505050505027</c:v>
                </c:pt>
                <c:pt idx="117">
                  <c:v>9.2050505050505027</c:v>
                </c:pt>
                <c:pt idx="118">
                  <c:v>9.2050505050505027</c:v>
                </c:pt>
                <c:pt idx="119">
                  <c:v>9.2050505050505027</c:v>
                </c:pt>
                <c:pt idx="120">
                  <c:v>9.2050505050505027</c:v>
                </c:pt>
                <c:pt idx="121">
                  <c:v>9.2050505050505027</c:v>
                </c:pt>
                <c:pt idx="122">
                  <c:v>9.2050505050505027</c:v>
                </c:pt>
                <c:pt idx="123">
                  <c:v>9.2050505050505027</c:v>
                </c:pt>
                <c:pt idx="124">
                  <c:v>9.2050505050505027</c:v>
                </c:pt>
                <c:pt idx="125">
                  <c:v>9.2050505050505027</c:v>
                </c:pt>
                <c:pt idx="126">
                  <c:v>9.2050505050505027</c:v>
                </c:pt>
                <c:pt idx="127">
                  <c:v>9.2050505050505027</c:v>
                </c:pt>
                <c:pt idx="128">
                  <c:v>9.2050505050505027</c:v>
                </c:pt>
                <c:pt idx="129">
                  <c:v>9.2050505050505027</c:v>
                </c:pt>
                <c:pt idx="130">
                  <c:v>9.2050505050505027</c:v>
                </c:pt>
                <c:pt idx="131">
                  <c:v>9.2050505050505027</c:v>
                </c:pt>
                <c:pt idx="132">
                  <c:v>9.2050505050505027</c:v>
                </c:pt>
                <c:pt idx="133">
                  <c:v>9.2050505050505027</c:v>
                </c:pt>
                <c:pt idx="134">
                  <c:v>9.2050505050505027</c:v>
                </c:pt>
                <c:pt idx="135">
                  <c:v>9.2050505050505027</c:v>
                </c:pt>
                <c:pt idx="136">
                  <c:v>9.2050505050505027</c:v>
                </c:pt>
                <c:pt idx="137">
                  <c:v>9.2050505050505027</c:v>
                </c:pt>
                <c:pt idx="138">
                  <c:v>9.2050505050505027</c:v>
                </c:pt>
                <c:pt idx="139">
                  <c:v>9.2050505050505027</c:v>
                </c:pt>
                <c:pt idx="140">
                  <c:v>9.2050505050505027</c:v>
                </c:pt>
                <c:pt idx="141">
                  <c:v>9.2050505050505027</c:v>
                </c:pt>
                <c:pt idx="142">
                  <c:v>9.2050505050505027</c:v>
                </c:pt>
                <c:pt idx="143">
                  <c:v>9.2050505050505027</c:v>
                </c:pt>
                <c:pt idx="144">
                  <c:v>9.2050505050505027</c:v>
                </c:pt>
                <c:pt idx="145">
                  <c:v>9.2050505050505027</c:v>
                </c:pt>
                <c:pt idx="146">
                  <c:v>9.2050505050505027</c:v>
                </c:pt>
                <c:pt idx="147">
                  <c:v>9.2050505050505027</c:v>
                </c:pt>
                <c:pt idx="148">
                  <c:v>9.2050505050505027</c:v>
                </c:pt>
                <c:pt idx="149">
                  <c:v>9.2050505050505027</c:v>
                </c:pt>
                <c:pt idx="150">
                  <c:v>9.2050505050505027</c:v>
                </c:pt>
                <c:pt idx="151">
                  <c:v>9.2050505050505027</c:v>
                </c:pt>
                <c:pt idx="152">
                  <c:v>9.2050505050505027</c:v>
                </c:pt>
                <c:pt idx="153">
                  <c:v>9.2050505050505027</c:v>
                </c:pt>
                <c:pt idx="154">
                  <c:v>9.2050505050505027</c:v>
                </c:pt>
                <c:pt idx="155">
                  <c:v>9.2050505050505027</c:v>
                </c:pt>
                <c:pt idx="156">
                  <c:v>9.2050505050505027</c:v>
                </c:pt>
                <c:pt idx="157">
                  <c:v>9.2050505050505027</c:v>
                </c:pt>
                <c:pt idx="158">
                  <c:v>9.2050505050505027</c:v>
                </c:pt>
                <c:pt idx="159">
                  <c:v>9.2050505050505027</c:v>
                </c:pt>
                <c:pt idx="160">
                  <c:v>9.2050505050505027</c:v>
                </c:pt>
                <c:pt idx="161">
                  <c:v>9.2050505050505027</c:v>
                </c:pt>
                <c:pt idx="162">
                  <c:v>9.2050505050505027</c:v>
                </c:pt>
                <c:pt idx="163">
                  <c:v>9.2050505050505027</c:v>
                </c:pt>
                <c:pt idx="164">
                  <c:v>9.2050505050505027</c:v>
                </c:pt>
                <c:pt idx="165">
                  <c:v>9.2050505050505027</c:v>
                </c:pt>
                <c:pt idx="166">
                  <c:v>9.2050505050505027</c:v>
                </c:pt>
                <c:pt idx="167">
                  <c:v>9.2050505050505027</c:v>
                </c:pt>
                <c:pt idx="168">
                  <c:v>9.2050505050505027</c:v>
                </c:pt>
                <c:pt idx="169">
                  <c:v>9.2050505050505027</c:v>
                </c:pt>
                <c:pt idx="170">
                  <c:v>9.2050505050505027</c:v>
                </c:pt>
                <c:pt idx="171">
                  <c:v>9.2050505050505027</c:v>
                </c:pt>
                <c:pt idx="172">
                  <c:v>9.2050505050505027</c:v>
                </c:pt>
                <c:pt idx="173">
                  <c:v>9.2050505050505027</c:v>
                </c:pt>
                <c:pt idx="174">
                  <c:v>9.2050505050505027</c:v>
                </c:pt>
                <c:pt idx="175">
                  <c:v>9.2050505050505027</c:v>
                </c:pt>
                <c:pt idx="176">
                  <c:v>9.2050505050505027</c:v>
                </c:pt>
                <c:pt idx="177">
                  <c:v>9.2050505050505027</c:v>
                </c:pt>
                <c:pt idx="178">
                  <c:v>9.2050505050505027</c:v>
                </c:pt>
                <c:pt idx="179">
                  <c:v>9.2050505050505027</c:v>
                </c:pt>
                <c:pt idx="180">
                  <c:v>9.2050505050505027</c:v>
                </c:pt>
                <c:pt idx="181">
                  <c:v>9.2050505050505027</c:v>
                </c:pt>
                <c:pt idx="182">
                  <c:v>9.2050505050505027</c:v>
                </c:pt>
                <c:pt idx="183">
                  <c:v>9.2050505050505027</c:v>
                </c:pt>
                <c:pt idx="184">
                  <c:v>9.2050505050505027</c:v>
                </c:pt>
                <c:pt idx="185">
                  <c:v>9.2050505050505027</c:v>
                </c:pt>
                <c:pt idx="186">
                  <c:v>9.2050505050505027</c:v>
                </c:pt>
                <c:pt idx="187">
                  <c:v>9.2050505050505027</c:v>
                </c:pt>
                <c:pt idx="188">
                  <c:v>9.2050505050505027</c:v>
                </c:pt>
                <c:pt idx="189">
                  <c:v>9.2050505050505027</c:v>
                </c:pt>
                <c:pt idx="190">
                  <c:v>9.2050505050505027</c:v>
                </c:pt>
                <c:pt idx="191">
                  <c:v>9.2050505050505027</c:v>
                </c:pt>
                <c:pt idx="192">
                  <c:v>9.2050505050505027</c:v>
                </c:pt>
                <c:pt idx="193">
                  <c:v>9.2050505050505027</c:v>
                </c:pt>
                <c:pt idx="194">
                  <c:v>9.2050505050505027</c:v>
                </c:pt>
                <c:pt idx="195">
                  <c:v>9.2050505050505027</c:v>
                </c:pt>
                <c:pt idx="196">
                  <c:v>9.2050505050505027</c:v>
                </c:pt>
                <c:pt idx="197">
                  <c:v>9.2050505050505027</c:v>
                </c:pt>
                <c:pt idx="198">
                  <c:v>9.2050505050505027</c:v>
                </c:pt>
                <c:pt idx="199">
                  <c:v>9.2050505050505027</c:v>
                </c:pt>
                <c:pt idx="200">
                  <c:v>9.2050505050505027</c:v>
                </c:pt>
                <c:pt idx="201">
                  <c:v>9.2050505050505027</c:v>
                </c:pt>
                <c:pt idx="202">
                  <c:v>9.2050505050505027</c:v>
                </c:pt>
                <c:pt idx="203">
                  <c:v>9.2050505050505027</c:v>
                </c:pt>
                <c:pt idx="204">
                  <c:v>9.2050505050505027</c:v>
                </c:pt>
                <c:pt idx="205">
                  <c:v>9.2050505050505027</c:v>
                </c:pt>
                <c:pt idx="206">
                  <c:v>9.2050505050505027</c:v>
                </c:pt>
                <c:pt idx="207">
                  <c:v>9.2050505050505027</c:v>
                </c:pt>
                <c:pt idx="208">
                  <c:v>9.2050505050505027</c:v>
                </c:pt>
                <c:pt idx="209">
                  <c:v>9.2050505050505027</c:v>
                </c:pt>
                <c:pt idx="210">
                  <c:v>9.2050505050505027</c:v>
                </c:pt>
                <c:pt idx="211">
                  <c:v>9.2050505050505027</c:v>
                </c:pt>
                <c:pt idx="212">
                  <c:v>9.2050505050505027</c:v>
                </c:pt>
                <c:pt idx="213">
                  <c:v>9.2050505050505027</c:v>
                </c:pt>
                <c:pt idx="214">
                  <c:v>9.2050505050505027</c:v>
                </c:pt>
                <c:pt idx="215">
                  <c:v>9.2050505050505027</c:v>
                </c:pt>
                <c:pt idx="216">
                  <c:v>9.2050505050505027</c:v>
                </c:pt>
                <c:pt idx="217">
                  <c:v>9.2050505050505027</c:v>
                </c:pt>
                <c:pt idx="218">
                  <c:v>9.2050505050505027</c:v>
                </c:pt>
                <c:pt idx="219">
                  <c:v>9.2050505050505027</c:v>
                </c:pt>
                <c:pt idx="220">
                  <c:v>9.2050505050505027</c:v>
                </c:pt>
                <c:pt idx="221">
                  <c:v>9.2050505050505027</c:v>
                </c:pt>
                <c:pt idx="222">
                  <c:v>9.2050505050505027</c:v>
                </c:pt>
                <c:pt idx="223">
                  <c:v>9.2050505050505027</c:v>
                </c:pt>
                <c:pt idx="224">
                  <c:v>9.2050505050505027</c:v>
                </c:pt>
                <c:pt idx="225">
                  <c:v>9.2050505050505027</c:v>
                </c:pt>
                <c:pt idx="226">
                  <c:v>9.2050505050505027</c:v>
                </c:pt>
                <c:pt idx="227">
                  <c:v>9.2050505050505027</c:v>
                </c:pt>
                <c:pt idx="228">
                  <c:v>9.2050505050505027</c:v>
                </c:pt>
                <c:pt idx="229">
                  <c:v>9.2050505050505027</c:v>
                </c:pt>
                <c:pt idx="230">
                  <c:v>9.2050505050505027</c:v>
                </c:pt>
                <c:pt idx="231">
                  <c:v>9.2050505050505027</c:v>
                </c:pt>
                <c:pt idx="232">
                  <c:v>9.2050505050505027</c:v>
                </c:pt>
                <c:pt idx="233">
                  <c:v>9.2050505050505027</c:v>
                </c:pt>
                <c:pt idx="234">
                  <c:v>9.2050505050505027</c:v>
                </c:pt>
                <c:pt idx="235">
                  <c:v>9.2050505050505027</c:v>
                </c:pt>
                <c:pt idx="236">
                  <c:v>9.2050505050505027</c:v>
                </c:pt>
                <c:pt idx="237">
                  <c:v>9.2050505050505027</c:v>
                </c:pt>
                <c:pt idx="238">
                  <c:v>9.2050505050505027</c:v>
                </c:pt>
                <c:pt idx="239">
                  <c:v>9.2050505050505027</c:v>
                </c:pt>
                <c:pt idx="240">
                  <c:v>9.2050505050505027</c:v>
                </c:pt>
                <c:pt idx="241">
                  <c:v>9.2050505050505027</c:v>
                </c:pt>
                <c:pt idx="242">
                  <c:v>9.2050505050505027</c:v>
                </c:pt>
                <c:pt idx="243">
                  <c:v>9.2050505050505027</c:v>
                </c:pt>
                <c:pt idx="244">
                  <c:v>9.2050505050505027</c:v>
                </c:pt>
                <c:pt idx="245">
                  <c:v>9.2050505050505027</c:v>
                </c:pt>
                <c:pt idx="246">
                  <c:v>9.2050505050505027</c:v>
                </c:pt>
                <c:pt idx="247">
                  <c:v>9.2050505050505027</c:v>
                </c:pt>
                <c:pt idx="248">
                  <c:v>9.2050505050505027</c:v>
                </c:pt>
                <c:pt idx="249">
                  <c:v>9.2050505050505027</c:v>
                </c:pt>
                <c:pt idx="250">
                  <c:v>9.2050505050505027</c:v>
                </c:pt>
                <c:pt idx="251">
                  <c:v>9.2050505050505027</c:v>
                </c:pt>
                <c:pt idx="252">
                  <c:v>9.2050505050505027</c:v>
                </c:pt>
                <c:pt idx="253">
                  <c:v>9.2050505050505027</c:v>
                </c:pt>
                <c:pt idx="254">
                  <c:v>9.2050505050505027</c:v>
                </c:pt>
                <c:pt idx="255">
                  <c:v>9.2050505050505027</c:v>
                </c:pt>
                <c:pt idx="256">
                  <c:v>9.2050505050505027</c:v>
                </c:pt>
                <c:pt idx="257">
                  <c:v>9.2050505050505027</c:v>
                </c:pt>
                <c:pt idx="258">
                  <c:v>9.2050505050505027</c:v>
                </c:pt>
                <c:pt idx="259">
                  <c:v>9.2050505050505027</c:v>
                </c:pt>
                <c:pt idx="260">
                  <c:v>9.2050505050505027</c:v>
                </c:pt>
                <c:pt idx="261">
                  <c:v>9.2050505050505027</c:v>
                </c:pt>
                <c:pt idx="262">
                  <c:v>9.2050505050505027</c:v>
                </c:pt>
                <c:pt idx="263">
                  <c:v>9.2050505050505027</c:v>
                </c:pt>
                <c:pt idx="264">
                  <c:v>9.2050505050505027</c:v>
                </c:pt>
                <c:pt idx="265">
                  <c:v>9.2050505050505027</c:v>
                </c:pt>
                <c:pt idx="266">
                  <c:v>9.2050505050505027</c:v>
                </c:pt>
                <c:pt idx="267">
                  <c:v>9.2050505050505027</c:v>
                </c:pt>
                <c:pt idx="268">
                  <c:v>9.2050505050505027</c:v>
                </c:pt>
                <c:pt idx="269">
                  <c:v>9.2050505050505027</c:v>
                </c:pt>
                <c:pt idx="270">
                  <c:v>9.2050505050505027</c:v>
                </c:pt>
                <c:pt idx="271">
                  <c:v>9.2050505050505027</c:v>
                </c:pt>
                <c:pt idx="272">
                  <c:v>9.2050505050505027</c:v>
                </c:pt>
                <c:pt idx="273">
                  <c:v>9.2050505050505027</c:v>
                </c:pt>
                <c:pt idx="274">
                  <c:v>9.2050505050505027</c:v>
                </c:pt>
                <c:pt idx="275">
                  <c:v>9.2050505050505027</c:v>
                </c:pt>
                <c:pt idx="276">
                  <c:v>9.2050505050505027</c:v>
                </c:pt>
                <c:pt idx="277">
                  <c:v>9.2050505050505027</c:v>
                </c:pt>
                <c:pt idx="278">
                  <c:v>9.2050505050505027</c:v>
                </c:pt>
                <c:pt idx="279">
                  <c:v>9.2050505050505027</c:v>
                </c:pt>
                <c:pt idx="280">
                  <c:v>9.2050505050505027</c:v>
                </c:pt>
                <c:pt idx="281">
                  <c:v>9.2050505050505027</c:v>
                </c:pt>
                <c:pt idx="282">
                  <c:v>9.2050505050505027</c:v>
                </c:pt>
                <c:pt idx="283">
                  <c:v>9.2050505050505027</c:v>
                </c:pt>
                <c:pt idx="284">
                  <c:v>9.2050505050505027</c:v>
                </c:pt>
                <c:pt idx="285">
                  <c:v>9.2050505050505027</c:v>
                </c:pt>
                <c:pt idx="286">
                  <c:v>9.2050505050505027</c:v>
                </c:pt>
                <c:pt idx="287">
                  <c:v>9.2050505050505027</c:v>
                </c:pt>
                <c:pt idx="288">
                  <c:v>9.2050505050505027</c:v>
                </c:pt>
                <c:pt idx="289">
                  <c:v>9.2050505050505027</c:v>
                </c:pt>
                <c:pt idx="290">
                  <c:v>9.2050505050505027</c:v>
                </c:pt>
                <c:pt idx="291">
                  <c:v>9.2050505050505027</c:v>
                </c:pt>
                <c:pt idx="292">
                  <c:v>9.2050505050505027</c:v>
                </c:pt>
                <c:pt idx="293">
                  <c:v>9.2050505050505027</c:v>
                </c:pt>
                <c:pt idx="294">
                  <c:v>9.2050505050505027</c:v>
                </c:pt>
                <c:pt idx="295">
                  <c:v>9.2050505050505027</c:v>
                </c:pt>
                <c:pt idx="296">
                  <c:v>9.2050505050505027</c:v>
                </c:pt>
                <c:pt idx="297">
                  <c:v>9.2050505050505027</c:v>
                </c:pt>
                <c:pt idx="298">
                  <c:v>9.2050505050505027</c:v>
                </c:pt>
                <c:pt idx="299">
                  <c:v>9.2050505050505027</c:v>
                </c:pt>
                <c:pt idx="300">
                  <c:v>9.2050505050505027</c:v>
                </c:pt>
                <c:pt idx="301">
                  <c:v>9.2050505050505027</c:v>
                </c:pt>
                <c:pt idx="302">
                  <c:v>9.2050505050505027</c:v>
                </c:pt>
                <c:pt idx="303">
                  <c:v>9.2050505050505027</c:v>
                </c:pt>
                <c:pt idx="304">
                  <c:v>9.2050505050505027</c:v>
                </c:pt>
                <c:pt idx="305">
                  <c:v>9.2050505050505027</c:v>
                </c:pt>
                <c:pt idx="306">
                  <c:v>9.2050505050505027</c:v>
                </c:pt>
                <c:pt idx="307">
                  <c:v>9.2050505050505027</c:v>
                </c:pt>
                <c:pt idx="308">
                  <c:v>9.2050505050505027</c:v>
                </c:pt>
                <c:pt idx="309">
                  <c:v>9.2050505050505027</c:v>
                </c:pt>
                <c:pt idx="310">
                  <c:v>9.2050505050505027</c:v>
                </c:pt>
                <c:pt idx="311">
                  <c:v>9.2050505050505027</c:v>
                </c:pt>
                <c:pt idx="312">
                  <c:v>9.2050505050505027</c:v>
                </c:pt>
                <c:pt idx="313">
                  <c:v>9.2050505050505027</c:v>
                </c:pt>
                <c:pt idx="314">
                  <c:v>9.2050505050505027</c:v>
                </c:pt>
                <c:pt idx="315">
                  <c:v>9.2050505050505027</c:v>
                </c:pt>
                <c:pt idx="316">
                  <c:v>9.2050505050505027</c:v>
                </c:pt>
                <c:pt idx="317">
                  <c:v>9.2050505050505027</c:v>
                </c:pt>
                <c:pt idx="318">
                  <c:v>9.2050505050505027</c:v>
                </c:pt>
                <c:pt idx="319">
                  <c:v>9.2050505050505027</c:v>
                </c:pt>
                <c:pt idx="320">
                  <c:v>9.2050505050505027</c:v>
                </c:pt>
                <c:pt idx="321">
                  <c:v>9.2050505050505027</c:v>
                </c:pt>
                <c:pt idx="322">
                  <c:v>9.2050505050505027</c:v>
                </c:pt>
                <c:pt idx="323">
                  <c:v>9.2050505050505027</c:v>
                </c:pt>
                <c:pt idx="324">
                  <c:v>9.2050505050505027</c:v>
                </c:pt>
                <c:pt idx="325">
                  <c:v>9.2050505050505027</c:v>
                </c:pt>
                <c:pt idx="326">
                  <c:v>9.2050505050505027</c:v>
                </c:pt>
                <c:pt idx="327">
                  <c:v>9.2050505050505027</c:v>
                </c:pt>
                <c:pt idx="328">
                  <c:v>9.2050505050505027</c:v>
                </c:pt>
                <c:pt idx="329">
                  <c:v>9.2050505050505027</c:v>
                </c:pt>
                <c:pt idx="330">
                  <c:v>9.2050505050505027</c:v>
                </c:pt>
                <c:pt idx="331">
                  <c:v>9.2050505050505027</c:v>
                </c:pt>
                <c:pt idx="332">
                  <c:v>9.2050505050505027</c:v>
                </c:pt>
                <c:pt idx="333">
                  <c:v>9.2050505050505027</c:v>
                </c:pt>
                <c:pt idx="334">
                  <c:v>9.2050505050505027</c:v>
                </c:pt>
                <c:pt idx="335">
                  <c:v>9.2050505050505027</c:v>
                </c:pt>
                <c:pt idx="336">
                  <c:v>9.2050505050505027</c:v>
                </c:pt>
                <c:pt idx="337">
                  <c:v>9.2050505050505027</c:v>
                </c:pt>
                <c:pt idx="338">
                  <c:v>9.2050505050505027</c:v>
                </c:pt>
                <c:pt idx="339">
                  <c:v>9.2050505050505027</c:v>
                </c:pt>
                <c:pt idx="340">
                  <c:v>9.2050505050505027</c:v>
                </c:pt>
                <c:pt idx="341">
                  <c:v>9.2050505050505027</c:v>
                </c:pt>
                <c:pt idx="342">
                  <c:v>9.2050505050505027</c:v>
                </c:pt>
                <c:pt idx="343">
                  <c:v>9.2050505050505027</c:v>
                </c:pt>
                <c:pt idx="344">
                  <c:v>9.2050505050505027</c:v>
                </c:pt>
                <c:pt idx="345">
                  <c:v>9.2050505050505027</c:v>
                </c:pt>
                <c:pt idx="346">
                  <c:v>9.2050505050505027</c:v>
                </c:pt>
                <c:pt idx="347">
                  <c:v>9.2050505050505027</c:v>
                </c:pt>
                <c:pt idx="348">
                  <c:v>9.2050505050505027</c:v>
                </c:pt>
                <c:pt idx="349">
                  <c:v>9.2050505050505027</c:v>
                </c:pt>
                <c:pt idx="350">
                  <c:v>9.2050505050505027</c:v>
                </c:pt>
                <c:pt idx="351">
                  <c:v>9.2050505050505027</c:v>
                </c:pt>
                <c:pt idx="352">
                  <c:v>9.2050505050505027</c:v>
                </c:pt>
                <c:pt idx="353">
                  <c:v>9.2050505050505027</c:v>
                </c:pt>
                <c:pt idx="354">
                  <c:v>9.2050505050505027</c:v>
                </c:pt>
                <c:pt idx="355">
                  <c:v>9.2050505050505027</c:v>
                </c:pt>
                <c:pt idx="356">
                  <c:v>9.2050505050505027</c:v>
                </c:pt>
                <c:pt idx="357">
                  <c:v>9.2050505050505027</c:v>
                </c:pt>
                <c:pt idx="358">
                  <c:v>9.2050505050505027</c:v>
                </c:pt>
                <c:pt idx="359">
                  <c:v>9.2050505050505027</c:v>
                </c:pt>
                <c:pt idx="360">
                  <c:v>9.2050505050505027</c:v>
                </c:pt>
                <c:pt idx="361">
                  <c:v>9.2050505050505027</c:v>
                </c:pt>
                <c:pt idx="362">
                  <c:v>9.2050505050505027</c:v>
                </c:pt>
                <c:pt idx="363">
                  <c:v>9.2050505050505027</c:v>
                </c:pt>
                <c:pt idx="364">
                  <c:v>9.2050505050505027</c:v>
                </c:pt>
                <c:pt idx="365">
                  <c:v>9.2050505050505027</c:v>
                </c:pt>
                <c:pt idx="366">
                  <c:v>9.2050505050505027</c:v>
                </c:pt>
                <c:pt idx="367">
                  <c:v>9.2050505050505027</c:v>
                </c:pt>
                <c:pt idx="368">
                  <c:v>9.2050505050505027</c:v>
                </c:pt>
                <c:pt idx="369">
                  <c:v>9.2050505050505027</c:v>
                </c:pt>
                <c:pt idx="370">
                  <c:v>9.2050505050505027</c:v>
                </c:pt>
                <c:pt idx="371">
                  <c:v>9.2050505050505027</c:v>
                </c:pt>
                <c:pt idx="372">
                  <c:v>9.2050505050505027</c:v>
                </c:pt>
                <c:pt idx="373">
                  <c:v>9.2050505050505027</c:v>
                </c:pt>
                <c:pt idx="374">
                  <c:v>9.2050505050505027</c:v>
                </c:pt>
                <c:pt idx="375">
                  <c:v>9.2050505050505027</c:v>
                </c:pt>
                <c:pt idx="376">
                  <c:v>9.2050505050505027</c:v>
                </c:pt>
                <c:pt idx="377">
                  <c:v>9.2050505050505027</c:v>
                </c:pt>
                <c:pt idx="378">
                  <c:v>9.2050505050505027</c:v>
                </c:pt>
                <c:pt idx="379">
                  <c:v>9.2050505050505027</c:v>
                </c:pt>
                <c:pt idx="380">
                  <c:v>9.2050505050505027</c:v>
                </c:pt>
                <c:pt idx="381">
                  <c:v>9.2050505050505027</c:v>
                </c:pt>
                <c:pt idx="382">
                  <c:v>9.2050505050505027</c:v>
                </c:pt>
                <c:pt idx="383">
                  <c:v>9.2050505050505027</c:v>
                </c:pt>
                <c:pt idx="384">
                  <c:v>9.2050505050505027</c:v>
                </c:pt>
                <c:pt idx="385">
                  <c:v>9.2050505050505027</c:v>
                </c:pt>
                <c:pt idx="386">
                  <c:v>9.2050505050505027</c:v>
                </c:pt>
                <c:pt idx="387">
                  <c:v>9.2050505050505027</c:v>
                </c:pt>
                <c:pt idx="388">
                  <c:v>9.2050505050505027</c:v>
                </c:pt>
                <c:pt idx="389">
                  <c:v>9.2050505050505027</c:v>
                </c:pt>
                <c:pt idx="390">
                  <c:v>9.2050505050505027</c:v>
                </c:pt>
                <c:pt idx="391">
                  <c:v>9.2050505050505027</c:v>
                </c:pt>
                <c:pt idx="392">
                  <c:v>9.2050505050505027</c:v>
                </c:pt>
                <c:pt idx="393">
                  <c:v>9.2050505050505027</c:v>
                </c:pt>
                <c:pt idx="394">
                  <c:v>9.2050505050505027</c:v>
                </c:pt>
                <c:pt idx="395">
                  <c:v>9.2050505050505027</c:v>
                </c:pt>
                <c:pt idx="396">
                  <c:v>9.2050505050505027</c:v>
                </c:pt>
                <c:pt idx="397">
                  <c:v>9.2050505050505027</c:v>
                </c:pt>
                <c:pt idx="398">
                  <c:v>9.2050505050505027</c:v>
                </c:pt>
                <c:pt idx="399">
                  <c:v>9.2050505050505027</c:v>
                </c:pt>
                <c:pt idx="400">
                  <c:v>9.2050505050505027</c:v>
                </c:pt>
                <c:pt idx="401">
                  <c:v>9.2050505050505027</c:v>
                </c:pt>
                <c:pt idx="402">
                  <c:v>9.2050505050505027</c:v>
                </c:pt>
                <c:pt idx="403">
                  <c:v>9.2050505050505027</c:v>
                </c:pt>
                <c:pt idx="404">
                  <c:v>9.2050505050505027</c:v>
                </c:pt>
                <c:pt idx="405">
                  <c:v>9.2050505050505027</c:v>
                </c:pt>
                <c:pt idx="406">
                  <c:v>9.2050505050505027</c:v>
                </c:pt>
                <c:pt idx="407">
                  <c:v>9.2050505050505027</c:v>
                </c:pt>
                <c:pt idx="408">
                  <c:v>9.2050505050505027</c:v>
                </c:pt>
                <c:pt idx="409">
                  <c:v>9.2050505050505027</c:v>
                </c:pt>
                <c:pt idx="410">
                  <c:v>9.2050505050505027</c:v>
                </c:pt>
                <c:pt idx="411">
                  <c:v>9.2050505050505027</c:v>
                </c:pt>
                <c:pt idx="412">
                  <c:v>9.2050505050505027</c:v>
                </c:pt>
                <c:pt idx="413">
                  <c:v>9.2050505050505027</c:v>
                </c:pt>
                <c:pt idx="414">
                  <c:v>9.2050505050505027</c:v>
                </c:pt>
                <c:pt idx="415">
                  <c:v>9.2050505050505027</c:v>
                </c:pt>
                <c:pt idx="416">
                  <c:v>9.2050505050505027</c:v>
                </c:pt>
                <c:pt idx="417">
                  <c:v>9.2050505050505027</c:v>
                </c:pt>
                <c:pt idx="418">
                  <c:v>9.2050505050505027</c:v>
                </c:pt>
                <c:pt idx="419">
                  <c:v>9.2050505050505027</c:v>
                </c:pt>
                <c:pt idx="420">
                  <c:v>9.2050505050505027</c:v>
                </c:pt>
                <c:pt idx="421">
                  <c:v>9.2050505050505027</c:v>
                </c:pt>
                <c:pt idx="422">
                  <c:v>9.2050505050505027</c:v>
                </c:pt>
                <c:pt idx="423">
                  <c:v>9.2050505050505027</c:v>
                </c:pt>
                <c:pt idx="424">
                  <c:v>9.2050505050505027</c:v>
                </c:pt>
                <c:pt idx="425">
                  <c:v>9.2050505050505027</c:v>
                </c:pt>
                <c:pt idx="426">
                  <c:v>9.2050505050505027</c:v>
                </c:pt>
                <c:pt idx="427">
                  <c:v>9.2050505050505027</c:v>
                </c:pt>
                <c:pt idx="428">
                  <c:v>9.2050505050505027</c:v>
                </c:pt>
                <c:pt idx="429">
                  <c:v>9.2050505050505027</c:v>
                </c:pt>
                <c:pt idx="430">
                  <c:v>9.2050505050505027</c:v>
                </c:pt>
                <c:pt idx="431">
                  <c:v>9.2050505050505027</c:v>
                </c:pt>
                <c:pt idx="432">
                  <c:v>9.2050505050505027</c:v>
                </c:pt>
                <c:pt idx="433">
                  <c:v>9.2050505050505027</c:v>
                </c:pt>
                <c:pt idx="434">
                  <c:v>9.2050505050505027</c:v>
                </c:pt>
                <c:pt idx="435">
                  <c:v>9.2050505050505027</c:v>
                </c:pt>
                <c:pt idx="436">
                  <c:v>9.2050505050505027</c:v>
                </c:pt>
                <c:pt idx="437">
                  <c:v>9.2050505050505027</c:v>
                </c:pt>
                <c:pt idx="438">
                  <c:v>9.2050505050505027</c:v>
                </c:pt>
                <c:pt idx="439">
                  <c:v>9.2050505050505027</c:v>
                </c:pt>
                <c:pt idx="440">
                  <c:v>9.2050505050505027</c:v>
                </c:pt>
                <c:pt idx="441">
                  <c:v>9.2050505050505027</c:v>
                </c:pt>
                <c:pt idx="442">
                  <c:v>9.2050505050505027</c:v>
                </c:pt>
                <c:pt idx="443">
                  <c:v>9.2050505050505027</c:v>
                </c:pt>
                <c:pt idx="444">
                  <c:v>9.2050505050505027</c:v>
                </c:pt>
                <c:pt idx="445">
                  <c:v>9.2050505050505027</c:v>
                </c:pt>
                <c:pt idx="446">
                  <c:v>9.2050505050505027</c:v>
                </c:pt>
                <c:pt idx="447">
                  <c:v>9.2050505050505027</c:v>
                </c:pt>
                <c:pt idx="448">
                  <c:v>9.2050505050505027</c:v>
                </c:pt>
                <c:pt idx="449">
                  <c:v>9.2050505050505027</c:v>
                </c:pt>
                <c:pt idx="450">
                  <c:v>9.2050505050505027</c:v>
                </c:pt>
                <c:pt idx="451">
                  <c:v>9.2050505050505027</c:v>
                </c:pt>
                <c:pt idx="452">
                  <c:v>9.2050505050505027</c:v>
                </c:pt>
                <c:pt idx="453">
                  <c:v>9.2050505050505027</c:v>
                </c:pt>
                <c:pt idx="454">
                  <c:v>9.2050505050505027</c:v>
                </c:pt>
                <c:pt idx="455">
                  <c:v>9.2050505050505027</c:v>
                </c:pt>
                <c:pt idx="456">
                  <c:v>9.2050505050505027</c:v>
                </c:pt>
                <c:pt idx="457">
                  <c:v>9.2050505050505027</c:v>
                </c:pt>
                <c:pt idx="458">
                  <c:v>9.2050505050505027</c:v>
                </c:pt>
                <c:pt idx="459">
                  <c:v>9.2050505050505027</c:v>
                </c:pt>
                <c:pt idx="460">
                  <c:v>9.2050505050505027</c:v>
                </c:pt>
                <c:pt idx="461">
                  <c:v>9.2050505050505027</c:v>
                </c:pt>
                <c:pt idx="462">
                  <c:v>9.2050505050505027</c:v>
                </c:pt>
                <c:pt idx="463">
                  <c:v>9.2050505050505027</c:v>
                </c:pt>
                <c:pt idx="464">
                  <c:v>9.2050505050505027</c:v>
                </c:pt>
                <c:pt idx="465">
                  <c:v>9.2050505050505027</c:v>
                </c:pt>
                <c:pt idx="466">
                  <c:v>9.2050505050505027</c:v>
                </c:pt>
                <c:pt idx="467">
                  <c:v>9.2050505050505027</c:v>
                </c:pt>
                <c:pt idx="468">
                  <c:v>9.2050505050505027</c:v>
                </c:pt>
                <c:pt idx="469">
                  <c:v>9.2050505050505027</c:v>
                </c:pt>
                <c:pt idx="470">
                  <c:v>9.2050505050505027</c:v>
                </c:pt>
                <c:pt idx="471">
                  <c:v>9.2050505050505027</c:v>
                </c:pt>
                <c:pt idx="472">
                  <c:v>9.2050505050505027</c:v>
                </c:pt>
                <c:pt idx="473">
                  <c:v>9.2050505050505027</c:v>
                </c:pt>
                <c:pt idx="474">
                  <c:v>9.2050505050505027</c:v>
                </c:pt>
                <c:pt idx="475">
                  <c:v>9.2050505050505027</c:v>
                </c:pt>
                <c:pt idx="476">
                  <c:v>9.2050505050505027</c:v>
                </c:pt>
                <c:pt idx="477">
                  <c:v>9.2050505050505027</c:v>
                </c:pt>
                <c:pt idx="478">
                  <c:v>9.2050505050505027</c:v>
                </c:pt>
                <c:pt idx="479">
                  <c:v>9.2050505050505027</c:v>
                </c:pt>
                <c:pt idx="480">
                  <c:v>9.2050505050505027</c:v>
                </c:pt>
                <c:pt idx="481">
                  <c:v>9.2050505050505027</c:v>
                </c:pt>
                <c:pt idx="482">
                  <c:v>9.2050505050505027</c:v>
                </c:pt>
                <c:pt idx="483">
                  <c:v>9.2050505050505027</c:v>
                </c:pt>
                <c:pt idx="484">
                  <c:v>9.2050505050505027</c:v>
                </c:pt>
                <c:pt idx="485">
                  <c:v>9.2050505050505027</c:v>
                </c:pt>
                <c:pt idx="486">
                  <c:v>9.2050505050505027</c:v>
                </c:pt>
                <c:pt idx="487">
                  <c:v>9.2050505050505027</c:v>
                </c:pt>
                <c:pt idx="488">
                  <c:v>9.2050505050505027</c:v>
                </c:pt>
                <c:pt idx="489">
                  <c:v>9.2050505050505027</c:v>
                </c:pt>
                <c:pt idx="490">
                  <c:v>9.2050505050505027</c:v>
                </c:pt>
                <c:pt idx="491">
                  <c:v>9.2050505050505027</c:v>
                </c:pt>
                <c:pt idx="492">
                  <c:v>9.2050505050505027</c:v>
                </c:pt>
                <c:pt idx="493">
                  <c:v>9.2050505050505027</c:v>
                </c:pt>
                <c:pt idx="494">
                  <c:v>9.2050505050505027</c:v>
                </c:pt>
                <c:pt idx="495">
                  <c:v>9.2050505050505027</c:v>
                </c:pt>
                <c:pt idx="496">
                  <c:v>9.2050505050505027</c:v>
                </c:pt>
                <c:pt idx="497">
                  <c:v>9.2050505050505027</c:v>
                </c:pt>
                <c:pt idx="498">
                  <c:v>9.2050505050505027</c:v>
                </c:pt>
                <c:pt idx="499">
                  <c:v>9.2050505050505027</c:v>
                </c:pt>
                <c:pt idx="500">
                  <c:v>9.2050505050505027</c:v>
                </c:pt>
                <c:pt idx="501">
                  <c:v>9.2050505050505027</c:v>
                </c:pt>
                <c:pt idx="502">
                  <c:v>9.2050505050505027</c:v>
                </c:pt>
                <c:pt idx="503">
                  <c:v>9.2050505050505027</c:v>
                </c:pt>
                <c:pt idx="504">
                  <c:v>9.2050505050505027</c:v>
                </c:pt>
                <c:pt idx="505">
                  <c:v>9.2050505050505027</c:v>
                </c:pt>
                <c:pt idx="506">
                  <c:v>9.2050505050505027</c:v>
                </c:pt>
                <c:pt idx="507">
                  <c:v>9.2050505050505027</c:v>
                </c:pt>
                <c:pt idx="508">
                  <c:v>9.2050505050505027</c:v>
                </c:pt>
                <c:pt idx="509">
                  <c:v>9.2050505050505027</c:v>
                </c:pt>
                <c:pt idx="510">
                  <c:v>9.2050505050505027</c:v>
                </c:pt>
                <c:pt idx="511">
                  <c:v>9.2050505050505027</c:v>
                </c:pt>
                <c:pt idx="512">
                  <c:v>9.2050505050505027</c:v>
                </c:pt>
                <c:pt idx="513">
                  <c:v>9.2050505050505027</c:v>
                </c:pt>
                <c:pt idx="514">
                  <c:v>9.2050505050505027</c:v>
                </c:pt>
                <c:pt idx="515">
                  <c:v>9.2050505050505027</c:v>
                </c:pt>
                <c:pt idx="516">
                  <c:v>9.2050505050505027</c:v>
                </c:pt>
                <c:pt idx="517">
                  <c:v>9.2050505050505027</c:v>
                </c:pt>
                <c:pt idx="518">
                  <c:v>9.2050505050505027</c:v>
                </c:pt>
                <c:pt idx="519">
                  <c:v>9.2050505050505027</c:v>
                </c:pt>
                <c:pt idx="520">
                  <c:v>9.2050505050505027</c:v>
                </c:pt>
                <c:pt idx="521">
                  <c:v>9.2050505050505027</c:v>
                </c:pt>
                <c:pt idx="522">
                  <c:v>9.2050505050505027</c:v>
                </c:pt>
                <c:pt idx="523">
                  <c:v>9.2050505050505027</c:v>
                </c:pt>
                <c:pt idx="524">
                  <c:v>9.2050505050505027</c:v>
                </c:pt>
                <c:pt idx="525">
                  <c:v>9.2050505050505027</c:v>
                </c:pt>
                <c:pt idx="526">
                  <c:v>9.2050505050505027</c:v>
                </c:pt>
                <c:pt idx="527">
                  <c:v>9.2050505050505027</c:v>
                </c:pt>
                <c:pt idx="528">
                  <c:v>9.2050505050505027</c:v>
                </c:pt>
                <c:pt idx="529">
                  <c:v>9.2050505050505027</c:v>
                </c:pt>
                <c:pt idx="530">
                  <c:v>9.2050505050505027</c:v>
                </c:pt>
                <c:pt idx="531">
                  <c:v>9.2050505050505027</c:v>
                </c:pt>
                <c:pt idx="532">
                  <c:v>9.2050505050505027</c:v>
                </c:pt>
                <c:pt idx="533">
                  <c:v>9.2050505050505027</c:v>
                </c:pt>
                <c:pt idx="534">
                  <c:v>9.2050505050505027</c:v>
                </c:pt>
                <c:pt idx="535">
                  <c:v>9.2050505050505027</c:v>
                </c:pt>
                <c:pt idx="536">
                  <c:v>9.2050505050505027</c:v>
                </c:pt>
                <c:pt idx="537">
                  <c:v>9.2050505050505027</c:v>
                </c:pt>
                <c:pt idx="538">
                  <c:v>9.2050505050505027</c:v>
                </c:pt>
                <c:pt idx="539">
                  <c:v>9.2050505050505027</c:v>
                </c:pt>
                <c:pt idx="540">
                  <c:v>9.2050505050505027</c:v>
                </c:pt>
                <c:pt idx="541">
                  <c:v>9.2050505050505027</c:v>
                </c:pt>
                <c:pt idx="542">
                  <c:v>9.2050505050505027</c:v>
                </c:pt>
                <c:pt idx="543">
                  <c:v>9.2050505050505027</c:v>
                </c:pt>
                <c:pt idx="544">
                  <c:v>9.2050505050505027</c:v>
                </c:pt>
                <c:pt idx="545">
                  <c:v>9.2050505050505027</c:v>
                </c:pt>
                <c:pt idx="546">
                  <c:v>9.2050505050505027</c:v>
                </c:pt>
                <c:pt idx="547">
                  <c:v>9.2050505050505027</c:v>
                </c:pt>
                <c:pt idx="548">
                  <c:v>9.2050505050505027</c:v>
                </c:pt>
                <c:pt idx="549">
                  <c:v>9.2050505050505027</c:v>
                </c:pt>
                <c:pt idx="550">
                  <c:v>9.2050505050505027</c:v>
                </c:pt>
                <c:pt idx="551">
                  <c:v>9.2050505050505027</c:v>
                </c:pt>
                <c:pt idx="552">
                  <c:v>9.2050505050505027</c:v>
                </c:pt>
                <c:pt idx="553">
                  <c:v>9.2050505050505027</c:v>
                </c:pt>
                <c:pt idx="554">
                  <c:v>9.2050505050505027</c:v>
                </c:pt>
                <c:pt idx="555">
                  <c:v>9.2050505050505027</c:v>
                </c:pt>
                <c:pt idx="556">
                  <c:v>9.2050505050505027</c:v>
                </c:pt>
                <c:pt idx="557">
                  <c:v>9.2050505050505027</c:v>
                </c:pt>
                <c:pt idx="558">
                  <c:v>9.2050505050505027</c:v>
                </c:pt>
                <c:pt idx="559">
                  <c:v>9.2050505050505027</c:v>
                </c:pt>
                <c:pt idx="560">
                  <c:v>9.2050505050505027</c:v>
                </c:pt>
                <c:pt idx="561">
                  <c:v>9.2050505050505027</c:v>
                </c:pt>
                <c:pt idx="562">
                  <c:v>9.2050505050505027</c:v>
                </c:pt>
                <c:pt idx="563">
                  <c:v>9.2050505050505027</c:v>
                </c:pt>
                <c:pt idx="564">
                  <c:v>9.2050505050505027</c:v>
                </c:pt>
                <c:pt idx="565">
                  <c:v>9.2050505050505027</c:v>
                </c:pt>
                <c:pt idx="566">
                  <c:v>9.2050505050505027</c:v>
                </c:pt>
                <c:pt idx="567">
                  <c:v>9.2050505050505027</c:v>
                </c:pt>
                <c:pt idx="568">
                  <c:v>9.2050505050505027</c:v>
                </c:pt>
                <c:pt idx="569">
                  <c:v>9.2050505050505027</c:v>
                </c:pt>
                <c:pt idx="570">
                  <c:v>9.2050505050505027</c:v>
                </c:pt>
                <c:pt idx="571">
                  <c:v>9.2050505050505027</c:v>
                </c:pt>
                <c:pt idx="572">
                  <c:v>9.2050505050505027</c:v>
                </c:pt>
                <c:pt idx="573">
                  <c:v>9.2050505050505027</c:v>
                </c:pt>
                <c:pt idx="574">
                  <c:v>9.2050505050505027</c:v>
                </c:pt>
                <c:pt idx="575">
                  <c:v>9.2050505050505027</c:v>
                </c:pt>
                <c:pt idx="576">
                  <c:v>9.2050505050505027</c:v>
                </c:pt>
                <c:pt idx="577">
                  <c:v>9.2050505050505027</c:v>
                </c:pt>
                <c:pt idx="578">
                  <c:v>9.2050505050505027</c:v>
                </c:pt>
                <c:pt idx="579">
                  <c:v>9.2050505050505027</c:v>
                </c:pt>
                <c:pt idx="580">
                  <c:v>9.2050505050505027</c:v>
                </c:pt>
                <c:pt idx="581">
                  <c:v>9.2050505050505027</c:v>
                </c:pt>
                <c:pt idx="582">
                  <c:v>9.2050505050505027</c:v>
                </c:pt>
                <c:pt idx="583">
                  <c:v>9.2050505050505027</c:v>
                </c:pt>
                <c:pt idx="584">
                  <c:v>9.2050505050505027</c:v>
                </c:pt>
                <c:pt idx="585">
                  <c:v>9.2050505050505027</c:v>
                </c:pt>
                <c:pt idx="586">
                  <c:v>9.2050505050505027</c:v>
                </c:pt>
                <c:pt idx="587">
                  <c:v>9.2050505050505027</c:v>
                </c:pt>
                <c:pt idx="588">
                  <c:v>9.2050505050505027</c:v>
                </c:pt>
                <c:pt idx="589">
                  <c:v>9.2050505050505027</c:v>
                </c:pt>
                <c:pt idx="590">
                  <c:v>9.2050505050505027</c:v>
                </c:pt>
                <c:pt idx="591">
                  <c:v>9.2050505050505027</c:v>
                </c:pt>
                <c:pt idx="592">
                  <c:v>9.2050505050505027</c:v>
                </c:pt>
                <c:pt idx="593">
                  <c:v>9.2050505050505027</c:v>
                </c:pt>
                <c:pt idx="594">
                  <c:v>9.2050505050505027</c:v>
                </c:pt>
                <c:pt idx="595">
                  <c:v>9.2050505050505027</c:v>
                </c:pt>
                <c:pt idx="596">
                  <c:v>9.2050505050505027</c:v>
                </c:pt>
                <c:pt idx="597">
                  <c:v>9.2050505050505027</c:v>
                </c:pt>
                <c:pt idx="598">
                  <c:v>9.2050505050505027</c:v>
                </c:pt>
                <c:pt idx="599">
                  <c:v>9.2050505050505027</c:v>
                </c:pt>
                <c:pt idx="600">
                  <c:v>9.2050505050505027</c:v>
                </c:pt>
              </c:numCache>
            </c:numRef>
          </c:val>
          <c:smooth val="0"/>
          <c:extLst>
            <c:ext xmlns:c16="http://schemas.microsoft.com/office/drawing/2014/chart" uri="{C3380CC4-5D6E-409C-BE32-E72D297353CC}">
              <c16:uniqueId val="{00000002-8D51-40BA-8F9A-0B850DFE54C5}"/>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a:t>
                </a:r>
                <a:r>
                  <a:rPr lang="en-US" sz="1600" baseline="-25000"/>
                  <a:t>2</a:t>
                </a:r>
                <a:r>
                  <a:rPr lang="en-US" sz="1600"/>
                  <a:t> Emissions (lb/hr)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Heat</a:t>
            </a:r>
            <a:r>
              <a:rPr lang="en-US" baseline="0"/>
              <a:t> Pump </a:t>
            </a:r>
            <a:r>
              <a:rPr lang="en-US"/>
              <a:t>COP</a:t>
            </a:r>
            <a:r>
              <a:rPr lang="en-US" baseline="0"/>
              <a:t> vs Energy Cost</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manualLayout>
          <c:layoutTarget val="inner"/>
          <c:xMode val="edge"/>
          <c:yMode val="edge"/>
          <c:x val="0.10135617530813219"/>
          <c:y val="0.13469629337080272"/>
          <c:w val="0.87360178958080126"/>
          <c:h val="0.68413299819045048"/>
        </c:manualLayout>
      </c:layout>
      <c:lineChart>
        <c:grouping val="standard"/>
        <c:varyColors val="0"/>
        <c:ser>
          <c:idx val="1"/>
          <c:order val="0"/>
          <c:tx>
            <c:strRef>
              <c:f>'Emissions and Cost'!$W$51</c:f>
              <c:strCache>
                <c:ptCount val="1"/>
                <c:pt idx="0">
                  <c:v>Heat Pump</c:v>
                </c:pt>
              </c:strCache>
            </c:strRef>
          </c:tx>
          <c:spPr>
            <a:ln w="31750" cap="rnd">
              <a:solidFill>
                <a:srgbClr val="00B0F0"/>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Cost'!$Z$53:$Z$653</c:f>
              <c:numCache>
                <c:formatCode>0.00</c:formatCode>
                <c:ptCount val="601"/>
                <c:pt idx="0">
                  <c:v>1.3440799999999999</c:v>
                </c:pt>
                <c:pt idx="1">
                  <c:v>1.3307722772277228</c:v>
                </c:pt>
                <c:pt idx="2">
                  <c:v>1.3177254901960784</c:v>
                </c:pt>
                <c:pt idx="3">
                  <c:v>1.3049320388349515</c:v>
                </c:pt>
                <c:pt idx="4">
                  <c:v>1.2923846153846152</c:v>
                </c:pt>
                <c:pt idx="5">
                  <c:v>1.2800761904761904</c:v>
                </c:pt>
                <c:pt idx="6">
                  <c:v>1.2679999999999998</c:v>
                </c:pt>
                <c:pt idx="7">
                  <c:v>1.2561495327102803</c:v>
                </c:pt>
                <c:pt idx="8">
                  <c:v>1.2445185185185186</c:v>
                </c:pt>
                <c:pt idx="9">
                  <c:v>1.2331009174311927</c:v>
                </c:pt>
                <c:pt idx="10">
                  <c:v>1.2218909090909089</c:v>
                </c:pt>
                <c:pt idx="11">
                  <c:v>1.2108828828828826</c:v>
                </c:pt>
                <c:pt idx="12">
                  <c:v>1.2000714285714285</c:v>
                </c:pt>
                <c:pt idx="13">
                  <c:v>1.1894513274336282</c:v>
                </c:pt>
                <c:pt idx="14">
                  <c:v>1.1790175438596491</c:v>
                </c:pt>
                <c:pt idx="15">
                  <c:v>1.1687652173913043</c:v>
                </c:pt>
                <c:pt idx="16">
                  <c:v>1.1586896551724137</c:v>
                </c:pt>
                <c:pt idx="17">
                  <c:v>1.1487863247863246</c:v>
                </c:pt>
                <c:pt idx="18">
                  <c:v>1.1390508474576269</c:v>
                </c:pt>
                <c:pt idx="19">
                  <c:v>1.1294789915966386</c:v>
                </c:pt>
                <c:pt idx="20">
                  <c:v>1.1200666666666665</c:v>
                </c:pt>
                <c:pt idx="21">
                  <c:v>1.1108099173553718</c:v>
                </c:pt>
                <c:pt idx="22">
                  <c:v>1.1017049180327867</c:v>
                </c:pt>
                <c:pt idx="23">
                  <c:v>1.0927479674796747</c:v>
                </c:pt>
                <c:pt idx="24">
                  <c:v>1.0839354838709674</c:v>
                </c:pt>
                <c:pt idx="25">
                  <c:v>1.0752639999999998</c:v>
                </c:pt>
                <c:pt idx="26">
                  <c:v>1.0667301587301585</c:v>
                </c:pt>
                <c:pt idx="27">
                  <c:v>1.0583307086614171</c:v>
                </c:pt>
                <c:pt idx="28">
                  <c:v>1.0500624999999997</c:v>
                </c:pt>
                <c:pt idx="29">
                  <c:v>1.0419224806201548</c:v>
                </c:pt>
                <c:pt idx="30">
                  <c:v>1.0339076923076922</c:v>
                </c:pt>
                <c:pt idx="31">
                  <c:v>1.0260152671755722</c:v>
                </c:pt>
                <c:pt idx="32">
                  <c:v>1.0182424242424239</c:v>
                </c:pt>
                <c:pt idx="33">
                  <c:v>1.0105864661654134</c:v>
                </c:pt>
                <c:pt idx="34">
                  <c:v>1.0030447761194028</c:v>
                </c:pt>
                <c:pt idx="35">
                  <c:v>0.99561481481481462</c:v>
                </c:pt>
                <c:pt idx="36">
                  <c:v>0.98829411764705855</c:v>
                </c:pt>
                <c:pt idx="37">
                  <c:v>0.98108029197080271</c:v>
                </c:pt>
                <c:pt idx="38">
                  <c:v>0.97397101449275336</c:v>
                </c:pt>
                <c:pt idx="39">
                  <c:v>0.96696402877697818</c:v>
                </c:pt>
                <c:pt idx="40">
                  <c:v>0.96005714285714272</c:v>
                </c:pt>
                <c:pt idx="41">
                  <c:v>0.95324822695035427</c:v>
                </c:pt>
                <c:pt idx="42">
                  <c:v>0.94653521126760531</c:v>
                </c:pt>
                <c:pt idx="43">
                  <c:v>0.93991608391608372</c:v>
                </c:pt>
                <c:pt idx="44">
                  <c:v>0.93338888888888871</c:v>
                </c:pt>
                <c:pt idx="45">
                  <c:v>0.9269517241379307</c:v>
                </c:pt>
                <c:pt idx="46">
                  <c:v>0.92060273972602713</c:v>
                </c:pt>
                <c:pt idx="47">
                  <c:v>0.91434013605442144</c:v>
                </c:pt>
                <c:pt idx="48">
                  <c:v>0.90816216216216195</c:v>
                </c:pt>
                <c:pt idx="49">
                  <c:v>0.90206711409395945</c:v>
                </c:pt>
                <c:pt idx="50">
                  <c:v>0.89605333333333304</c:v>
                </c:pt>
                <c:pt idx="51">
                  <c:v>0.89011920529801303</c:v>
                </c:pt>
                <c:pt idx="52">
                  <c:v>0.88426315789473653</c:v>
                </c:pt>
                <c:pt idx="53">
                  <c:v>0.87848366013071866</c:v>
                </c:pt>
                <c:pt idx="54">
                  <c:v>0.87277922077922054</c:v>
                </c:pt>
                <c:pt idx="55">
                  <c:v>0.86714838709677389</c:v>
                </c:pt>
                <c:pt idx="56">
                  <c:v>0.86158974358974327</c:v>
                </c:pt>
                <c:pt idx="57">
                  <c:v>0.85610191082802511</c:v>
                </c:pt>
                <c:pt idx="58">
                  <c:v>0.85068354430379722</c:v>
                </c:pt>
                <c:pt idx="59">
                  <c:v>0.84533333333333305</c:v>
                </c:pt>
                <c:pt idx="60">
                  <c:v>0.84004999999999974</c:v>
                </c:pt>
                <c:pt idx="61">
                  <c:v>0.83483229813664561</c:v>
                </c:pt>
                <c:pt idx="62">
                  <c:v>0.82967901234567876</c:v>
                </c:pt>
                <c:pt idx="63">
                  <c:v>0.82458895705521451</c:v>
                </c:pt>
                <c:pt idx="64">
                  <c:v>0.81956097560975583</c:v>
                </c:pt>
                <c:pt idx="65">
                  <c:v>0.81459393939393909</c:v>
                </c:pt>
                <c:pt idx="66">
                  <c:v>0.80968674698795151</c:v>
                </c:pt>
                <c:pt idx="67">
                  <c:v>0.80483832335329308</c:v>
                </c:pt>
                <c:pt idx="68">
                  <c:v>0.80004761904761867</c:v>
                </c:pt>
                <c:pt idx="69">
                  <c:v>0.79531360946745533</c:v>
                </c:pt>
                <c:pt idx="70">
                  <c:v>0.79063529411764677</c:v>
                </c:pt>
                <c:pt idx="71">
                  <c:v>0.78601169590643238</c:v>
                </c:pt>
                <c:pt idx="72">
                  <c:v>0.78144186046511599</c:v>
                </c:pt>
                <c:pt idx="73">
                  <c:v>0.77692485549132917</c:v>
                </c:pt>
                <c:pt idx="74">
                  <c:v>0.77245977011494227</c:v>
                </c:pt>
                <c:pt idx="75">
                  <c:v>0.76804571428571389</c:v>
                </c:pt>
                <c:pt idx="76">
                  <c:v>0.76368181818181791</c:v>
                </c:pt>
                <c:pt idx="77">
                  <c:v>0.75936723163841779</c:v>
                </c:pt>
                <c:pt idx="78">
                  <c:v>0.7551011235955053</c:v>
                </c:pt>
                <c:pt idx="79">
                  <c:v>0.75088268156424554</c:v>
                </c:pt>
                <c:pt idx="80">
                  <c:v>0.74671111111111088</c:v>
                </c:pt>
                <c:pt idx="81">
                  <c:v>0.7425856353591157</c:v>
                </c:pt>
                <c:pt idx="82">
                  <c:v>0.7385054945054943</c:v>
                </c:pt>
                <c:pt idx="83">
                  <c:v>0.73446994535519095</c:v>
                </c:pt>
                <c:pt idx="84">
                  <c:v>0.73047826086956491</c:v>
                </c:pt>
                <c:pt idx="85">
                  <c:v>0.72652972972972951</c:v>
                </c:pt>
                <c:pt idx="86">
                  <c:v>0.72262365591397826</c:v>
                </c:pt>
                <c:pt idx="87">
                  <c:v>0.71875935828876969</c:v>
                </c:pt>
                <c:pt idx="88">
                  <c:v>0.71493617021276568</c:v>
                </c:pt>
                <c:pt idx="89">
                  <c:v>0.71115343915343876</c:v>
                </c:pt>
                <c:pt idx="90">
                  <c:v>0.70741052631578916</c:v>
                </c:pt>
                <c:pt idx="91">
                  <c:v>0.7037068062827222</c:v>
                </c:pt>
                <c:pt idx="92">
                  <c:v>0.70004166666666634</c:v>
                </c:pt>
                <c:pt idx="93">
                  <c:v>0.69641450777202041</c:v>
                </c:pt>
                <c:pt idx="94">
                  <c:v>0.69282474226804092</c:v>
                </c:pt>
                <c:pt idx="95">
                  <c:v>0.68927179487179457</c:v>
                </c:pt>
                <c:pt idx="96">
                  <c:v>0.68575510204081602</c:v>
                </c:pt>
                <c:pt idx="97">
                  <c:v>0.68227411167512653</c:v>
                </c:pt>
                <c:pt idx="98">
                  <c:v>0.67882828282828256</c:v>
                </c:pt>
                <c:pt idx="99">
                  <c:v>0.67541708542713541</c:v>
                </c:pt>
                <c:pt idx="100">
                  <c:v>0.67203999999999975</c:v>
                </c:pt>
                <c:pt idx="101">
                  <c:v>0.66869651741293512</c:v>
                </c:pt>
                <c:pt idx="102">
                  <c:v>0.66538613861386131</c:v>
                </c:pt>
                <c:pt idx="103">
                  <c:v>0.66210837438423631</c:v>
                </c:pt>
                <c:pt idx="104">
                  <c:v>0.65886274509803922</c:v>
                </c:pt>
                <c:pt idx="105">
                  <c:v>0.65564878048780495</c:v>
                </c:pt>
                <c:pt idx="106">
                  <c:v>0.65246601941747584</c:v>
                </c:pt>
                <c:pt idx="107">
                  <c:v>0.64931400966183583</c:v>
                </c:pt>
                <c:pt idx="108">
                  <c:v>0.64619230769230795</c:v>
                </c:pt>
                <c:pt idx="109">
                  <c:v>0.64310047846889984</c:v>
                </c:pt>
                <c:pt idx="110">
                  <c:v>0.64003809523809563</c:v>
                </c:pt>
                <c:pt idx="111">
                  <c:v>0.63700473933649338</c:v>
                </c:pt>
                <c:pt idx="112">
                  <c:v>0.63400000000000056</c:v>
                </c:pt>
                <c:pt idx="113">
                  <c:v>0.63102347417840432</c:v>
                </c:pt>
                <c:pt idx="114">
                  <c:v>0.62807476635514081</c:v>
                </c:pt>
                <c:pt idx="115">
                  <c:v>0.62515348837209361</c:v>
                </c:pt>
                <c:pt idx="116">
                  <c:v>0.62225925925925996</c:v>
                </c:pt>
                <c:pt idx="117">
                  <c:v>0.61939170506912522</c:v>
                </c:pt>
                <c:pt idx="118">
                  <c:v>0.61655045871559722</c:v>
                </c:pt>
                <c:pt idx="119">
                  <c:v>0.61373515981735249</c:v>
                </c:pt>
                <c:pt idx="120">
                  <c:v>0.61094545454545546</c:v>
                </c:pt>
                <c:pt idx="121">
                  <c:v>0.60818099547511406</c:v>
                </c:pt>
                <c:pt idx="122">
                  <c:v>0.60544144144144241</c:v>
                </c:pt>
                <c:pt idx="123">
                  <c:v>0.60272645739910424</c:v>
                </c:pt>
                <c:pt idx="124">
                  <c:v>0.60003571428571534</c:v>
                </c:pt>
                <c:pt idx="125">
                  <c:v>0.59736888888889006</c:v>
                </c:pt>
                <c:pt idx="126">
                  <c:v>0.59472566371681546</c:v>
                </c:pt>
                <c:pt idx="127">
                  <c:v>0.59210572687224794</c:v>
                </c:pt>
                <c:pt idx="128">
                  <c:v>0.58950877192982587</c:v>
                </c:pt>
                <c:pt idx="129">
                  <c:v>0.58693449781659524</c:v>
                </c:pt>
                <c:pt idx="130">
                  <c:v>0.58438260869565362</c:v>
                </c:pt>
                <c:pt idx="131">
                  <c:v>0.58185281385281529</c:v>
                </c:pt>
                <c:pt idx="132">
                  <c:v>0.57934482758620842</c:v>
                </c:pt>
                <c:pt idx="133">
                  <c:v>0.57685836909871391</c:v>
                </c:pt>
                <c:pt idx="134">
                  <c:v>0.57439316239316396</c:v>
                </c:pt>
                <c:pt idx="135">
                  <c:v>0.57194893617021436</c:v>
                </c:pt>
                <c:pt idx="136">
                  <c:v>0.56952542372881509</c:v>
                </c:pt>
                <c:pt idx="137">
                  <c:v>0.56712236286919993</c:v>
                </c:pt>
                <c:pt idx="138">
                  <c:v>0.56473949579832106</c:v>
                </c:pt>
                <c:pt idx="139">
                  <c:v>0.56237656903765865</c:v>
                </c:pt>
                <c:pt idx="140">
                  <c:v>0.56003333333333516</c:v>
                </c:pt>
                <c:pt idx="141">
                  <c:v>0.55770954356846658</c:v>
                </c:pt>
                <c:pt idx="142">
                  <c:v>0.5554049586776878</c:v>
                </c:pt>
                <c:pt idx="143">
                  <c:v>0.55311934156378795</c:v>
                </c:pt>
                <c:pt idx="144">
                  <c:v>0.55085245901639535</c:v>
                </c:pt>
                <c:pt idx="145">
                  <c:v>0.54860408163265495</c:v>
                </c:pt>
                <c:pt idx="146">
                  <c:v>0.54637398373983936</c:v>
                </c:pt>
                <c:pt idx="147">
                  <c:v>0.54416194331984014</c:v>
                </c:pt>
                <c:pt idx="148">
                  <c:v>0.54196774193548591</c:v>
                </c:pt>
                <c:pt idx="149">
                  <c:v>0.53979116465863664</c:v>
                </c:pt>
                <c:pt idx="150">
                  <c:v>0.53763200000000211</c:v>
                </c:pt>
                <c:pt idx="151">
                  <c:v>0.53549003984063959</c:v>
                </c:pt>
                <c:pt idx="152">
                  <c:v>0.53336507936508148</c:v>
                </c:pt>
                <c:pt idx="153">
                  <c:v>0.5312569169960496</c:v>
                </c:pt>
                <c:pt idx="154">
                  <c:v>0.52916535433071088</c:v>
                </c:pt>
                <c:pt idx="155">
                  <c:v>0.52709019607843366</c:v>
                </c:pt>
                <c:pt idx="156">
                  <c:v>0.52503125000000228</c:v>
                </c:pt>
                <c:pt idx="157">
                  <c:v>0.52298832684825136</c:v>
                </c:pt>
                <c:pt idx="158">
                  <c:v>0.52096124031007984</c:v>
                </c:pt>
                <c:pt idx="159">
                  <c:v>0.5189498069498093</c:v>
                </c:pt>
                <c:pt idx="160">
                  <c:v>0.51695384615384854</c:v>
                </c:pt>
                <c:pt idx="161">
                  <c:v>0.51497318007663073</c:v>
                </c:pt>
                <c:pt idx="162">
                  <c:v>0.51300763358778867</c:v>
                </c:pt>
                <c:pt idx="163">
                  <c:v>0.51105703422053472</c:v>
                </c:pt>
                <c:pt idx="164">
                  <c:v>0.50912121212121464</c:v>
                </c:pt>
                <c:pt idx="165">
                  <c:v>0.50720000000000243</c:v>
                </c:pt>
                <c:pt idx="166">
                  <c:v>0.50529323308270924</c:v>
                </c:pt>
                <c:pt idx="167">
                  <c:v>0.50340074906367294</c:v>
                </c:pt>
                <c:pt idx="168">
                  <c:v>0.50152238805970406</c:v>
                </c:pt>
                <c:pt idx="169">
                  <c:v>0.49965799256505833</c:v>
                </c:pt>
                <c:pt idx="170">
                  <c:v>0.49780740740740997</c:v>
                </c:pt>
                <c:pt idx="171">
                  <c:v>0.49597047970479963</c:v>
                </c:pt>
                <c:pt idx="172">
                  <c:v>0.49414705882353199</c:v>
                </c:pt>
                <c:pt idx="173">
                  <c:v>0.49233699633699901</c:v>
                </c:pt>
                <c:pt idx="174">
                  <c:v>0.49054014598540413</c:v>
                </c:pt>
                <c:pt idx="175">
                  <c:v>0.48875636363636632</c:v>
                </c:pt>
                <c:pt idx="176">
                  <c:v>0.48698550724637951</c:v>
                </c:pt>
                <c:pt idx="177">
                  <c:v>0.48522743682310743</c:v>
                </c:pt>
                <c:pt idx="178">
                  <c:v>0.48348201438849192</c:v>
                </c:pt>
                <c:pt idx="179">
                  <c:v>0.48174910394265508</c:v>
                </c:pt>
                <c:pt idx="180">
                  <c:v>0.48002857142857419</c:v>
                </c:pt>
                <c:pt idx="181">
                  <c:v>0.4783202846975117</c:v>
                </c:pt>
                <c:pt idx="182">
                  <c:v>0.47662411347518008</c:v>
                </c:pt>
                <c:pt idx="183">
                  <c:v>0.47493992932862472</c:v>
                </c:pt>
                <c:pt idx="184">
                  <c:v>0.47326760563380565</c:v>
                </c:pt>
                <c:pt idx="185">
                  <c:v>0.47160701754386247</c:v>
                </c:pt>
                <c:pt idx="186">
                  <c:v>0.46995804195804486</c:v>
                </c:pt>
                <c:pt idx="187">
                  <c:v>0.46832055749129209</c:v>
                </c:pt>
                <c:pt idx="188">
                  <c:v>0.4666944444444473</c:v>
                </c:pt>
                <c:pt idx="189">
                  <c:v>0.46507958477508937</c:v>
                </c:pt>
                <c:pt idx="190">
                  <c:v>0.4634758620689684</c:v>
                </c:pt>
                <c:pt idx="191">
                  <c:v>0.46188316151203046</c:v>
                </c:pt>
                <c:pt idx="192">
                  <c:v>0.46030136986301667</c:v>
                </c:pt>
                <c:pt idx="193">
                  <c:v>0.45873037542662409</c:v>
                </c:pt>
                <c:pt idx="194">
                  <c:v>0.45717006802721383</c:v>
                </c:pt>
                <c:pt idx="195">
                  <c:v>0.45562033898305382</c:v>
                </c:pt>
                <c:pt idx="196">
                  <c:v>0.45408108108108408</c:v>
                </c:pt>
                <c:pt idx="197">
                  <c:v>0.45255218855219159</c:v>
                </c:pt>
                <c:pt idx="198">
                  <c:v>0.45103355704698289</c:v>
                </c:pt>
                <c:pt idx="199">
                  <c:v>0.44952508361204319</c:v>
                </c:pt>
                <c:pt idx="200">
                  <c:v>0.44802666666666974</c:v>
                </c:pt>
                <c:pt idx="201">
                  <c:v>0.44653820598006949</c:v>
                </c:pt>
                <c:pt idx="202">
                  <c:v>0.44505960264900968</c:v>
                </c:pt>
                <c:pt idx="203">
                  <c:v>0.44359075907591067</c:v>
                </c:pt>
                <c:pt idx="204">
                  <c:v>0.44213157894737148</c:v>
                </c:pt>
                <c:pt idx="205">
                  <c:v>0.44068196721311786</c:v>
                </c:pt>
                <c:pt idx="206">
                  <c:v>0.43924183006536255</c:v>
                </c:pt>
                <c:pt idx="207">
                  <c:v>0.43781107491856991</c:v>
                </c:pt>
                <c:pt idx="208">
                  <c:v>0.43638961038961355</c:v>
                </c:pt>
                <c:pt idx="209">
                  <c:v>0.4349773462783203</c:v>
                </c:pt>
                <c:pt idx="210">
                  <c:v>0.43357419354839022</c:v>
                </c:pt>
                <c:pt idx="211">
                  <c:v>0.43218006430868483</c:v>
                </c:pt>
                <c:pt idx="212">
                  <c:v>0.43079487179487497</c:v>
                </c:pt>
                <c:pt idx="213">
                  <c:v>0.4294185303514409</c:v>
                </c:pt>
                <c:pt idx="214">
                  <c:v>0.42805095541401594</c:v>
                </c:pt>
                <c:pt idx="215">
                  <c:v>0.42669206349206668</c:v>
                </c:pt>
                <c:pt idx="216">
                  <c:v>0.42534177215190194</c:v>
                </c:pt>
                <c:pt idx="217">
                  <c:v>0.42400000000000321</c:v>
                </c:pt>
                <c:pt idx="218">
                  <c:v>0.42266666666666991</c:v>
                </c:pt>
                <c:pt idx="219">
                  <c:v>0.42134169278997186</c:v>
                </c:pt>
                <c:pt idx="220">
                  <c:v>0.4200250000000032</c:v>
                </c:pt>
                <c:pt idx="221">
                  <c:v>0.41871651090343004</c:v>
                </c:pt>
                <c:pt idx="222">
                  <c:v>0.41741614906832619</c:v>
                </c:pt>
                <c:pt idx="223">
                  <c:v>0.41612383900929117</c:v>
                </c:pt>
                <c:pt idx="224">
                  <c:v>0.41483950617284276</c:v>
                </c:pt>
                <c:pt idx="225">
                  <c:v>0.41356307692308025</c:v>
                </c:pt>
                <c:pt idx="226">
                  <c:v>0.41229447852761064</c:v>
                </c:pt>
                <c:pt idx="227">
                  <c:v>0.4110336391437342</c:v>
                </c:pt>
                <c:pt idx="228">
                  <c:v>0.40978048780488135</c:v>
                </c:pt>
                <c:pt idx="229">
                  <c:v>0.40853495440729815</c:v>
                </c:pt>
                <c:pt idx="230">
                  <c:v>0.40729696969697304</c:v>
                </c:pt>
                <c:pt idx="231">
                  <c:v>0.4060664652568009</c:v>
                </c:pt>
                <c:pt idx="232">
                  <c:v>0.4048433734939792</c:v>
                </c:pt>
                <c:pt idx="233">
                  <c:v>0.40362762762763094</c:v>
                </c:pt>
                <c:pt idx="234">
                  <c:v>0.40241916167665004</c:v>
                </c:pt>
                <c:pt idx="235">
                  <c:v>0.40121791044776456</c:v>
                </c:pt>
                <c:pt idx="236">
                  <c:v>0.40002380952381289</c:v>
                </c:pt>
                <c:pt idx="237">
                  <c:v>0.39883679525222887</c:v>
                </c:pt>
                <c:pt idx="238">
                  <c:v>0.39765680473373116</c:v>
                </c:pt>
                <c:pt idx="239">
                  <c:v>0.3964837758112128</c:v>
                </c:pt>
                <c:pt idx="240">
                  <c:v>0.39531764705882688</c:v>
                </c:pt>
                <c:pt idx="241">
                  <c:v>0.39415835777126434</c:v>
                </c:pt>
                <c:pt idx="242">
                  <c:v>0.39300584795321974</c:v>
                </c:pt>
                <c:pt idx="243">
                  <c:v>0.3918600583090413</c:v>
                </c:pt>
                <c:pt idx="244">
                  <c:v>0.39072093023256149</c:v>
                </c:pt>
                <c:pt idx="245">
                  <c:v>0.38958840579710485</c:v>
                </c:pt>
                <c:pt idx="246">
                  <c:v>0.38846242774566814</c:v>
                </c:pt>
                <c:pt idx="247">
                  <c:v>0.38734293948127141</c:v>
                </c:pt>
                <c:pt idx="248">
                  <c:v>0.38622988505747463</c:v>
                </c:pt>
                <c:pt idx="249">
                  <c:v>0.38512320916905785</c:v>
                </c:pt>
                <c:pt idx="250">
                  <c:v>0.38402285714286055</c:v>
                </c:pt>
                <c:pt idx="251">
                  <c:v>0.3829287749287783</c:v>
                </c:pt>
                <c:pt idx="252">
                  <c:v>0.38184090909091251</c:v>
                </c:pt>
                <c:pt idx="253">
                  <c:v>0.38075920679887032</c:v>
                </c:pt>
                <c:pt idx="254">
                  <c:v>0.37968361581921245</c:v>
                </c:pt>
                <c:pt idx="255">
                  <c:v>0.3786140845070457</c:v>
                </c:pt>
                <c:pt idx="256">
                  <c:v>0.37755056179775626</c:v>
                </c:pt>
                <c:pt idx="257">
                  <c:v>0.37649299719888296</c:v>
                </c:pt>
                <c:pt idx="258">
                  <c:v>0.37544134078212638</c:v>
                </c:pt>
                <c:pt idx="259">
                  <c:v>0.3743955431754909</c:v>
                </c:pt>
                <c:pt idx="260">
                  <c:v>0.37335555555555899</c:v>
                </c:pt>
                <c:pt idx="261">
                  <c:v>0.37232132963989262</c:v>
                </c:pt>
                <c:pt idx="262">
                  <c:v>0.37129281767956146</c:v>
                </c:pt>
                <c:pt idx="263">
                  <c:v>0.37026997245179405</c:v>
                </c:pt>
                <c:pt idx="264">
                  <c:v>0.3692527472527507</c:v>
                </c:pt>
                <c:pt idx="265">
                  <c:v>0.36824109589041443</c:v>
                </c:pt>
                <c:pt idx="266">
                  <c:v>0.36723497267759908</c:v>
                </c:pt>
                <c:pt idx="267">
                  <c:v>0.36623433242507158</c:v>
                </c:pt>
                <c:pt idx="268">
                  <c:v>0.36523913043478606</c:v>
                </c:pt>
                <c:pt idx="269">
                  <c:v>0.36424932249322839</c:v>
                </c:pt>
                <c:pt idx="270">
                  <c:v>0.36326486486486831</c:v>
                </c:pt>
                <c:pt idx="271">
                  <c:v>0.36228571428571771</c:v>
                </c:pt>
                <c:pt idx="272">
                  <c:v>0.36131182795699274</c:v>
                </c:pt>
                <c:pt idx="273">
                  <c:v>0.36034316353887746</c:v>
                </c:pt>
                <c:pt idx="274">
                  <c:v>0.35937967914438851</c:v>
                </c:pt>
                <c:pt idx="275">
                  <c:v>0.35842133333333681</c:v>
                </c:pt>
                <c:pt idx="276">
                  <c:v>0.35746808510638645</c:v>
                </c:pt>
                <c:pt idx="277">
                  <c:v>0.35651989389920768</c:v>
                </c:pt>
                <c:pt idx="278">
                  <c:v>0.35557671957672304</c:v>
                </c:pt>
                <c:pt idx="279">
                  <c:v>0.35463852242744415</c:v>
                </c:pt>
                <c:pt idx="280">
                  <c:v>0.35370526315789824</c:v>
                </c:pt>
                <c:pt idx="281">
                  <c:v>0.35277690288714258</c:v>
                </c:pt>
                <c:pt idx="282">
                  <c:v>0.35185340314136476</c:v>
                </c:pt>
                <c:pt idx="283">
                  <c:v>0.35093472584856744</c:v>
                </c:pt>
                <c:pt idx="284">
                  <c:v>0.35002083333333683</c:v>
                </c:pt>
                <c:pt idx="285">
                  <c:v>0.34911168831169181</c:v>
                </c:pt>
                <c:pt idx="286">
                  <c:v>0.34820725388601387</c:v>
                </c:pt>
                <c:pt idx="287">
                  <c:v>0.34730749354005519</c:v>
                </c:pt>
                <c:pt idx="288">
                  <c:v>0.34641237113402412</c:v>
                </c:pt>
                <c:pt idx="289">
                  <c:v>0.34552185089974641</c:v>
                </c:pt>
                <c:pt idx="290">
                  <c:v>0.34463589743590095</c:v>
                </c:pt>
                <c:pt idx="291">
                  <c:v>0.34375447570332834</c:v>
                </c:pt>
                <c:pt idx="292">
                  <c:v>0.34287755102041167</c:v>
                </c:pt>
                <c:pt idx="293">
                  <c:v>0.34200508905852767</c:v>
                </c:pt>
                <c:pt idx="294">
                  <c:v>0.34113705583756698</c:v>
                </c:pt>
                <c:pt idx="295">
                  <c:v>0.34027341772152248</c:v>
                </c:pt>
                <c:pt idx="296">
                  <c:v>0.33941414141414489</c:v>
                </c:pt>
                <c:pt idx="297">
                  <c:v>0.33855919395466344</c:v>
                </c:pt>
                <c:pt idx="298">
                  <c:v>0.33770854271357131</c:v>
                </c:pt>
                <c:pt idx="299">
                  <c:v>0.33686215538847469</c:v>
                </c:pt>
                <c:pt idx="300">
                  <c:v>0.33602000000000354</c:v>
                </c:pt>
                <c:pt idx="301">
                  <c:v>0.33518204488778408</c:v>
                </c:pt>
                <c:pt idx="302">
                  <c:v>0.33434825870647117</c:v>
                </c:pt>
                <c:pt idx="303">
                  <c:v>0.33351861042183972</c:v>
                </c:pt>
                <c:pt idx="304">
                  <c:v>0.33269306930693421</c:v>
                </c:pt>
                <c:pt idx="305">
                  <c:v>0.33187160493827511</c:v>
                </c:pt>
                <c:pt idx="306">
                  <c:v>0.33105418719212176</c:v>
                </c:pt>
                <c:pt idx="307">
                  <c:v>0.33024078624078973</c:v>
                </c:pt>
                <c:pt idx="308">
                  <c:v>0.3294313725490231</c:v>
                </c:pt>
                <c:pt idx="309">
                  <c:v>0.32862591687041914</c:v>
                </c:pt>
                <c:pt idx="310">
                  <c:v>0.32782439024390597</c:v>
                </c:pt>
                <c:pt idx="311">
                  <c:v>0.32702676399027114</c:v>
                </c:pt>
                <c:pt idx="312">
                  <c:v>0.32623300970874136</c:v>
                </c:pt>
                <c:pt idx="313">
                  <c:v>0.32544309927361126</c:v>
                </c:pt>
                <c:pt idx="314">
                  <c:v>0.32465700483092141</c:v>
                </c:pt>
                <c:pt idx="315">
                  <c:v>0.32387469879518421</c:v>
                </c:pt>
                <c:pt idx="316">
                  <c:v>0.32309615384615736</c:v>
                </c:pt>
                <c:pt idx="317">
                  <c:v>0.32232134292566295</c:v>
                </c:pt>
                <c:pt idx="318">
                  <c:v>0.32155023923445331</c:v>
                </c:pt>
                <c:pt idx="319">
                  <c:v>0.32078281622912042</c:v>
                </c:pt>
                <c:pt idx="320">
                  <c:v>0.32001904761905114</c:v>
                </c:pt>
                <c:pt idx="321">
                  <c:v>0.31925890736342394</c:v>
                </c:pt>
                <c:pt idx="322">
                  <c:v>0.31850236966824996</c:v>
                </c:pt>
                <c:pt idx="323">
                  <c:v>0.31774940898345505</c:v>
                </c:pt>
                <c:pt idx="324">
                  <c:v>0.3170000000000035</c:v>
                </c:pt>
                <c:pt idx="325">
                  <c:v>0.31625411764706235</c:v>
                </c:pt>
                <c:pt idx="326">
                  <c:v>0.31551173708920538</c:v>
                </c:pt>
                <c:pt idx="327">
                  <c:v>0.31477283372365689</c:v>
                </c:pt>
                <c:pt idx="328">
                  <c:v>0.31403738317757363</c:v>
                </c:pt>
                <c:pt idx="329">
                  <c:v>0.31330536130536479</c:v>
                </c:pt>
                <c:pt idx="330">
                  <c:v>0.31257674418604997</c:v>
                </c:pt>
                <c:pt idx="331">
                  <c:v>0.31185150812065315</c:v>
                </c:pt>
                <c:pt idx="332">
                  <c:v>0.31112962962963309</c:v>
                </c:pt>
                <c:pt idx="333">
                  <c:v>0.3104110854503499</c:v>
                </c:pt>
                <c:pt idx="334">
                  <c:v>0.30969585253456572</c:v>
                </c:pt>
                <c:pt idx="335">
                  <c:v>0.30898390804598053</c:v>
                </c:pt>
                <c:pt idx="336">
                  <c:v>0.30827522935780166</c:v>
                </c:pt>
                <c:pt idx="337">
                  <c:v>0.30756979405034673</c:v>
                </c:pt>
                <c:pt idx="338">
                  <c:v>0.3068675799086793</c:v>
                </c:pt>
                <c:pt idx="339">
                  <c:v>0.30616856492027689</c:v>
                </c:pt>
                <c:pt idx="340">
                  <c:v>0.30547272727273078</c:v>
                </c:pt>
                <c:pt idx="341">
                  <c:v>0.3047800453514774</c:v>
                </c:pt>
                <c:pt idx="342">
                  <c:v>0.30409049773756008</c:v>
                </c:pt>
                <c:pt idx="343">
                  <c:v>0.30340406320542107</c:v>
                </c:pt>
                <c:pt idx="344">
                  <c:v>0.3027207207207242</c:v>
                </c:pt>
                <c:pt idx="345">
                  <c:v>0.30204044943820574</c:v>
                </c:pt>
                <c:pt idx="346">
                  <c:v>0.30136322869955506</c:v>
                </c:pt>
                <c:pt idx="347">
                  <c:v>0.30068903803132335</c:v>
                </c:pt>
                <c:pt idx="348">
                  <c:v>0.30001785714286061</c:v>
                </c:pt>
                <c:pt idx="349">
                  <c:v>0.29934966592427964</c:v>
                </c:pt>
                <c:pt idx="350">
                  <c:v>0.29868444444444792</c:v>
                </c:pt>
                <c:pt idx="351">
                  <c:v>0.29802217294900568</c:v>
                </c:pt>
                <c:pt idx="352">
                  <c:v>0.2973628318584105</c:v>
                </c:pt>
                <c:pt idx="353">
                  <c:v>0.29670640176600788</c:v>
                </c:pt>
                <c:pt idx="354">
                  <c:v>0.29605286343612686</c:v>
                </c:pt>
                <c:pt idx="355">
                  <c:v>0.29540219780220128</c:v>
                </c:pt>
                <c:pt idx="356">
                  <c:v>0.29475438596491577</c:v>
                </c:pt>
                <c:pt idx="357">
                  <c:v>0.29410940919037548</c:v>
                </c:pt>
                <c:pt idx="358">
                  <c:v>0.29346724890830045</c:v>
                </c:pt>
                <c:pt idx="359">
                  <c:v>0.29282788671024312</c:v>
                </c:pt>
                <c:pt idx="360">
                  <c:v>0.29219130434782953</c:v>
                </c:pt>
                <c:pt idx="361">
                  <c:v>0.29155748373102297</c:v>
                </c:pt>
                <c:pt idx="362">
                  <c:v>0.29092640692641036</c:v>
                </c:pt>
                <c:pt idx="363">
                  <c:v>0.29029805615551102</c:v>
                </c:pt>
                <c:pt idx="364">
                  <c:v>0.28967241379310688</c:v>
                </c:pt>
                <c:pt idx="365">
                  <c:v>0.28904946236559487</c:v>
                </c:pt>
                <c:pt idx="366">
                  <c:v>0.28842918454935967</c:v>
                </c:pt>
                <c:pt idx="367">
                  <c:v>0.28781156316916828</c:v>
                </c:pt>
                <c:pt idx="368">
                  <c:v>0.28719658119658464</c:v>
                </c:pt>
                <c:pt idx="369">
                  <c:v>0.28658422174840431</c:v>
                </c:pt>
                <c:pt idx="370">
                  <c:v>0.28597446808510985</c:v>
                </c:pt>
                <c:pt idx="371">
                  <c:v>0.28536730360934526</c:v>
                </c:pt>
                <c:pt idx="372">
                  <c:v>0.28476271186441021</c:v>
                </c:pt>
                <c:pt idx="373">
                  <c:v>0.28416067653277299</c:v>
                </c:pt>
                <c:pt idx="374">
                  <c:v>0.28356118143460263</c:v>
                </c:pt>
                <c:pt idx="375">
                  <c:v>0.28296421052631926</c:v>
                </c:pt>
                <c:pt idx="376">
                  <c:v>0.28236974789916308</c:v>
                </c:pt>
                <c:pt idx="377">
                  <c:v>0.28177777777778118</c:v>
                </c:pt>
                <c:pt idx="378">
                  <c:v>0.28118828451883188</c:v>
                </c:pt>
                <c:pt idx="379">
                  <c:v>0.28060125260960678</c:v>
                </c:pt>
                <c:pt idx="380">
                  <c:v>0.28001666666667008</c:v>
                </c:pt>
                <c:pt idx="381">
                  <c:v>0.27943451143451487</c:v>
                </c:pt>
                <c:pt idx="382">
                  <c:v>0.27885477178423579</c:v>
                </c:pt>
                <c:pt idx="383">
                  <c:v>0.27827743271221872</c:v>
                </c:pt>
                <c:pt idx="384">
                  <c:v>0.2777024793388464</c:v>
                </c:pt>
                <c:pt idx="385">
                  <c:v>0.27712989690721995</c:v>
                </c:pt>
                <c:pt idx="386">
                  <c:v>0.27655967078189642</c:v>
                </c:pt>
                <c:pt idx="387">
                  <c:v>0.27599178644764205</c:v>
                </c:pt>
                <c:pt idx="388">
                  <c:v>0.27542622950820017</c:v>
                </c:pt>
                <c:pt idx="389">
                  <c:v>0.274862985685075</c:v>
                </c:pt>
                <c:pt idx="390">
                  <c:v>0.27430204081632992</c:v>
                </c:pt>
                <c:pt idx="391">
                  <c:v>0.27374338085540056</c:v>
                </c:pt>
                <c:pt idx="392">
                  <c:v>0.27318699186992212</c:v>
                </c:pt>
                <c:pt idx="393">
                  <c:v>0.27263286004057136</c:v>
                </c:pt>
                <c:pt idx="394">
                  <c:v>0.27208097165992245</c:v>
                </c:pt>
                <c:pt idx="395">
                  <c:v>0.27153131313131657</c:v>
                </c:pt>
                <c:pt idx="396">
                  <c:v>0.27098387096774534</c:v>
                </c:pt>
                <c:pt idx="397">
                  <c:v>0.27043863179074784</c:v>
                </c:pt>
                <c:pt idx="398">
                  <c:v>0.2698955823293207</c:v>
                </c:pt>
                <c:pt idx="399">
                  <c:v>0.26935470941884104</c:v>
                </c:pt>
                <c:pt idx="400">
                  <c:v>0.26881600000000339</c:v>
                </c:pt>
                <c:pt idx="401">
                  <c:v>0.26827944111776786</c:v>
                </c:pt>
                <c:pt idx="402">
                  <c:v>0.26774501992032212</c:v>
                </c:pt>
                <c:pt idx="403">
                  <c:v>0.2672127236580551</c:v>
                </c:pt>
                <c:pt idx="404">
                  <c:v>0.26668253968254307</c:v>
                </c:pt>
                <c:pt idx="405">
                  <c:v>0.26615445544554794</c:v>
                </c:pt>
                <c:pt idx="406">
                  <c:v>0.26562845849802713</c:v>
                </c:pt>
                <c:pt idx="407">
                  <c:v>0.26510453648915527</c:v>
                </c:pt>
                <c:pt idx="408">
                  <c:v>0.26458267716535772</c:v>
                </c:pt>
                <c:pt idx="409">
                  <c:v>0.26406286836935505</c:v>
                </c:pt>
                <c:pt idx="410">
                  <c:v>0.26354509803921905</c:v>
                </c:pt>
                <c:pt idx="411">
                  <c:v>0.26302935420743978</c:v>
                </c:pt>
                <c:pt idx="412">
                  <c:v>0.26251562500000336</c:v>
                </c:pt>
                <c:pt idx="413">
                  <c:v>0.26200389863548096</c:v>
                </c:pt>
                <c:pt idx="414">
                  <c:v>0.2614941634241279</c:v>
                </c:pt>
                <c:pt idx="415">
                  <c:v>0.26098640776699361</c:v>
                </c:pt>
                <c:pt idx="416">
                  <c:v>0.26048062015504214</c:v>
                </c:pt>
                <c:pt idx="417">
                  <c:v>0.25997678916828187</c:v>
                </c:pt>
                <c:pt idx="418">
                  <c:v>0.25947490347490682</c:v>
                </c:pt>
                <c:pt idx="419">
                  <c:v>0.2589749518304465</c:v>
                </c:pt>
                <c:pt idx="420">
                  <c:v>0.25847692307692643</c:v>
                </c:pt>
                <c:pt idx="421">
                  <c:v>0.25798080614203789</c:v>
                </c:pt>
                <c:pt idx="422">
                  <c:v>0.25748659003831753</c:v>
                </c:pt>
                <c:pt idx="423">
                  <c:v>0.25699426386233604</c:v>
                </c:pt>
                <c:pt idx="424">
                  <c:v>0.2565038167938965</c:v>
                </c:pt>
                <c:pt idx="425">
                  <c:v>0.2560152380952414</c:v>
                </c:pt>
                <c:pt idx="426">
                  <c:v>0.25552851711026947</c:v>
                </c:pt>
                <c:pt idx="427">
                  <c:v>0.25504364326376044</c:v>
                </c:pt>
                <c:pt idx="428">
                  <c:v>0.25456060606060937</c:v>
                </c:pt>
                <c:pt idx="429">
                  <c:v>0.25407939508506949</c:v>
                </c:pt>
                <c:pt idx="430">
                  <c:v>0.25360000000000332</c:v>
                </c:pt>
                <c:pt idx="431">
                  <c:v>0.25312241054614271</c:v>
                </c:pt>
                <c:pt idx="432">
                  <c:v>0.25264661654135667</c:v>
                </c:pt>
                <c:pt idx="433">
                  <c:v>0.25217260787992829</c:v>
                </c:pt>
                <c:pt idx="434">
                  <c:v>0.25170037453183852</c:v>
                </c:pt>
                <c:pt idx="435">
                  <c:v>0.2512299065420594</c:v>
                </c:pt>
                <c:pt idx="436">
                  <c:v>0.25076119402985408</c:v>
                </c:pt>
                <c:pt idx="437">
                  <c:v>0.25029422718808525</c:v>
                </c:pt>
                <c:pt idx="438">
                  <c:v>0.24982899628253119</c:v>
                </c:pt>
                <c:pt idx="439">
                  <c:v>0.24936549165120925</c:v>
                </c:pt>
                <c:pt idx="440">
                  <c:v>0.24890370370370701</c:v>
                </c:pt>
                <c:pt idx="441">
                  <c:v>0.24844362292052086</c:v>
                </c:pt>
                <c:pt idx="442">
                  <c:v>0.24798523985240181</c:v>
                </c:pt>
                <c:pt idx="443">
                  <c:v>0.24752854511970862</c:v>
                </c:pt>
                <c:pt idx="444">
                  <c:v>0.24707352941176799</c:v>
                </c:pt>
                <c:pt idx="445">
                  <c:v>0.24662018348624182</c:v>
                </c:pt>
                <c:pt idx="446">
                  <c:v>0.24616849816850145</c:v>
                </c:pt>
                <c:pt idx="447">
                  <c:v>0.24571846435100878</c:v>
                </c:pt>
                <c:pt idx="448">
                  <c:v>0.24527007299270401</c:v>
                </c:pt>
                <c:pt idx="449">
                  <c:v>0.24482331511840036</c:v>
                </c:pt>
                <c:pt idx="450">
                  <c:v>0.2443781818181851</c:v>
                </c:pt>
                <c:pt idx="451">
                  <c:v>0.24393466424682722</c:v>
                </c:pt>
                <c:pt idx="452">
                  <c:v>0.24349275362319167</c:v>
                </c:pt>
                <c:pt idx="453">
                  <c:v>0.24305244122965969</c:v>
                </c:pt>
                <c:pt idx="454">
                  <c:v>0.2426137184115556</c:v>
                </c:pt>
                <c:pt idx="455">
                  <c:v>0.24217657657657984</c:v>
                </c:pt>
                <c:pt idx="456">
                  <c:v>0.24174100719424788</c:v>
                </c:pt>
                <c:pt idx="457">
                  <c:v>0.2413070017953354</c:v>
                </c:pt>
                <c:pt idx="458">
                  <c:v>0.24087455197132943</c:v>
                </c:pt>
                <c:pt idx="459">
                  <c:v>0.24044364937388518</c:v>
                </c:pt>
                <c:pt idx="460">
                  <c:v>0.24001428571428898</c:v>
                </c:pt>
                <c:pt idx="461">
                  <c:v>0.23958645276292659</c:v>
                </c:pt>
                <c:pt idx="462">
                  <c:v>0.23916014234875771</c:v>
                </c:pt>
                <c:pt idx="463">
                  <c:v>0.23873534635879545</c:v>
                </c:pt>
                <c:pt idx="464">
                  <c:v>0.2383120567375919</c:v>
                </c:pt>
                <c:pt idx="465">
                  <c:v>0.2378902654867289</c:v>
                </c:pt>
                <c:pt idx="466">
                  <c:v>0.23746996466431419</c:v>
                </c:pt>
                <c:pt idx="467">
                  <c:v>0.23705114638448296</c:v>
                </c:pt>
                <c:pt idx="468">
                  <c:v>0.23663380281690463</c:v>
                </c:pt>
                <c:pt idx="469">
                  <c:v>0.23621792618629495</c:v>
                </c:pt>
                <c:pt idx="470">
                  <c:v>0.23580350877193307</c:v>
                </c:pt>
                <c:pt idx="471">
                  <c:v>0.23539054290718361</c:v>
                </c:pt>
                <c:pt idx="472">
                  <c:v>0.23497902097902421</c:v>
                </c:pt>
                <c:pt idx="473">
                  <c:v>0.2345689354275774</c:v>
                </c:pt>
                <c:pt idx="474">
                  <c:v>0.23416027874564782</c:v>
                </c:pt>
                <c:pt idx="475">
                  <c:v>0.23375304347826409</c:v>
                </c:pt>
                <c:pt idx="476">
                  <c:v>0.23334722222222543</c:v>
                </c:pt>
                <c:pt idx="477">
                  <c:v>0.23294280762565311</c:v>
                </c:pt>
                <c:pt idx="478">
                  <c:v>0.23253979238754646</c:v>
                </c:pt>
                <c:pt idx="479">
                  <c:v>0.23213816925734343</c:v>
                </c:pt>
                <c:pt idx="480">
                  <c:v>0.23173793103448598</c:v>
                </c:pt>
                <c:pt idx="481">
                  <c:v>0.23133907056798941</c:v>
                </c:pt>
                <c:pt idx="482">
                  <c:v>0.23094158075601695</c:v>
                </c:pt>
                <c:pt idx="483">
                  <c:v>0.23054545454545772</c:v>
                </c:pt>
                <c:pt idx="484">
                  <c:v>0.23015068493151003</c:v>
                </c:pt>
                <c:pt idx="485">
                  <c:v>0.22975726495726814</c:v>
                </c:pt>
                <c:pt idx="486">
                  <c:v>0.22936518771331374</c:v>
                </c:pt>
                <c:pt idx="487">
                  <c:v>0.22897444633731154</c:v>
                </c:pt>
                <c:pt idx="488">
                  <c:v>0.22858503401360861</c:v>
                </c:pt>
                <c:pt idx="489">
                  <c:v>0.22819694397283849</c:v>
                </c:pt>
                <c:pt idx="490">
                  <c:v>0.2278101694915286</c:v>
                </c:pt>
                <c:pt idx="491">
                  <c:v>0.22742470389171213</c:v>
                </c:pt>
                <c:pt idx="492">
                  <c:v>0.22704054054054371</c:v>
                </c:pt>
                <c:pt idx="493">
                  <c:v>0.22665767284991883</c:v>
                </c:pt>
                <c:pt idx="494">
                  <c:v>0.22627609427609746</c:v>
                </c:pt>
                <c:pt idx="495">
                  <c:v>0.2258957983193309</c:v>
                </c:pt>
                <c:pt idx="496">
                  <c:v>0.22551677852349311</c:v>
                </c:pt>
                <c:pt idx="497">
                  <c:v>0.22513902847571504</c:v>
                </c:pt>
                <c:pt idx="498">
                  <c:v>0.22476254180602323</c:v>
                </c:pt>
                <c:pt idx="499">
                  <c:v>0.22438731218698146</c:v>
                </c:pt>
                <c:pt idx="500">
                  <c:v>0.22401333333333648</c:v>
                </c:pt>
                <c:pt idx="501">
                  <c:v>0.22364059900166702</c:v>
                </c:pt>
                <c:pt idx="502">
                  <c:v>0.22326910299003636</c:v>
                </c:pt>
                <c:pt idx="503">
                  <c:v>0.22289883913764824</c:v>
                </c:pt>
                <c:pt idx="504">
                  <c:v>0.22252980132450645</c:v>
                </c:pt>
                <c:pt idx="505">
                  <c:v>0.22216198347107752</c:v>
                </c:pt>
                <c:pt idx="506">
                  <c:v>0.22179537953795692</c:v>
                </c:pt>
                <c:pt idx="507">
                  <c:v>0.22142998352553855</c:v>
                </c:pt>
                <c:pt idx="508">
                  <c:v>0.22106578947368732</c:v>
                </c:pt>
                <c:pt idx="509">
                  <c:v>0.22070279146141528</c:v>
                </c:pt>
                <c:pt idx="510">
                  <c:v>0.22034098360656051</c:v>
                </c:pt>
                <c:pt idx="511">
                  <c:v>0.21998036006546959</c:v>
                </c:pt>
                <c:pt idx="512">
                  <c:v>0.21962091503268286</c:v>
                </c:pt>
                <c:pt idx="513">
                  <c:v>0.21926264274062301</c:v>
                </c:pt>
                <c:pt idx="514">
                  <c:v>0.21890553745928651</c:v>
                </c:pt>
                <c:pt idx="515">
                  <c:v>0.21854959349593805</c:v>
                </c:pt>
                <c:pt idx="516">
                  <c:v>0.2181948051948083</c:v>
                </c:pt>
                <c:pt idx="517">
                  <c:v>0.21784116693679401</c:v>
                </c:pt>
                <c:pt idx="518">
                  <c:v>0.2174886731391617</c:v>
                </c:pt>
                <c:pt idx="519">
                  <c:v>0.21713731825525348</c:v>
                </c:pt>
                <c:pt idx="520">
                  <c:v>0.21678709677419664</c:v>
                </c:pt>
                <c:pt idx="521">
                  <c:v>0.21643800322061502</c:v>
                </c:pt>
                <c:pt idx="522">
                  <c:v>0.21609003215434394</c:v>
                </c:pt>
                <c:pt idx="523">
                  <c:v>0.21574317817014754</c:v>
                </c:pt>
                <c:pt idx="524">
                  <c:v>0.21539743589743898</c:v>
                </c:pt>
                <c:pt idx="525">
                  <c:v>0.2150528000000031</c:v>
                </c:pt>
                <c:pt idx="526">
                  <c:v>0.21470926517572195</c:v>
                </c:pt>
                <c:pt idx="527">
                  <c:v>0.21436682615630293</c:v>
                </c:pt>
                <c:pt idx="528">
                  <c:v>0.21402547770700944</c:v>
                </c:pt>
                <c:pt idx="529">
                  <c:v>0.21368521462639417</c:v>
                </c:pt>
                <c:pt idx="530">
                  <c:v>0.21334603174603481</c:v>
                </c:pt>
                <c:pt idx="531">
                  <c:v>0.21300792393027249</c:v>
                </c:pt>
                <c:pt idx="532">
                  <c:v>0.21267088607595244</c:v>
                </c:pt>
                <c:pt idx="533">
                  <c:v>0.21233491311216737</c:v>
                </c:pt>
                <c:pt idx="534">
                  <c:v>0.21200000000000307</c:v>
                </c:pt>
                <c:pt idx="535">
                  <c:v>0.21166614173228651</c:v>
                </c:pt>
                <c:pt idx="536">
                  <c:v>0.2113333333333364</c:v>
                </c:pt>
                <c:pt idx="537">
                  <c:v>0.21100156985871577</c:v>
                </c:pt>
                <c:pt idx="538">
                  <c:v>0.21067084639498737</c:v>
                </c:pt>
                <c:pt idx="539">
                  <c:v>0.21034115805947098</c:v>
                </c:pt>
                <c:pt idx="540">
                  <c:v>0.21001250000000304</c:v>
                </c:pt>
                <c:pt idx="541">
                  <c:v>0.20968486739469883</c:v>
                </c:pt>
                <c:pt idx="542">
                  <c:v>0.20935825545171644</c:v>
                </c:pt>
                <c:pt idx="543">
                  <c:v>0.20903265940902327</c:v>
                </c:pt>
                <c:pt idx="544">
                  <c:v>0.20870807453416454</c:v>
                </c:pt>
                <c:pt idx="545">
                  <c:v>0.20838449612403404</c:v>
                </c:pt>
                <c:pt idx="546">
                  <c:v>0.208061919504647</c:v>
                </c:pt>
                <c:pt idx="547">
                  <c:v>0.20774034003091493</c:v>
                </c:pt>
                <c:pt idx="548">
                  <c:v>0.2074197530864228</c:v>
                </c:pt>
                <c:pt idx="549">
                  <c:v>0.20710015408320795</c:v>
                </c:pt>
                <c:pt idx="550">
                  <c:v>0.20678153846154149</c:v>
                </c:pt>
                <c:pt idx="551">
                  <c:v>0.20646390168971118</c:v>
                </c:pt>
                <c:pt idx="552">
                  <c:v>0.20614723926380671</c:v>
                </c:pt>
                <c:pt idx="553">
                  <c:v>0.20583154670750686</c:v>
                </c:pt>
                <c:pt idx="554">
                  <c:v>0.20551681957186846</c:v>
                </c:pt>
                <c:pt idx="555">
                  <c:v>0.20520305343511749</c:v>
                </c:pt>
                <c:pt idx="556">
                  <c:v>0.20489024390244204</c:v>
                </c:pt>
                <c:pt idx="557">
                  <c:v>0.20457838660578687</c:v>
                </c:pt>
                <c:pt idx="558">
                  <c:v>0.2042674772036504</c:v>
                </c:pt>
                <c:pt idx="559">
                  <c:v>0.20395751138088311</c:v>
                </c:pt>
                <c:pt idx="560">
                  <c:v>0.20364848484848785</c:v>
                </c:pt>
                <c:pt idx="561">
                  <c:v>0.20334039334342208</c:v>
                </c:pt>
                <c:pt idx="562">
                  <c:v>0.20303323262840178</c:v>
                </c:pt>
                <c:pt idx="563">
                  <c:v>0.20272699849170736</c:v>
                </c:pt>
                <c:pt idx="564">
                  <c:v>0.20242168674699096</c:v>
                </c:pt>
                <c:pt idx="565">
                  <c:v>0.20211729323308569</c:v>
                </c:pt>
                <c:pt idx="566">
                  <c:v>0.20181381381381677</c:v>
                </c:pt>
                <c:pt idx="567">
                  <c:v>0.20151124437781406</c:v>
                </c:pt>
                <c:pt idx="568">
                  <c:v>0.20120958083832635</c:v>
                </c:pt>
                <c:pt idx="569">
                  <c:v>0.20090881913303735</c:v>
                </c:pt>
                <c:pt idx="570">
                  <c:v>0.20060895522388356</c:v>
                </c:pt>
                <c:pt idx="571">
                  <c:v>0.20030998509687331</c:v>
                </c:pt>
                <c:pt idx="572">
                  <c:v>0.20001190476190772</c:v>
                </c:pt>
                <c:pt idx="573">
                  <c:v>0.19971471025260326</c:v>
                </c:pt>
                <c:pt idx="574">
                  <c:v>0.19941839762611574</c:v>
                </c:pt>
                <c:pt idx="575">
                  <c:v>0.19912296296296594</c:v>
                </c:pt>
                <c:pt idx="576">
                  <c:v>0.19882840236686686</c:v>
                </c:pt>
                <c:pt idx="577">
                  <c:v>0.19853471196455244</c:v>
                </c:pt>
                <c:pt idx="578">
                  <c:v>0.19824188790560765</c:v>
                </c:pt>
                <c:pt idx="579">
                  <c:v>0.19794992636230044</c:v>
                </c:pt>
                <c:pt idx="580">
                  <c:v>0.19765882352941469</c:v>
                </c:pt>
                <c:pt idx="581">
                  <c:v>0.19736857562408516</c:v>
                </c:pt>
                <c:pt idx="582">
                  <c:v>0.19707917888563342</c:v>
                </c:pt>
                <c:pt idx="583">
                  <c:v>0.19679062957540558</c:v>
                </c:pt>
                <c:pt idx="584">
                  <c:v>0.19650292397661112</c:v>
                </c:pt>
                <c:pt idx="585">
                  <c:v>0.19621605839416351</c:v>
                </c:pt>
                <c:pt idx="586">
                  <c:v>0.1959300291545219</c:v>
                </c:pt>
                <c:pt idx="587">
                  <c:v>0.19564483260553422</c:v>
                </c:pt>
                <c:pt idx="588">
                  <c:v>0.19536046511628199</c:v>
                </c:pt>
                <c:pt idx="589">
                  <c:v>0.19507692307692598</c:v>
                </c:pt>
                <c:pt idx="590">
                  <c:v>0.19479420289855365</c:v>
                </c:pt>
                <c:pt idx="591">
                  <c:v>0.19451230101302752</c:v>
                </c:pt>
                <c:pt idx="592">
                  <c:v>0.19423121387283529</c:v>
                </c:pt>
                <c:pt idx="593">
                  <c:v>0.19395093795094084</c:v>
                </c:pt>
                <c:pt idx="594">
                  <c:v>0.19367146974063693</c:v>
                </c:pt>
                <c:pt idx="595">
                  <c:v>0.19339280575539861</c:v>
                </c:pt>
                <c:pt idx="596">
                  <c:v>0.19311494252873854</c:v>
                </c:pt>
                <c:pt idx="597">
                  <c:v>0.19283787661406315</c:v>
                </c:pt>
                <c:pt idx="598">
                  <c:v>0.19256160458453012</c:v>
                </c:pt>
                <c:pt idx="599">
                  <c:v>0.19228612303290704</c:v>
                </c:pt>
                <c:pt idx="600">
                  <c:v>0.19201142857143147</c:v>
                </c:pt>
              </c:numCache>
            </c:numRef>
          </c:val>
          <c:smooth val="0"/>
          <c:extLst>
            <c:ext xmlns:c16="http://schemas.microsoft.com/office/drawing/2014/chart" uri="{C3380CC4-5D6E-409C-BE32-E72D297353CC}">
              <c16:uniqueId val="{00000000-DB8E-4D0E-B62A-6D1E06F2298A}"/>
            </c:ext>
          </c:extLst>
        </c:ser>
        <c:ser>
          <c:idx val="2"/>
          <c:order val="1"/>
          <c:tx>
            <c:strRef>
              <c:f>'Emissions and Cost'!$X$51</c:f>
              <c:strCache>
                <c:ptCount val="1"/>
                <c:pt idx="0">
                  <c:v>Gas</c:v>
                </c:pt>
              </c:strCache>
            </c:strRef>
          </c:tx>
          <c:spPr>
            <a:ln w="31750" cap="rnd">
              <a:solidFill>
                <a:schemeClr val="accent5">
                  <a:lumMod val="60000"/>
                  <a:lumOff val="40000"/>
                </a:schemeClr>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Cost'!$AA$53:$AA$653</c:f>
              <c:numCache>
                <c:formatCode>0.00</c:formatCode>
                <c:ptCount val="601"/>
                <c:pt idx="0">
                  <c:v>0.49086528809476004</c:v>
                </c:pt>
                <c:pt idx="1">
                  <c:v>0.49086528809476004</c:v>
                </c:pt>
                <c:pt idx="2">
                  <c:v>0.49086528809476004</c:v>
                </c:pt>
                <c:pt idx="3">
                  <c:v>0.49086528809476004</c:v>
                </c:pt>
                <c:pt idx="4">
                  <c:v>0.49086528809476004</c:v>
                </c:pt>
                <c:pt idx="5">
                  <c:v>0.49086528809476004</c:v>
                </c:pt>
                <c:pt idx="6">
                  <c:v>0.49086528809476004</c:v>
                </c:pt>
                <c:pt idx="7">
                  <c:v>0.49086528809476004</c:v>
                </c:pt>
                <c:pt idx="8">
                  <c:v>0.49086528809476004</c:v>
                </c:pt>
                <c:pt idx="9">
                  <c:v>0.49086528809476004</c:v>
                </c:pt>
                <c:pt idx="10">
                  <c:v>0.49086528809476004</c:v>
                </c:pt>
                <c:pt idx="11">
                  <c:v>0.49086528809476004</c:v>
                </c:pt>
                <c:pt idx="12">
                  <c:v>0.49086528809476004</c:v>
                </c:pt>
                <c:pt idx="13">
                  <c:v>0.49086528809476004</c:v>
                </c:pt>
                <c:pt idx="14">
                  <c:v>0.49086528809476004</c:v>
                </c:pt>
                <c:pt idx="15">
                  <c:v>0.49086528809476004</c:v>
                </c:pt>
                <c:pt idx="16">
                  <c:v>0.49086528809476004</c:v>
                </c:pt>
                <c:pt idx="17">
                  <c:v>0.49086528809476004</c:v>
                </c:pt>
                <c:pt idx="18">
                  <c:v>0.49086528809476004</c:v>
                </c:pt>
                <c:pt idx="19">
                  <c:v>0.49086528809476004</c:v>
                </c:pt>
                <c:pt idx="20">
                  <c:v>0.49086528809476004</c:v>
                </c:pt>
                <c:pt idx="21">
                  <c:v>0.49086528809476004</c:v>
                </c:pt>
                <c:pt idx="22">
                  <c:v>0.49086528809476004</c:v>
                </c:pt>
                <c:pt idx="23">
                  <c:v>0.49086528809476004</c:v>
                </c:pt>
                <c:pt idx="24">
                  <c:v>0.49086528809476004</c:v>
                </c:pt>
                <c:pt idx="25">
                  <c:v>0.49086528809476004</c:v>
                </c:pt>
                <c:pt idx="26">
                  <c:v>0.49086528809476004</c:v>
                </c:pt>
                <c:pt idx="27">
                  <c:v>0.49086528809476004</c:v>
                </c:pt>
                <c:pt idx="28">
                  <c:v>0.49086528809476004</c:v>
                </c:pt>
                <c:pt idx="29">
                  <c:v>0.49086528809476004</c:v>
                </c:pt>
                <c:pt idx="30">
                  <c:v>0.49086528809476004</c:v>
                </c:pt>
                <c:pt idx="31">
                  <c:v>0.49086528809476004</c:v>
                </c:pt>
                <c:pt idx="32">
                  <c:v>0.49086528809476004</c:v>
                </c:pt>
                <c:pt idx="33">
                  <c:v>0.49086528809476004</c:v>
                </c:pt>
                <c:pt idx="34">
                  <c:v>0.49086528809476004</c:v>
                </c:pt>
                <c:pt idx="35">
                  <c:v>0.49086528809476004</c:v>
                </c:pt>
                <c:pt idx="36">
                  <c:v>0.49086528809476004</c:v>
                </c:pt>
                <c:pt idx="37">
                  <c:v>0.49086528809476004</c:v>
                </c:pt>
                <c:pt idx="38">
                  <c:v>0.49086528809476004</c:v>
                </c:pt>
                <c:pt idx="39">
                  <c:v>0.49086528809476004</c:v>
                </c:pt>
                <c:pt idx="40">
                  <c:v>0.49086528809476004</c:v>
                </c:pt>
                <c:pt idx="41">
                  <c:v>0.49086528809476004</c:v>
                </c:pt>
                <c:pt idx="42">
                  <c:v>0.49086528809476004</c:v>
                </c:pt>
                <c:pt idx="43">
                  <c:v>0.49086528809476004</c:v>
                </c:pt>
                <c:pt idx="44">
                  <c:v>0.49086528809476004</c:v>
                </c:pt>
                <c:pt idx="45">
                  <c:v>0.49086528809476004</c:v>
                </c:pt>
                <c:pt idx="46">
                  <c:v>0.49086528809476004</c:v>
                </c:pt>
                <c:pt idx="47">
                  <c:v>0.49086528809476004</c:v>
                </c:pt>
                <c:pt idx="48">
                  <c:v>0.49086528809476004</c:v>
                </c:pt>
                <c:pt idx="49">
                  <c:v>0.49086528809476004</c:v>
                </c:pt>
                <c:pt idx="50">
                  <c:v>0.49086528809476004</c:v>
                </c:pt>
                <c:pt idx="51">
                  <c:v>0.49086528809476004</c:v>
                </c:pt>
                <c:pt idx="52">
                  <c:v>0.49086528809476004</c:v>
                </c:pt>
                <c:pt idx="53">
                  <c:v>0.49086528809476004</c:v>
                </c:pt>
                <c:pt idx="54">
                  <c:v>0.49086528809476004</c:v>
                </c:pt>
                <c:pt idx="55">
                  <c:v>0.49086528809476004</c:v>
                </c:pt>
                <c:pt idx="56">
                  <c:v>0.49086528809476004</c:v>
                </c:pt>
                <c:pt idx="57">
                  <c:v>0.49086528809476004</c:v>
                </c:pt>
                <c:pt idx="58">
                  <c:v>0.49086528809476004</c:v>
                </c:pt>
                <c:pt idx="59">
                  <c:v>0.49086528809476004</c:v>
                </c:pt>
                <c:pt idx="60">
                  <c:v>0.49086528809476004</c:v>
                </c:pt>
                <c:pt idx="61">
                  <c:v>0.49086528809476004</c:v>
                </c:pt>
                <c:pt idx="62">
                  <c:v>0.49086528809476004</c:v>
                </c:pt>
                <c:pt idx="63">
                  <c:v>0.49086528809476004</c:v>
                </c:pt>
                <c:pt idx="64">
                  <c:v>0.49086528809476004</c:v>
                </c:pt>
                <c:pt idx="65">
                  <c:v>0.49086528809476004</c:v>
                </c:pt>
                <c:pt idx="66">
                  <c:v>0.49086528809476004</c:v>
                </c:pt>
                <c:pt idx="67">
                  <c:v>0.49086528809476004</c:v>
                </c:pt>
                <c:pt idx="68">
                  <c:v>0.49086528809476004</c:v>
                </c:pt>
                <c:pt idx="69">
                  <c:v>0.49086528809476004</c:v>
                </c:pt>
                <c:pt idx="70">
                  <c:v>0.49086528809476004</c:v>
                </c:pt>
                <c:pt idx="71">
                  <c:v>0.49086528809476004</c:v>
                </c:pt>
                <c:pt idx="72">
                  <c:v>0.49086528809476004</c:v>
                </c:pt>
                <c:pt idx="73">
                  <c:v>0.49086528809476004</c:v>
                </c:pt>
                <c:pt idx="74">
                  <c:v>0.49086528809476004</c:v>
                </c:pt>
                <c:pt idx="75">
                  <c:v>0.49086528809476004</c:v>
                </c:pt>
                <c:pt idx="76">
                  <c:v>0.49086528809476004</c:v>
                </c:pt>
                <c:pt idx="77">
                  <c:v>0.49086528809476004</c:v>
                </c:pt>
                <c:pt idx="78">
                  <c:v>0.49086528809476004</c:v>
                </c:pt>
                <c:pt idx="79">
                  <c:v>0.49086528809476004</c:v>
                </c:pt>
                <c:pt idx="80">
                  <c:v>0.49086528809476004</c:v>
                </c:pt>
                <c:pt idx="81">
                  <c:v>0.49086528809476004</c:v>
                </c:pt>
                <c:pt idx="82">
                  <c:v>0.49086528809476004</c:v>
                </c:pt>
                <c:pt idx="83">
                  <c:v>0.49086528809476004</c:v>
                </c:pt>
                <c:pt idx="84">
                  <c:v>0.49086528809476004</c:v>
                </c:pt>
                <c:pt idx="85">
                  <c:v>0.49086528809476004</c:v>
                </c:pt>
                <c:pt idx="86">
                  <c:v>0.49086528809476004</c:v>
                </c:pt>
                <c:pt idx="87">
                  <c:v>0.49086528809476004</c:v>
                </c:pt>
                <c:pt idx="88">
                  <c:v>0.49086528809476004</c:v>
                </c:pt>
                <c:pt idx="89">
                  <c:v>0.49086528809476004</c:v>
                </c:pt>
                <c:pt idx="90">
                  <c:v>0.49086528809476004</c:v>
                </c:pt>
                <c:pt idx="91">
                  <c:v>0.49086528809476004</c:v>
                </c:pt>
                <c:pt idx="92">
                  <c:v>0.49086528809476004</c:v>
                </c:pt>
                <c:pt idx="93">
                  <c:v>0.49086528809476004</c:v>
                </c:pt>
                <c:pt idx="94">
                  <c:v>0.49086528809476004</c:v>
                </c:pt>
                <c:pt idx="95">
                  <c:v>0.49086528809476004</c:v>
                </c:pt>
                <c:pt idx="96">
                  <c:v>0.49086528809476004</c:v>
                </c:pt>
                <c:pt idx="97">
                  <c:v>0.49086528809476004</c:v>
                </c:pt>
                <c:pt idx="98">
                  <c:v>0.49086528809476004</c:v>
                </c:pt>
                <c:pt idx="99">
                  <c:v>0.49086528809476004</c:v>
                </c:pt>
                <c:pt idx="100">
                  <c:v>0.49086528809476004</c:v>
                </c:pt>
                <c:pt idx="101">
                  <c:v>0.49086528809476004</c:v>
                </c:pt>
                <c:pt idx="102">
                  <c:v>0.49086528809476004</c:v>
                </c:pt>
                <c:pt idx="103">
                  <c:v>0.49086528809476004</c:v>
                </c:pt>
                <c:pt idx="104">
                  <c:v>0.49086528809476004</c:v>
                </c:pt>
                <c:pt idx="105">
                  <c:v>0.49086528809476004</c:v>
                </c:pt>
                <c:pt idx="106">
                  <c:v>0.49086528809476004</c:v>
                </c:pt>
                <c:pt idx="107">
                  <c:v>0.49086528809476004</c:v>
                </c:pt>
                <c:pt idx="108">
                  <c:v>0.49086528809476004</c:v>
                </c:pt>
                <c:pt idx="109">
                  <c:v>0.49086528809476004</c:v>
                </c:pt>
                <c:pt idx="110">
                  <c:v>0.49086528809476004</c:v>
                </c:pt>
                <c:pt idx="111">
                  <c:v>0.49086528809476004</c:v>
                </c:pt>
                <c:pt idx="112">
                  <c:v>0.49086528809476004</c:v>
                </c:pt>
                <c:pt idx="113">
                  <c:v>0.49086528809476004</c:v>
                </c:pt>
                <c:pt idx="114">
                  <c:v>0.49086528809476004</c:v>
                </c:pt>
                <c:pt idx="115">
                  <c:v>0.49086528809476004</c:v>
                </c:pt>
                <c:pt idx="116">
                  <c:v>0.49086528809476004</c:v>
                </c:pt>
                <c:pt idx="117">
                  <c:v>0.49086528809476004</c:v>
                </c:pt>
                <c:pt idx="118">
                  <c:v>0.49086528809476004</c:v>
                </c:pt>
                <c:pt idx="119">
                  <c:v>0.49086528809476004</c:v>
                </c:pt>
                <c:pt idx="120">
                  <c:v>0.49086528809476004</c:v>
                </c:pt>
                <c:pt idx="121">
                  <c:v>0.49086528809476004</c:v>
                </c:pt>
                <c:pt idx="122">
                  <c:v>0.49086528809476004</c:v>
                </c:pt>
                <c:pt idx="123">
                  <c:v>0.49086528809476004</c:v>
                </c:pt>
                <c:pt idx="124">
                  <c:v>0.49086528809476004</c:v>
                </c:pt>
                <c:pt idx="125">
                  <c:v>0.49086528809476004</c:v>
                </c:pt>
                <c:pt idx="126">
                  <c:v>0.49086528809476004</c:v>
                </c:pt>
                <c:pt idx="127">
                  <c:v>0.49086528809476004</c:v>
                </c:pt>
                <c:pt idx="128">
                  <c:v>0.49086528809476004</c:v>
                </c:pt>
                <c:pt idx="129">
                  <c:v>0.49086528809476004</c:v>
                </c:pt>
                <c:pt idx="130">
                  <c:v>0.49086528809476004</c:v>
                </c:pt>
                <c:pt idx="131">
                  <c:v>0.49086528809476004</c:v>
                </c:pt>
                <c:pt idx="132">
                  <c:v>0.49086528809476004</c:v>
                </c:pt>
                <c:pt idx="133">
                  <c:v>0.49086528809476004</c:v>
                </c:pt>
                <c:pt idx="134">
                  <c:v>0.49086528809476004</c:v>
                </c:pt>
                <c:pt idx="135">
                  <c:v>0.49086528809476004</c:v>
                </c:pt>
                <c:pt idx="136">
                  <c:v>0.49086528809476004</c:v>
                </c:pt>
                <c:pt idx="137">
                  <c:v>0.49086528809476004</c:v>
                </c:pt>
                <c:pt idx="138">
                  <c:v>0.49086528809476004</c:v>
                </c:pt>
                <c:pt idx="139">
                  <c:v>0.49086528809476004</c:v>
                </c:pt>
                <c:pt idx="140">
                  <c:v>0.49086528809476004</c:v>
                </c:pt>
                <c:pt idx="141">
                  <c:v>0.49086528809476004</c:v>
                </c:pt>
                <c:pt idx="142">
                  <c:v>0.49086528809476004</c:v>
                </c:pt>
                <c:pt idx="143">
                  <c:v>0.49086528809476004</c:v>
                </c:pt>
                <c:pt idx="144">
                  <c:v>0.49086528809476004</c:v>
                </c:pt>
                <c:pt idx="145">
                  <c:v>0.49086528809476004</c:v>
                </c:pt>
                <c:pt idx="146">
                  <c:v>0.49086528809476004</c:v>
                </c:pt>
                <c:pt idx="147">
                  <c:v>0.49086528809476004</c:v>
                </c:pt>
                <c:pt idx="148">
                  <c:v>0.49086528809476004</c:v>
                </c:pt>
                <c:pt idx="149">
                  <c:v>0.49086528809476004</c:v>
                </c:pt>
                <c:pt idx="150">
                  <c:v>0.49086528809476004</c:v>
                </c:pt>
                <c:pt idx="151">
                  <c:v>0.49086528809476004</c:v>
                </c:pt>
                <c:pt idx="152">
                  <c:v>0.49086528809476004</c:v>
                </c:pt>
                <c:pt idx="153">
                  <c:v>0.49086528809476004</c:v>
                </c:pt>
                <c:pt idx="154">
                  <c:v>0.49086528809476004</c:v>
                </c:pt>
                <c:pt idx="155">
                  <c:v>0.49086528809476004</c:v>
                </c:pt>
                <c:pt idx="156">
                  <c:v>0.49086528809476004</c:v>
                </c:pt>
                <c:pt idx="157">
                  <c:v>0.49086528809476004</c:v>
                </c:pt>
                <c:pt idx="158">
                  <c:v>0.49086528809476004</c:v>
                </c:pt>
                <c:pt idx="159">
                  <c:v>0.49086528809476004</c:v>
                </c:pt>
                <c:pt idx="160">
                  <c:v>0.49086528809476004</c:v>
                </c:pt>
                <c:pt idx="161">
                  <c:v>0.49086528809476004</c:v>
                </c:pt>
                <c:pt idx="162">
                  <c:v>0.49086528809476004</c:v>
                </c:pt>
                <c:pt idx="163">
                  <c:v>0.49086528809476004</c:v>
                </c:pt>
                <c:pt idx="164">
                  <c:v>0.49086528809476004</c:v>
                </c:pt>
                <c:pt idx="165">
                  <c:v>0.49086528809476004</c:v>
                </c:pt>
                <c:pt idx="166">
                  <c:v>0.49086528809476004</c:v>
                </c:pt>
                <c:pt idx="167">
                  <c:v>0.49086528809476004</c:v>
                </c:pt>
                <c:pt idx="168">
                  <c:v>0.49086528809476004</c:v>
                </c:pt>
                <c:pt idx="169">
                  <c:v>0.49086528809476004</c:v>
                </c:pt>
                <c:pt idx="170">
                  <c:v>0.49086528809476004</c:v>
                </c:pt>
                <c:pt idx="171">
                  <c:v>0.49086528809476004</c:v>
                </c:pt>
                <c:pt idx="172">
                  <c:v>0.49086528809476004</c:v>
                </c:pt>
                <c:pt idx="173">
                  <c:v>0.49086528809476004</c:v>
                </c:pt>
                <c:pt idx="174">
                  <c:v>0.49086528809476004</c:v>
                </c:pt>
                <c:pt idx="175">
                  <c:v>0.49086528809476004</c:v>
                </c:pt>
                <c:pt idx="176">
                  <c:v>0.49086528809476004</c:v>
                </c:pt>
                <c:pt idx="177">
                  <c:v>0.49086528809476004</c:v>
                </c:pt>
                <c:pt idx="178">
                  <c:v>0.49086528809476004</c:v>
                </c:pt>
                <c:pt idx="179">
                  <c:v>0.49086528809476004</c:v>
                </c:pt>
                <c:pt idx="180">
                  <c:v>0.49086528809476004</c:v>
                </c:pt>
                <c:pt idx="181">
                  <c:v>0.49086528809476004</c:v>
                </c:pt>
                <c:pt idx="182">
                  <c:v>0.49086528809476004</c:v>
                </c:pt>
                <c:pt idx="183">
                  <c:v>0.49086528809476004</c:v>
                </c:pt>
                <c:pt idx="184">
                  <c:v>0.49086528809476004</c:v>
                </c:pt>
                <c:pt idx="185">
                  <c:v>0.49086528809476004</c:v>
                </c:pt>
                <c:pt idx="186">
                  <c:v>0.49086528809476004</c:v>
                </c:pt>
                <c:pt idx="187">
                  <c:v>0.49086528809476004</c:v>
                </c:pt>
                <c:pt idx="188">
                  <c:v>0.49086528809476004</c:v>
                </c:pt>
                <c:pt idx="189">
                  <c:v>0.49086528809476004</c:v>
                </c:pt>
                <c:pt idx="190">
                  <c:v>0.49086528809476004</c:v>
                </c:pt>
                <c:pt idx="191">
                  <c:v>0.49086528809476004</c:v>
                </c:pt>
                <c:pt idx="192">
                  <c:v>0.49086528809476004</c:v>
                </c:pt>
                <c:pt idx="193">
                  <c:v>0.49086528809476004</c:v>
                </c:pt>
                <c:pt idx="194">
                  <c:v>0.49086528809476004</c:v>
                </c:pt>
                <c:pt idx="195">
                  <c:v>0.49086528809476004</c:v>
                </c:pt>
                <c:pt idx="196">
                  <c:v>0.49086528809476004</c:v>
                </c:pt>
                <c:pt idx="197">
                  <c:v>0.49086528809476004</c:v>
                </c:pt>
                <c:pt idx="198">
                  <c:v>0.49086528809476004</c:v>
                </c:pt>
                <c:pt idx="199">
                  <c:v>0.49086528809476004</c:v>
                </c:pt>
                <c:pt idx="200">
                  <c:v>0.49086528809476004</c:v>
                </c:pt>
                <c:pt idx="201">
                  <c:v>0.49086528809476004</c:v>
                </c:pt>
                <c:pt idx="202">
                  <c:v>0.49086528809476004</c:v>
                </c:pt>
                <c:pt idx="203">
                  <c:v>0.49086528809476004</c:v>
                </c:pt>
                <c:pt idx="204">
                  <c:v>0.49086528809476004</c:v>
                </c:pt>
                <c:pt idx="205">
                  <c:v>0.49086528809476004</c:v>
                </c:pt>
                <c:pt idx="206">
                  <c:v>0.49086528809476004</c:v>
                </c:pt>
                <c:pt idx="207">
                  <c:v>0.49086528809476004</c:v>
                </c:pt>
                <c:pt idx="208">
                  <c:v>0.49086528809476004</c:v>
                </c:pt>
                <c:pt idx="209">
                  <c:v>0.49086528809476004</c:v>
                </c:pt>
                <c:pt idx="210">
                  <c:v>0.49086528809476004</c:v>
                </c:pt>
                <c:pt idx="211">
                  <c:v>0.49086528809476004</c:v>
                </c:pt>
                <c:pt idx="212">
                  <c:v>0.49086528809476004</c:v>
                </c:pt>
                <c:pt idx="213">
                  <c:v>0.49086528809476004</c:v>
                </c:pt>
                <c:pt idx="214">
                  <c:v>0.49086528809476004</c:v>
                </c:pt>
                <c:pt idx="215">
                  <c:v>0.49086528809476004</c:v>
                </c:pt>
                <c:pt idx="216">
                  <c:v>0.49086528809476004</c:v>
                </c:pt>
                <c:pt idx="217">
                  <c:v>0.49086528809476004</c:v>
                </c:pt>
                <c:pt idx="218">
                  <c:v>0.49086528809476004</c:v>
                </c:pt>
                <c:pt idx="219">
                  <c:v>0.49086528809476004</c:v>
                </c:pt>
                <c:pt idx="220">
                  <c:v>0.49086528809476004</c:v>
                </c:pt>
                <c:pt idx="221">
                  <c:v>0.49086528809476004</c:v>
                </c:pt>
                <c:pt idx="222">
                  <c:v>0.49086528809476004</c:v>
                </c:pt>
                <c:pt idx="223">
                  <c:v>0.49086528809476004</c:v>
                </c:pt>
                <c:pt idx="224">
                  <c:v>0.49086528809476004</c:v>
                </c:pt>
                <c:pt idx="225">
                  <c:v>0.49086528809476004</c:v>
                </c:pt>
                <c:pt idx="226">
                  <c:v>0.49086528809476004</c:v>
                </c:pt>
                <c:pt idx="227">
                  <c:v>0.49086528809476004</c:v>
                </c:pt>
                <c:pt idx="228">
                  <c:v>0.49086528809476004</c:v>
                </c:pt>
                <c:pt idx="229">
                  <c:v>0.49086528809476004</c:v>
                </c:pt>
                <c:pt idx="230">
                  <c:v>0.49086528809476004</c:v>
                </c:pt>
                <c:pt idx="231">
                  <c:v>0.49086528809476004</c:v>
                </c:pt>
                <c:pt idx="232">
                  <c:v>0.49086528809476004</c:v>
                </c:pt>
                <c:pt idx="233">
                  <c:v>0.49086528809476004</c:v>
                </c:pt>
                <c:pt idx="234">
                  <c:v>0.49086528809476004</c:v>
                </c:pt>
                <c:pt idx="235">
                  <c:v>0.49086528809476004</c:v>
                </c:pt>
                <c:pt idx="236">
                  <c:v>0.49086528809476004</c:v>
                </c:pt>
                <c:pt idx="237">
                  <c:v>0.49086528809476004</c:v>
                </c:pt>
                <c:pt idx="238">
                  <c:v>0.49086528809476004</c:v>
                </c:pt>
                <c:pt idx="239">
                  <c:v>0.49086528809476004</c:v>
                </c:pt>
                <c:pt idx="240">
                  <c:v>0.49086528809476004</c:v>
                </c:pt>
                <c:pt idx="241">
                  <c:v>0.49086528809476004</c:v>
                </c:pt>
                <c:pt idx="242">
                  <c:v>0.49086528809476004</c:v>
                </c:pt>
                <c:pt idx="243">
                  <c:v>0.49086528809476004</c:v>
                </c:pt>
                <c:pt idx="244">
                  <c:v>0.49086528809476004</c:v>
                </c:pt>
                <c:pt idx="245">
                  <c:v>0.49086528809476004</c:v>
                </c:pt>
                <c:pt idx="246">
                  <c:v>0.49086528809476004</c:v>
                </c:pt>
                <c:pt idx="247">
                  <c:v>0.49086528809476004</c:v>
                </c:pt>
                <c:pt idx="248">
                  <c:v>0.49086528809476004</c:v>
                </c:pt>
                <c:pt idx="249">
                  <c:v>0.49086528809476004</c:v>
                </c:pt>
                <c:pt idx="250">
                  <c:v>0.49086528809476004</c:v>
                </c:pt>
                <c:pt idx="251">
                  <c:v>0.49086528809476004</c:v>
                </c:pt>
                <c:pt idx="252">
                  <c:v>0.49086528809476004</c:v>
                </c:pt>
                <c:pt idx="253">
                  <c:v>0.49086528809476004</c:v>
                </c:pt>
                <c:pt idx="254">
                  <c:v>0.49086528809476004</c:v>
                </c:pt>
                <c:pt idx="255">
                  <c:v>0.49086528809476004</c:v>
                </c:pt>
                <c:pt idx="256">
                  <c:v>0.49086528809476004</c:v>
                </c:pt>
                <c:pt idx="257">
                  <c:v>0.49086528809476004</c:v>
                </c:pt>
                <c:pt idx="258">
                  <c:v>0.49086528809476004</c:v>
                </c:pt>
                <c:pt idx="259">
                  <c:v>0.49086528809476004</c:v>
                </c:pt>
                <c:pt idx="260">
                  <c:v>0.49086528809476004</c:v>
                </c:pt>
                <c:pt idx="261">
                  <c:v>0.49086528809476004</c:v>
                </c:pt>
                <c:pt idx="262">
                  <c:v>0.49086528809476004</c:v>
                </c:pt>
                <c:pt idx="263">
                  <c:v>0.49086528809476004</c:v>
                </c:pt>
                <c:pt idx="264">
                  <c:v>0.49086528809476004</c:v>
                </c:pt>
                <c:pt idx="265">
                  <c:v>0.49086528809476004</c:v>
                </c:pt>
                <c:pt idx="266">
                  <c:v>0.49086528809476004</c:v>
                </c:pt>
                <c:pt idx="267">
                  <c:v>0.49086528809476004</c:v>
                </c:pt>
                <c:pt idx="268">
                  <c:v>0.49086528809476004</c:v>
                </c:pt>
                <c:pt idx="269">
                  <c:v>0.49086528809476004</c:v>
                </c:pt>
                <c:pt idx="270">
                  <c:v>0.49086528809476004</c:v>
                </c:pt>
                <c:pt idx="271">
                  <c:v>0.49086528809476004</c:v>
                </c:pt>
                <c:pt idx="272">
                  <c:v>0.49086528809476004</c:v>
                </c:pt>
                <c:pt idx="273">
                  <c:v>0.49086528809476004</c:v>
                </c:pt>
                <c:pt idx="274">
                  <c:v>0.49086528809476004</c:v>
                </c:pt>
                <c:pt idx="275">
                  <c:v>0.49086528809476004</c:v>
                </c:pt>
                <c:pt idx="276">
                  <c:v>0.49086528809476004</c:v>
                </c:pt>
                <c:pt idx="277">
                  <c:v>0.49086528809476004</c:v>
                </c:pt>
                <c:pt idx="278">
                  <c:v>0.49086528809476004</c:v>
                </c:pt>
                <c:pt idx="279">
                  <c:v>0.49086528809476004</c:v>
                </c:pt>
                <c:pt idx="280">
                  <c:v>0.49086528809476004</c:v>
                </c:pt>
                <c:pt idx="281">
                  <c:v>0.49086528809476004</c:v>
                </c:pt>
                <c:pt idx="282">
                  <c:v>0.49086528809476004</c:v>
                </c:pt>
                <c:pt idx="283">
                  <c:v>0.49086528809476004</c:v>
                </c:pt>
                <c:pt idx="284">
                  <c:v>0.49086528809476004</c:v>
                </c:pt>
                <c:pt idx="285">
                  <c:v>0.49086528809476004</c:v>
                </c:pt>
                <c:pt idx="286">
                  <c:v>0.49086528809476004</c:v>
                </c:pt>
                <c:pt idx="287">
                  <c:v>0.49086528809476004</c:v>
                </c:pt>
                <c:pt idx="288">
                  <c:v>0.49086528809476004</c:v>
                </c:pt>
                <c:pt idx="289">
                  <c:v>0.49086528809476004</c:v>
                </c:pt>
                <c:pt idx="290">
                  <c:v>0.49086528809476004</c:v>
                </c:pt>
                <c:pt idx="291">
                  <c:v>0.49086528809476004</c:v>
                </c:pt>
                <c:pt idx="292">
                  <c:v>0.49086528809476004</c:v>
                </c:pt>
                <c:pt idx="293">
                  <c:v>0.49086528809476004</c:v>
                </c:pt>
                <c:pt idx="294">
                  <c:v>0.49086528809476004</c:v>
                </c:pt>
                <c:pt idx="295">
                  <c:v>0.49086528809476004</c:v>
                </c:pt>
                <c:pt idx="296">
                  <c:v>0.49086528809476004</c:v>
                </c:pt>
                <c:pt idx="297">
                  <c:v>0.49086528809476004</c:v>
                </c:pt>
                <c:pt idx="298">
                  <c:v>0.49086528809476004</c:v>
                </c:pt>
                <c:pt idx="299">
                  <c:v>0.49086528809476004</c:v>
                </c:pt>
                <c:pt idx="300">
                  <c:v>0.49086528809476004</c:v>
                </c:pt>
                <c:pt idx="301">
                  <c:v>0.49086528809476004</c:v>
                </c:pt>
                <c:pt idx="302">
                  <c:v>0.49086528809476004</c:v>
                </c:pt>
                <c:pt idx="303">
                  <c:v>0.49086528809476004</c:v>
                </c:pt>
                <c:pt idx="304">
                  <c:v>0.49086528809476004</c:v>
                </c:pt>
                <c:pt idx="305">
                  <c:v>0.49086528809476004</c:v>
                </c:pt>
                <c:pt idx="306">
                  <c:v>0.49086528809476004</c:v>
                </c:pt>
                <c:pt idx="307">
                  <c:v>0.49086528809476004</c:v>
                </c:pt>
                <c:pt idx="308">
                  <c:v>0.49086528809476004</c:v>
                </c:pt>
                <c:pt idx="309">
                  <c:v>0.49086528809476004</c:v>
                </c:pt>
                <c:pt idx="310">
                  <c:v>0.49086528809476004</c:v>
                </c:pt>
                <c:pt idx="311">
                  <c:v>0.49086528809476004</c:v>
                </c:pt>
                <c:pt idx="312">
                  <c:v>0.49086528809476004</c:v>
                </c:pt>
                <c:pt idx="313">
                  <c:v>0.49086528809476004</c:v>
                </c:pt>
                <c:pt idx="314">
                  <c:v>0.49086528809476004</c:v>
                </c:pt>
                <c:pt idx="315">
                  <c:v>0.49086528809476004</c:v>
                </c:pt>
                <c:pt idx="316">
                  <c:v>0.49086528809476004</c:v>
                </c:pt>
                <c:pt idx="317">
                  <c:v>0.49086528809476004</c:v>
                </c:pt>
                <c:pt idx="318">
                  <c:v>0.49086528809476004</c:v>
                </c:pt>
                <c:pt idx="319">
                  <c:v>0.49086528809476004</c:v>
                </c:pt>
                <c:pt idx="320">
                  <c:v>0.49086528809476004</c:v>
                </c:pt>
                <c:pt idx="321">
                  <c:v>0.49086528809476004</c:v>
                </c:pt>
                <c:pt idx="322">
                  <c:v>0.49086528809476004</c:v>
                </c:pt>
                <c:pt idx="323">
                  <c:v>0.49086528809476004</c:v>
                </c:pt>
                <c:pt idx="324">
                  <c:v>0.49086528809476004</c:v>
                </c:pt>
                <c:pt idx="325">
                  <c:v>0.49086528809476004</c:v>
                </c:pt>
                <c:pt idx="326">
                  <c:v>0.49086528809476004</c:v>
                </c:pt>
                <c:pt idx="327">
                  <c:v>0.49086528809476004</c:v>
                </c:pt>
                <c:pt idx="328">
                  <c:v>0.49086528809476004</c:v>
                </c:pt>
                <c:pt idx="329">
                  <c:v>0.49086528809476004</c:v>
                </c:pt>
                <c:pt idx="330">
                  <c:v>0.49086528809476004</c:v>
                </c:pt>
                <c:pt idx="331">
                  <c:v>0.49086528809476004</c:v>
                </c:pt>
                <c:pt idx="332">
                  <c:v>0.49086528809476004</c:v>
                </c:pt>
                <c:pt idx="333">
                  <c:v>0.49086528809476004</c:v>
                </c:pt>
                <c:pt idx="334">
                  <c:v>0.49086528809476004</c:v>
                </c:pt>
                <c:pt idx="335">
                  <c:v>0.49086528809476004</c:v>
                </c:pt>
                <c:pt idx="336">
                  <c:v>0.49086528809476004</c:v>
                </c:pt>
                <c:pt idx="337">
                  <c:v>0.49086528809476004</c:v>
                </c:pt>
                <c:pt idx="338">
                  <c:v>0.49086528809476004</c:v>
                </c:pt>
                <c:pt idx="339">
                  <c:v>0.49086528809476004</c:v>
                </c:pt>
                <c:pt idx="340">
                  <c:v>0.49086528809476004</c:v>
                </c:pt>
                <c:pt idx="341">
                  <c:v>0.49086528809476004</c:v>
                </c:pt>
                <c:pt idx="342">
                  <c:v>0.49086528809476004</c:v>
                </c:pt>
                <c:pt idx="343">
                  <c:v>0.49086528809476004</c:v>
                </c:pt>
                <c:pt idx="344">
                  <c:v>0.49086528809476004</c:v>
                </c:pt>
                <c:pt idx="345">
                  <c:v>0.49086528809476004</c:v>
                </c:pt>
                <c:pt idx="346">
                  <c:v>0.49086528809476004</c:v>
                </c:pt>
                <c:pt idx="347">
                  <c:v>0.49086528809476004</c:v>
                </c:pt>
                <c:pt idx="348">
                  <c:v>0.49086528809476004</c:v>
                </c:pt>
                <c:pt idx="349">
                  <c:v>0.49086528809476004</c:v>
                </c:pt>
                <c:pt idx="350">
                  <c:v>0.49086528809476004</c:v>
                </c:pt>
                <c:pt idx="351">
                  <c:v>0.49086528809476004</c:v>
                </c:pt>
                <c:pt idx="352">
                  <c:v>0.49086528809476004</c:v>
                </c:pt>
                <c:pt idx="353">
                  <c:v>0.49086528809476004</c:v>
                </c:pt>
                <c:pt idx="354">
                  <c:v>0.49086528809476004</c:v>
                </c:pt>
                <c:pt idx="355">
                  <c:v>0.49086528809476004</c:v>
                </c:pt>
                <c:pt idx="356">
                  <c:v>0.49086528809476004</c:v>
                </c:pt>
                <c:pt idx="357">
                  <c:v>0.49086528809476004</c:v>
                </c:pt>
                <c:pt idx="358">
                  <c:v>0.49086528809476004</c:v>
                </c:pt>
                <c:pt idx="359">
                  <c:v>0.49086528809476004</c:v>
                </c:pt>
                <c:pt idx="360">
                  <c:v>0.49086528809476004</c:v>
                </c:pt>
                <c:pt idx="361">
                  <c:v>0.49086528809476004</c:v>
                </c:pt>
                <c:pt idx="362">
                  <c:v>0.49086528809476004</c:v>
                </c:pt>
                <c:pt idx="363">
                  <c:v>0.49086528809476004</c:v>
                </c:pt>
                <c:pt idx="364">
                  <c:v>0.49086528809476004</c:v>
                </c:pt>
                <c:pt idx="365">
                  <c:v>0.49086528809476004</c:v>
                </c:pt>
                <c:pt idx="366">
                  <c:v>0.49086528809476004</c:v>
                </c:pt>
                <c:pt idx="367">
                  <c:v>0.49086528809476004</c:v>
                </c:pt>
                <c:pt idx="368">
                  <c:v>0.49086528809476004</c:v>
                </c:pt>
                <c:pt idx="369">
                  <c:v>0.49086528809476004</c:v>
                </c:pt>
                <c:pt idx="370">
                  <c:v>0.49086528809476004</c:v>
                </c:pt>
                <c:pt idx="371">
                  <c:v>0.49086528809476004</c:v>
                </c:pt>
                <c:pt idx="372">
                  <c:v>0.49086528809476004</c:v>
                </c:pt>
                <c:pt idx="373">
                  <c:v>0.49086528809476004</c:v>
                </c:pt>
                <c:pt idx="374">
                  <c:v>0.49086528809476004</c:v>
                </c:pt>
                <c:pt idx="375">
                  <c:v>0.49086528809476004</c:v>
                </c:pt>
                <c:pt idx="376">
                  <c:v>0.49086528809476004</c:v>
                </c:pt>
                <c:pt idx="377">
                  <c:v>0.49086528809476004</c:v>
                </c:pt>
                <c:pt idx="378">
                  <c:v>0.49086528809476004</c:v>
                </c:pt>
                <c:pt idx="379">
                  <c:v>0.49086528809476004</c:v>
                </c:pt>
                <c:pt idx="380">
                  <c:v>0.49086528809476004</c:v>
                </c:pt>
                <c:pt idx="381">
                  <c:v>0.49086528809476004</c:v>
                </c:pt>
                <c:pt idx="382">
                  <c:v>0.49086528809476004</c:v>
                </c:pt>
                <c:pt idx="383">
                  <c:v>0.49086528809476004</c:v>
                </c:pt>
                <c:pt idx="384">
                  <c:v>0.49086528809476004</c:v>
                </c:pt>
                <c:pt idx="385">
                  <c:v>0.49086528809476004</c:v>
                </c:pt>
                <c:pt idx="386">
                  <c:v>0.49086528809476004</c:v>
                </c:pt>
                <c:pt idx="387">
                  <c:v>0.49086528809476004</c:v>
                </c:pt>
                <c:pt idx="388">
                  <c:v>0.49086528809476004</c:v>
                </c:pt>
                <c:pt idx="389">
                  <c:v>0.49086528809476004</c:v>
                </c:pt>
                <c:pt idx="390">
                  <c:v>0.49086528809476004</c:v>
                </c:pt>
                <c:pt idx="391">
                  <c:v>0.49086528809476004</c:v>
                </c:pt>
                <c:pt idx="392">
                  <c:v>0.49086528809476004</c:v>
                </c:pt>
                <c:pt idx="393">
                  <c:v>0.49086528809476004</c:v>
                </c:pt>
                <c:pt idx="394">
                  <c:v>0.49086528809476004</c:v>
                </c:pt>
                <c:pt idx="395">
                  <c:v>0.49086528809476004</c:v>
                </c:pt>
                <c:pt idx="396">
                  <c:v>0.49086528809476004</c:v>
                </c:pt>
                <c:pt idx="397">
                  <c:v>0.49086528809476004</c:v>
                </c:pt>
                <c:pt idx="398">
                  <c:v>0.49086528809476004</c:v>
                </c:pt>
                <c:pt idx="399">
                  <c:v>0.49086528809476004</c:v>
                </c:pt>
                <c:pt idx="400">
                  <c:v>0.49086528809476004</c:v>
                </c:pt>
                <c:pt idx="401">
                  <c:v>0.49086528809476004</c:v>
                </c:pt>
                <c:pt idx="402">
                  <c:v>0.49086528809476004</c:v>
                </c:pt>
                <c:pt idx="403">
                  <c:v>0.49086528809476004</c:v>
                </c:pt>
                <c:pt idx="404">
                  <c:v>0.49086528809476004</c:v>
                </c:pt>
                <c:pt idx="405">
                  <c:v>0.49086528809476004</c:v>
                </c:pt>
                <c:pt idx="406">
                  <c:v>0.49086528809476004</c:v>
                </c:pt>
                <c:pt idx="407">
                  <c:v>0.49086528809476004</c:v>
                </c:pt>
                <c:pt idx="408">
                  <c:v>0.49086528809476004</c:v>
                </c:pt>
                <c:pt idx="409">
                  <c:v>0.49086528809476004</c:v>
                </c:pt>
                <c:pt idx="410">
                  <c:v>0.49086528809476004</c:v>
                </c:pt>
                <c:pt idx="411">
                  <c:v>0.49086528809476004</c:v>
                </c:pt>
                <c:pt idx="412">
                  <c:v>0.49086528809476004</c:v>
                </c:pt>
                <c:pt idx="413">
                  <c:v>0.49086528809476004</c:v>
                </c:pt>
                <c:pt idx="414">
                  <c:v>0.49086528809476004</c:v>
                </c:pt>
                <c:pt idx="415">
                  <c:v>0.49086528809476004</c:v>
                </c:pt>
                <c:pt idx="416">
                  <c:v>0.49086528809476004</c:v>
                </c:pt>
                <c:pt idx="417">
                  <c:v>0.49086528809476004</c:v>
                </c:pt>
                <c:pt idx="418">
                  <c:v>0.49086528809476004</c:v>
                </c:pt>
                <c:pt idx="419">
                  <c:v>0.49086528809476004</c:v>
                </c:pt>
                <c:pt idx="420">
                  <c:v>0.49086528809476004</c:v>
                </c:pt>
                <c:pt idx="421">
                  <c:v>0.49086528809476004</c:v>
                </c:pt>
                <c:pt idx="422">
                  <c:v>0.49086528809476004</c:v>
                </c:pt>
                <c:pt idx="423">
                  <c:v>0.49086528809476004</c:v>
                </c:pt>
                <c:pt idx="424">
                  <c:v>0.49086528809476004</c:v>
                </c:pt>
                <c:pt idx="425">
                  <c:v>0.49086528809476004</c:v>
                </c:pt>
                <c:pt idx="426">
                  <c:v>0.49086528809476004</c:v>
                </c:pt>
                <c:pt idx="427">
                  <c:v>0.49086528809476004</c:v>
                </c:pt>
                <c:pt idx="428">
                  <c:v>0.49086528809476004</c:v>
                </c:pt>
                <c:pt idx="429">
                  <c:v>0.49086528809476004</c:v>
                </c:pt>
                <c:pt idx="430">
                  <c:v>0.49086528809476004</c:v>
                </c:pt>
                <c:pt idx="431">
                  <c:v>0.49086528809476004</c:v>
                </c:pt>
                <c:pt idx="432">
                  <c:v>0.49086528809476004</c:v>
                </c:pt>
                <c:pt idx="433">
                  <c:v>0.49086528809476004</c:v>
                </c:pt>
                <c:pt idx="434">
                  <c:v>0.49086528809476004</c:v>
                </c:pt>
                <c:pt idx="435">
                  <c:v>0.49086528809476004</c:v>
                </c:pt>
                <c:pt idx="436">
                  <c:v>0.49086528809476004</c:v>
                </c:pt>
                <c:pt idx="437">
                  <c:v>0.49086528809476004</c:v>
                </c:pt>
                <c:pt idx="438">
                  <c:v>0.49086528809476004</c:v>
                </c:pt>
                <c:pt idx="439">
                  <c:v>0.49086528809476004</c:v>
                </c:pt>
                <c:pt idx="440">
                  <c:v>0.49086528809476004</c:v>
                </c:pt>
                <c:pt idx="441">
                  <c:v>0.49086528809476004</c:v>
                </c:pt>
                <c:pt idx="442">
                  <c:v>0.49086528809476004</c:v>
                </c:pt>
                <c:pt idx="443">
                  <c:v>0.49086528809476004</c:v>
                </c:pt>
                <c:pt idx="444">
                  <c:v>0.49086528809476004</c:v>
                </c:pt>
                <c:pt idx="445">
                  <c:v>0.49086528809476004</c:v>
                </c:pt>
                <c:pt idx="446">
                  <c:v>0.49086528809476004</c:v>
                </c:pt>
                <c:pt idx="447">
                  <c:v>0.49086528809476004</c:v>
                </c:pt>
                <c:pt idx="448">
                  <c:v>0.49086528809476004</c:v>
                </c:pt>
                <c:pt idx="449">
                  <c:v>0.49086528809476004</c:v>
                </c:pt>
                <c:pt idx="450">
                  <c:v>0.49086528809476004</c:v>
                </c:pt>
                <c:pt idx="451">
                  <c:v>0.49086528809476004</c:v>
                </c:pt>
                <c:pt idx="452">
                  <c:v>0.49086528809476004</c:v>
                </c:pt>
                <c:pt idx="453">
                  <c:v>0.49086528809476004</c:v>
                </c:pt>
                <c:pt idx="454">
                  <c:v>0.49086528809476004</c:v>
                </c:pt>
                <c:pt idx="455">
                  <c:v>0.49086528809476004</c:v>
                </c:pt>
                <c:pt idx="456">
                  <c:v>0.49086528809476004</c:v>
                </c:pt>
                <c:pt idx="457">
                  <c:v>0.49086528809476004</c:v>
                </c:pt>
                <c:pt idx="458">
                  <c:v>0.49086528809476004</c:v>
                </c:pt>
                <c:pt idx="459">
                  <c:v>0.49086528809476004</c:v>
                </c:pt>
                <c:pt idx="460">
                  <c:v>0.49086528809476004</c:v>
                </c:pt>
                <c:pt idx="461">
                  <c:v>0.49086528809476004</c:v>
                </c:pt>
                <c:pt idx="462">
                  <c:v>0.49086528809476004</c:v>
                </c:pt>
                <c:pt idx="463">
                  <c:v>0.49086528809476004</c:v>
                </c:pt>
                <c:pt idx="464">
                  <c:v>0.49086528809476004</c:v>
                </c:pt>
                <c:pt idx="465">
                  <c:v>0.49086528809476004</c:v>
                </c:pt>
                <c:pt idx="466">
                  <c:v>0.49086528809476004</c:v>
                </c:pt>
                <c:pt idx="467">
                  <c:v>0.49086528809476004</c:v>
                </c:pt>
                <c:pt idx="468">
                  <c:v>0.49086528809476004</c:v>
                </c:pt>
                <c:pt idx="469">
                  <c:v>0.49086528809476004</c:v>
                </c:pt>
                <c:pt idx="470">
                  <c:v>0.49086528809476004</c:v>
                </c:pt>
                <c:pt idx="471">
                  <c:v>0.49086528809476004</c:v>
                </c:pt>
                <c:pt idx="472">
                  <c:v>0.49086528809476004</c:v>
                </c:pt>
                <c:pt idx="473">
                  <c:v>0.49086528809476004</c:v>
                </c:pt>
                <c:pt idx="474">
                  <c:v>0.49086528809476004</c:v>
                </c:pt>
                <c:pt idx="475">
                  <c:v>0.49086528809476004</c:v>
                </c:pt>
                <c:pt idx="476">
                  <c:v>0.49086528809476004</c:v>
                </c:pt>
                <c:pt idx="477">
                  <c:v>0.49086528809476004</c:v>
                </c:pt>
                <c:pt idx="478">
                  <c:v>0.49086528809476004</c:v>
                </c:pt>
                <c:pt idx="479">
                  <c:v>0.49086528809476004</c:v>
                </c:pt>
                <c:pt idx="480">
                  <c:v>0.49086528809476004</c:v>
                </c:pt>
                <c:pt idx="481">
                  <c:v>0.49086528809476004</c:v>
                </c:pt>
                <c:pt idx="482">
                  <c:v>0.49086528809476004</c:v>
                </c:pt>
                <c:pt idx="483">
                  <c:v>0.49086528809476004</c:v>
                </c:pt>
                <c:pt idx="484">
                  <c:v>0.49086528809476004</c:v>
                </c:pt>
                <c:pt idx="485">
                  <c:v>0.49086528809476004</c:v>
                </c:pt>
                <c:pt idx="486">
                  <c:v>0.49086528809476004</c:v>
                </c:pt>
                <c:pt idx="487">
                  <c:v>0.49086528809476004</c:v>
                </c:pt>
                <c:pt idx="488">
                  <c:v>0.49086528809476004</c:v>
                </c:pt>
                <c:pt idx="489">
                  <c:v>0.49086528809476004</c:v>
                </c:pt>
                <c:pt idx="490">
                  <c:v>0.49086528809476004</c:v>
                </c:pt>
                <c:pt idx="491">
                  <c:v>0.49086528809476004</c:v>
                </c:pt>
                <c:pt idx="492">
                  <c:v>0.49086528809476004</c:v>
                </c:pt>
                <c:pt idx="493">
                  <c:v>0.49086528809476004</c:v>
                </c:pt>
                <c:pt idx="494">
                  <c:v>0.49086528809476004</c:v>
                </c:pt>
                <c:pt idx="495">
                  <c:v>0.49086528809476004</c:v>
                </c:pt>
                <c:pt idx="496">
                  <c:v>0.49086528809476004</c:v>
                </c:pt>
                <c:pt idx="497">
                  <c:v>0.49086528809476004</c:v>
                </c:pt>
                <c:pt idx="498">
                  <c:v>0.49086528809476004</c:v>
                </c:pt>
                <c:pt idx="499">
                  <c:v>0.49086528809476004</c:v>
                </c:pt>
                <c:pt idx="500">
                  <c:v>0.49086528809476004</c:v>
                </c:pt>
                <c:pt idx="501">
                  <c:v>0.49086528809476004</c:v>
                </c:pt>
                <c:pt idx="502">
                  <c:v>0.49086528809476004</c:v>
                </c:pt>
                <c:pt idx="503">
                  <c:v>0.49086528809476004</c:v>
                </c:pt>
                <c:pt idx="504">
                  <c:v>0.49086528809476004</c:v>
                </c:pt>
                <c:pt idx="505">
                  <c:v>0.49086528809476004</c:v>
                </c:pt>
                <c:pt idx="506">
                  <c:v>0.49086528809476004</c:v>
                </c:pt>
                <c:pt idx="507">
                  <c:v>0.49086528809476004</c:v>
                </c:pt>
                <c:pt idx="508">
                  <c:v>0.49086528809476004</c:v>
                </c:pt>
                <c:pt idx="509">
                  <c:v>0.49086528809476004</c:v>
                </c:pt>
                <c:pt idx="510">
                  <c:v>0.49086528809476004</c:v>
                </c:pt>
                <c:pt idx="511">
                  <c:v>0.49086528809476004</c:v>
                </c:pt>
                <c:pt idx="512">
                  <c:v>0.49086528809476004</c:v>
                </c:pt>
                <c:pt idx="513">
                  <c:v>0.49086528809476004</c:v>
                </c:pt>
                <c:pt idx="514">
                  <c:v>0.49086528809476004</c:v>
                </c:pt>
                <c:pt idx="515">
                  <c:v>0.49086528809476004</c:v>
                </c:pt>
                <c:pt idx="516">
                  <c:v>0.49086528809476004</c:v>
                </c:pt>
                <c:pt idx="517">
                  <c:v>0.49086528809476004</c:v>
                </c:pt>
                <c:pt idx="518">
                  <c:v>0.49086528809476004</c:v>
                </c:pt>
                <c:pt idx="519">
                  <c:v>0.49086528809476004</c:v>
                </c:pt>
                <c:pt idx="520">
                  <c:v>0.49086528809476004</c:v>
                </c:pt>
                <c:pt idx="521">
                  <c:v>0.49086528809476004</c:v>
                </c:pt>
                <c:pt idx="522">
                  <c:v>0.49086528809476004</c:v>
                </c:pt>
                <c:pt idx="523">
                  <c:v>0.49086528809476004</c:v>
                </c:pt>
                <c:pt idx="524">
                  <c:v>0.49086528809476004</c:v>
                </c:pt>
                <c:pt idx="525">
                  <c:v>0.49086528809476004</c:v>
                </c:pt>
                <c:pt idx="526">
                  <c:v>0.49086528809476004</c:v>
                </c:pt>
                <c:pt idx="527">
                  <c:v>0.49086528809476004</c:v>
                </c:pt>
                <c:pt idx="528">
                  <c:v>0.49086528809476004</c:v>
                </c:pt>
                <c:pt idx="529">
                  <c:v>0.49086528809476004</c:v>
                </c:pt>
                <c:pt idx="530">
                  <c:v>0.49086528809476004</c:v>
                </c:pt>
                <c:pt idx="531">
                  <c:v>0.49086528809476004</c:v>
                </c:pt>
                <c:pt idx="532">
                  <c:v>0.49086528809476004</c:v>
                </c:pt>
                <c:pt idx="533">
                  <c:v>0.49086528809476004</c:v>
                </c:pt>
                <c:pt idx="534">
                  <c:v>0.49086528809476004</c:v>
                </c:pt>
                <c:pt idx="535">
                  <c:v>0.49086528809476004</c:v>
                </c:pt>
                <c:pt idx="536">
                  <c:v>0.49086528809476004</c:v>
                </c:pt>
                <c:pt idx="537">
                  <c:v>0.49086528809476004</c:v>
                </c:pt>
                <c:pt idx="538">
                  <c:v>0.49086528809476004</c:v>
                </c:pt>
                <c:pt idx="539">
                  <c:v>0.49086528809476004</c:v>
                </c:pt>
                <c:pt idx="540">
                  <c:v>0.49086528809476004</c:v>
                </c:pt>
                <c:pt idx="541">
                  <c:v>0.49086528809476004</c:v>
                </c:pt>
                <c:pt idx="542">
                  <c:v>0.49086528809476004</c:v>
                </c:pt>
                <c:pt idx="543">
                  <c:v>0.49086528809476004</c:v>
                </c:pt>
                <c:pt idx="544">
                  <c:v>0.49086528809476004</c:v>
                </c:pt>
                <c:pt idx="545">
                  <c:v>0.49086528809476004</c:v>
                </c:pt>
                <c:pt idx="546">
                  <c:v>0.49086528809476004</c:v>
                </c:pt>
                <c:pt idx="547">
                  <c:v>0.49086528809476004</c:v>
                </c:pt>
                <c:pt idx="548">
                  <c:v>0.49086528809476004</c:v>
                </c:pt>
                <c:pt idx="549">
                  <c:v>0.49086528809476004</c:v>
                </c:pt>
                <c:pt idx="550">
                  <c:v>0.49086528809476004</c:v>
                </c:pt>
                <c:pt idx="551">
                  <c:v>0.49086528809476004</c:v>
                </c:pt>
                <c:pt idx="552">
                  <c:v>0.49086528809476004</c:v>
                </c:pt>
                <c:pt idx="553">
                  <c:v>0.49086528809476004</c:v>
                </c:pt>
                <c:pt idx="554">
                  <c:v>0.49086528809476004</c:v>
                </c:pt>
                <c:pt idx="555">
                  <c:v>0.49086528809476004</c:v>
                </c:pt>
                <c:pt idx="556">
                  <c:v>0.49086528809476004</c:v>
                </c:pt>
                <c:pt idx="557">
                  <c:v>0.49086528809476004</c:v>
                </c:pt>
                <c:pt idx="558">
                  <c:v>0.49086528809476004</c:v>
                </c:pt>
                <c:pt idx="559">
                  <c:v>0.49086528809476004</c:v>
                </c:pt>
                <c:pt idx="560">
                  <c:v>0.49086528809476004</c:v>
                </c:pt>
                <c:pt idx="561">
                  <c:v>0.49086528809476004</c:v>
                </c:pt>
                <c:pt idx="562">
                  <c:v>0.49086528809476004</c:v>
                </c:pt>
                <c:pt idx="563">
                  <c:v>0.49086528809476004</c:v>
                </c:pt>
                <c:pt idx="564">
                  <c:v>0.49086528809476004</c:v>
                </c:pt>
                <c:pt idx="565">
                  <c:v>0.49086528809476004</c:v>
                </c:pt>
                <c:pt idx="566">
                  <c:v>0.49086528809476004</c:v>
                </c:pt>
                <c:pt idx="567">
                  <c:v>0.49086528809476004</c:v>
                </c:pt>
                <c:pt idx="568">
                  <c:v>0.49086528809476004</c:v>
                </c:pt>
                <c:pt idx="569">
                  <c:v>0.49086528809476004</c:v>
                </c:pt>
                <c:pt idx="570">
                  <c:v>0.49086528809476004</c:v>
                </c:pt>
                <c:pt idx="571">
                  <c:v>0.49086528809476004</c:v>
                </c:pt>
                <c:pt idx="572">
                  <c:v>0.49086528809476004</c:v>
                </c:pt>
                <c:pt idx="573">
                  <c:v>0.49086528809476004</c:v>
                </c:pt>
                <c:pt idx="574">
                  <c:v>0.49086528809476004</c:v>
                </c:pt>
                <c:pt idx="575">
                  <c:v>0.49086528809476004</c:v>
                </c:pt>
                <c:pt idx="576">
                  <c:v>0.49086528809476004</c:v>
                </c:pt>
                <c:pt idx="577">
                  <c:v>0.49086528809476004</c:v>
                </c:pt>
                <c:pt idx="578">
                  <c:v>0.49086528809476004</c:v>
                </c:pt>
                <c:pt idx="579">
                  <c:v>0.49086528809476004</c:v>
                </c:pt>
                <c:pt idx="580">
                  <c:v>0.49086528809476004</c:v>
                </c:pt>
                <c:pt idx="581">
                  <c:v>0.49086528809476004</c:v>
                </c:pt>
                <c:pt idx="582">
                  <c:v>0.49086528809476004</c:v>
                </c:pt>
                <c:pt idx="583">
                  <c:v>0.49086528809476004</c:v>
                </c:pt>
                <c:pt idx="584">
                  <c:v>0.49086528809476004</c:v>
                </c:pt>
                <c:pt idx="585">
                  <c:v>0.49086528809476004</c:v>
                </c:pt>
                <c:pt idx="586">
                  <c:v>0.49086528809476004</c:v>
                </c:pt>
                <c:pt idx="587">
                  <c:v>0.49086528809476004</c:v>
                </c:pt>
                <c:pt idx="588">
                  <c:v>0.49086528809476004</c:v>
                </c:pt>
                <c:pt idx="589">
                  <c:v>0.49086528809476004</c:v>
                </c:pt>
                <c:pt idx="590">
                  <c:v>0.49086528809476004</c:v>
                </c:pt>
                <c:pt idx="591">
                  <c:v>0.49086528809476004</c:v>
                </c:pt>
                <c:pt idx="592">
                  <c:v>0.49086528809476004</c:v>
                </c:pt>
                <c:pt idx="593">
                  <c:v>0.49086528809476004</c:v>
                </c:pt>
                <c:pt idx="594">
                  <c:v>0.49086528809476004</c:v>
                </c:pt>
                <c:pt idx="595">
                  <c:v>0.49086528809476004</c:v>
                </c:pt>
                <c:pt idx="596">
                  <c:v>0.49086528809476004</c:v>
                </c:pt>
                <c:pt idx="597">
                  <c:v>0.49086528809476004</c:v>
                </c:pt>
                <c:pt idx="598">
                  <c:v>0.49086528809476004</c:v>
                </c:pt>
                <c:pt idx="599">
                  <c:v>0.49086528809476004</c:v>
                </c:pt>
                <c:pt idx="600">
                  <c:v>0.49086528809476004</c:v>
                </c:pt>
              </c:numCache>
            </c:numRef>
          </c:val>
          <c:smooth val="0"/>
          <c:extLst>
            <c:ext xmlns:c16="http://schemas.microsoft.com/office/drawing/2014/chart" uri="{C3380CC4-5D6E-409C-BE32-E72D297353CC}">
              <c16:uniqueId val="{00000001-DB8E-4D0E-B62A-6D1E06F2298A}"/>
            </c:ext>
          </c:extLst>
        </c:ser>
        <c:ser>
          <c:idx val="3"/>
          <c:order val="2"/>
          <c:tx>
            <c:strRef>
              <c:f>'Emissions and Cost'!$Y$51</c:f>
              <c:strCache>
                <c:ptCount val="1"/>
                <c:pt idx="0">
                  <c:v>Electric Resistance</c:v>
                </c:pt>
              </c:strCache>
            </c:strRef>
          </c:tx>
          <c:spPr>
            <a:ln w="31750" cap="rnd">
              <a:solidFill>
                <a:schemeClr val="accent1"/>
              </a:solidFill>
              <a:round/>
            </a:ln>
            <a:effectLst/>
          </c:spPr>
          <c:marker>
            <c:symbol val="none"/>
          </c:marker>
          <c:cat>
            <c:numRef>
              <c:f>'Emissions and Cost'!$V$53:$V$653</c:f>
              <c:numCache>
                <c:formatCode>0.00</c:formatCode>
                <c:ptCount val="601"/>
                <c:pt idx="0">
                  <c:v>1</c:v>
                </c:pt>
                <c:pt idx="1">
                  <c:v>1.01</c:v>
                </c:pt>
                <c:pt idx="2">
                  <c:v>1.02</c:v>
                </c:pt>
                <c:pt idx="3">
                  <c:v>1.03</c:v>
                </c:pt>
                <c:pt idx="4">
                  <c:v>1.04</c:v>
                </c:pt>
                <c:pt idx="5">
                  <c:v>1.05</c:v>
                </c:pt>
                <c:pt idx="6">
                  <c:v>1.06</c:v>
                </c:pt>
                <c:pt idx="7">
                  <c:v>1.07</c:v>
                </c:pt>
                <c:pt idx="8">
                  <c:v>1.08</c:v>
                </c:pt>
                <c:pt idx="9">
                  <c:v>1.0900000000000001</c:v>
                </c:pt>
                <c:pt idx="10">
                  <c:v>1.1000000000000001</c:v>
                </c:pt>
                <c:pt idx="11">
                  <c:v>1.1100000000000001</c:v>
                </c:pt>
                <c:pt idx="12">
                  <c:v>1.1200000000000001</c:v>
                </c:pt>
                <c:pt idx="13">
                  <c:v>1.1300000000000001</c:v>
                </c:pt>
                <c:pt idx="14">
                  <c:v>1.1400000000000001</c:v>
                </c:pt>
                <c:pt idx="15">
                  <c:v>1.1500000000000001</c:v>
                </c:pt>
                <c:pt idx="16">
                  <c:v>1.1600000000000001</c:v>
                </c:pt>
                <c:pt idx="17">
                  <c:v>1.1700000000000002</c:v>
                </c:pt>
                <c:pt idx="18">
                  <c:v>1.1800000000000002</c:v>
                </c:pt>
                <c:pt idx="19">
                  <c:v>1.1900000000000002</c:v>
                </c:pt>
                <c:pt idx="20">
                  <c:v>1.2000000000000002</c:v>
                </c:pt>
                <c:pt idx="21">
                  <c:v>1.2100000000000002</c:v>
                </c:pt>
                <c:pt idx="22">
                  <c:v>1.2200000000000002</c:v>
                </c:pt>
                <c:pt idx="23">
                  <c:v>1.2300000000000002</c:v>
                </c:pt>
                <c:pt idx="24">
                  <c:v>1.2400000000000002</c:v>
                </c:pt>
                <c:pt idx="25">
                  <c:v>1.2500000000000002</c:v>
                </c:pt>
                <c:pt idx="26">
                  <c:v>1.2600000000000002</c:v>
                </c:pt>
                <c:pt idx="27">
                  <c:v>1.2700000000000002</c:v>
                </c:pt>
                <c:pt idx="28">
                  <c:v>1.2800000000000002</c:v>
                </c:pt>
                <c:pt idx="29">
                  <c:v>1.2900000000000003</c:v>
                </c:pt>
                <c:pt idx="30">
                  <c:v>1.3000000000000003</c:v>
                </c:pt>
                <c:pt idx="31">
                  <c:v>1.3100000000000003</c:v>
                </c:pt>
                <c:pt idx="32">
                  <c:v>1.3200000000000003</c:v>
                </c:pt>
                <c:pt idx="33">
                  <c:v>1.3300000000000003</c:v>
                </c:pt>
                <c:pt idx="34">
                  <c:v>1.3400000000000003</c:v>
                </c:pt>
                <c:pt idx="35">
                  <c:v>1.3500000000000003</c:v>
                </c:pt>
                <c:pt idx="36">
                  <c:v>1.3600000000000003</c:v>
                </c:pt>
                <c:pt idx="37">
                  <c:v>1.3700000000000003</c:v>
                </c:pt>
                <c:pt idx="38">
                  <c:v>1.3800000000000003</c:v>
                </c:pt>
                <c:pt idx="39">
                  <c:v>1.3900000000000003</c:v>
                </c:pt>
                <c:pt idx="40">
                  <c:v>1.4000000000000004</c:v>
                </c:pt>
                <c:pt idx="41">
                  <c:v>1.4100000000000004</c:v>
                </c:pt>
                <c:pt idx="42">
                  <c:v>1.4200000000000004</c:v>
                </c:pt>
                <c:pt idx="43">
                  <c:v>1.4300000000000004</c:v>
                </c:pt>
                <c:pt idx="44">
                  <c:v>1.4400000000000004</c:v>
                </c:pt>
                <c:pt idx="45">
                  <c:v>1.4500000000000004</c:v>
                </c:pt>
                <c:pt idx="46">
                  <c:v>1.4600000000000004</c:v>
                </c:pt>
                <c:pt idx="47">
                  <c:v>1.4700000000000004</c:v>
                </c:pt>
                <c:pt idx="48">
                  <c:v>1.4800000000000004</c:v>
                </c:pt>
                <c:pt idx="49">
                  <c:v>1.4900000000000004</c:v>
                </c:pt>
                <c:pt idx="50">
                  <c:v>1.5000000000000004</c:v>
                </c:pt>
                <c:pt idx="51">
                  <c:v>1.5100000000000005</c:v>
                </c:pt>
                <c:pt idx="52">
                  <c:v>1.5200000000000005</c:v>
                </c:pt>
                <c:pt idx="53">
                  <c:v>1.5300000000000005</c:v>
                </c:pt>
                <c:pt idx="54">
                  <c:v>1.5400000000000005</c:v>
                </c:pt>
                <c:pt idx="55">
                  <c:v>1.5500000000000005</c:v>
                </c:pt>
                <c:pt idx="56">
                  <c:v>1.5600000000000005</c:v>
                </c:pt>
                <c:pt idx="57">
                  <c:v>1.5700000000000005</c:v>
                </c:pt>
                <c:pt idx="58">
                  <c:v>1.5800000000000005</c:v>
                </c:pt>
                <c:pt idx="59">
                  <c:v>1.5900000000000005</c:v>
                </c:pt>
                <c:pt idx="60">
                  <c:v>1.6000000000000005</c:v>
                </c:pt>
                <c:pt idx="61">
                  <c:v>1.6100000000000005</c:v>
                </c:pt>
                <c:pt idx="62">
                  <c:v>1.6200000000000006</c:v>
                </c:pt>
                <c:pt idx="63">
                  <c:v>1.6300000000000006</c:v>
                </c:pt>
                <c:pt idx="64">
                  <c:v>1.6400000000000006</c:v>
                </c:pt>
                <c:pt idx="65">
                  <c:v>1.6500000000000006</c:v>
                </c:pt>
                <c:pt idx="66">
                  <c:v>1.6600000000000006</c:v>
                </c:pt>
                <c:pt idx="67">
                  <c:v>1.6700000000000006</c:v>
                </c:pt>
                <c:pt idx="68">
                  <c:v>1.6800000000000006</c:v>
                </c:pt>
                <c:pt idx="69">
                  <c:v>1.6900000000000006</c:v>
                </c:pt>
                <c:pt idx="70">
                  <c:v>1.7000000000000006</c:v>
                </c:pt>
                <c:pt idx="71">
                  <c:v>1.7100000000000006</c:v>
                </c:pt>
                <c:pt idx="72">
                  <c:v>1.7200000000000006</c:v>
                </c:pt>
                <c:pt idx="73">
                  <c:v>1.7300000000000006</c:v>
                </c:pt>
                <c:pt idx="74">
                  <c:v>1.7400000000000007</c:v>
                </c:pt>
                <c:pt idx="75">
                  <c:v>1.7500000000000007</c:v>
                </c:pt>
                <c:pt idx="76">
                  <c:v>1.7600000000000007</c:v>
                </c:pt>
                <c:pt idx="77">
                  <c:v>1.7700000000000007</c:v>
                </c:pt>
                <c:pt idx="78">
                  <c:v>1.7800000000000007</c:v>
                </c:pt>
                <c:pt idx="79">
                  <c:v>1.7900000000000007</c:v>
                </c:pt>
                <c:pt idx="80">
                  <c:v>1.8000000000000007</c:v>
                </c:pt>
                <c:pt idx="81">
                  <c:v>1.8100000000000007</c:v>
                </c:pt>
                <c:pt idx="82">
                  <c:v>1.8200000000000007</c:v>
                </c:pt>
                <c:pt idx="83">
                  <c:v>1.8300000000000007</c:v>
                </c:pt>
                <c:pt idx="84">
                  <c:v>1.8400000000000007</c:v>
                </c:pt>
                <c:pt idx="85">
                  <c:v>1.8500000000000008</c:v>
                </c:pt>
                <c:pt idx="86">
                  <c:v>1.8600000000000008</c:v>
                </c:pt>
                <c:pt idx="87">
                  <c:v>1.8700000000000008</c:v>
                </c:pt>
                <c:pt idx="88">
                  <c:v>1.8800000000000008</c:v>
                </c:pt>
                <c:pt idx="89">
                  <c:v>1.8900000000000008</c:v>
                </c:pt>
                <c:pt idx="90">
                  <c:v>1.9000000000000008</c:v>
                </c:pt>
                <c:pt idx="91">
                  <c:v>1.9100000000000008</c:v>
                </c:pt>
                <c:pt idx="92">
                  <c:v>1.9200000000000008</c:v>
                </c:pt>
                <c:pt idx="93">
                  <c:v>1.9300000000000008</c:v>
                </c:pt>
                <c:pt idx="94">
                  <c:v>1.9400000000000008</c:v>
                </c:pt>
                <c:pt idx="95">
                  <c:v>1.9500000000000008</c:v>
                </c:pt>
                <c:pt idx="96">
                  <c:v>1.9600000000000009</c:v>
                </c:pt>
                <c:pt idx="97">
                  <c:v>1.9700000000000009</c:v>
                </c:pt>
                <c:pt idx="98">
                  <c:v>1.9800000000000009</c:v>
                </c:pt>
                <c:pt idx="99">
                  <c:v>1.9900000000000009</c:v>
                </c:pt>
                <c:pt idx="100">
                  <c:v>2.0000000000000009</c:v>
                </c:pt>
                <c:pt idx="101">
                  <c:v>2.0100000000000007</c:v>
                </c:pt>
                <c:pt idx="102">
                  <c:v>2.0200000000000005</c:v>
                </c:pt>
                <c:pt idx="103">
                  <c:v>2.0300000000000002</c:v>
                </c:pt>
                <c:pt idx="104">
                  <c:v>2.04</c:v>
                </c:pt>
                <c:pt idx="105">
                  <c:v>2.0499999999999998</c:v>
                </c:pt>
                <c:pt idx="106">
                  <c:v>2.0599999999999996</c:v>
                </c:pt>
                <c:pt idx="107">
                  <c:v>2.0699999999999994</c:v>
                </c:pt>
                <c:pt idx="108">
                  <c:v>2.0799999999999992</c:v>
                </c:pt>
                <c:pt idx="109">
                  <c:v>2.089999999999999</c:v>
                </c:pt>
                <c:pt idx="110">
                  <c:v>2.0999999999999988</c:v>
                </c:pt>
                <c:pt idx="111">
                  <c:v>2.1099999999999985</c:v>
                </c:pt>
                <c:pt idx="112">
                  <c:v>2.1199999999999983</c:v>
                </c:pt>
                <c:pt idx="113">
                  <c:v>2.1299999999999981</c:v>
                </c:pt>
                <c:pt idx="114">
                  <c:v>2.1399999999999979</c:v>
                </c:pt>
                <c:pt idx="115">
                  <c:v>2.1499999999999977</c:v>
                </c:pt>
                <c:pt idx="116">
                  <c:v>2.1599999999999975</c:v>
                </c:pt>
                <c:pt idx="117">
                  <c:v>2.1699999999999973</c:v>
                </c:pt>
                <c:pt idx="118">
                  <c:v>2.1799999999999971</c:v>
                </c:pt>
                <c:pt idx="119">
                  <c:v>2.1899999999999968</c:v>
                </c:pt>
                <c:pt idx="120">
                  <c:v>2.1999999999999966</c:v>
                </c:pt>
                <c:pt idx="121">
                  <c:v>2.2099999999999964</c:v>
                </c:pt>
                <c:pt idx="122">
                  <c:v>2.2199999999999962</c:v>
                </c:pt>
                <c:pt idx="123">
                  <c:v>2.229999999999996</c:v>
                </c:pt>
                <c:pt idx="124">
                  <c:v>2.2399999999999958</c:v>
                </c:pt>
                <c:pt idx="125">
                  <c:v>2.2499999999999956</c:v>
                </c:pt>
                <c:pt idx="126">
                  <c:v>2.2599999999999953</c:v>
                </c:pt>
                <c:pt idx="127">
                  <c:v>2.2699999999999951</c:v>
                </c:pt>
                <c:pt idx="128">
                  <c:v>2.2799999999999949</c:v>
                </c:pt>
                <c:pt idx="129">
                  <c:v>2.2899999999999947</c:v>
                </c:pt>
                <c:pt idx="130">
                  <c:v>2.2999999999999945</c:v>
                </c:pt>
                <c:pt idx="131">
                  <c:v>2.3099999999999943</c:v>
                </c:pt>
                <c:pt idx="132">
                  <c:v>2.3199999999999941</c:v>
                </c:pt>
                <c:pt idx="133">
                  <c:v>2.3299999999999939</c:v>
                </c:pt>
                <c:pt idx="134">
                  <c:v>2.3399999999999936</c:v>
                </c:pt>
                <c:pt idx="135">
                  <c:v>2.3499999999999934</c:v>
                </c:pt>
                <c:pt idx="136">
                  <c:v>2.3599999999999932</c:v>
                </c:pt>
                <c:pt idx="137">
                  <c:v>2.369999999999993</c:v>
                </c:pt>
                <c:pt idx="138">
                  <c:v>2.3799999999999928</c:v>
                </c:pt>
                <c:pt idx="139">
                  <c:v>2.3899999999999926</c:v>
                </c:pt>
                <c:pt idx="140">
                  <c:v>2.3999999999999924</c:v>
                </c:pt>
                <c:pt idx="141">
                  <c:v>2.4099999999999921</c:v>
                </c:pt>
                <c:pt idx="142">
                  <c:v>2.4199999999999919</c:v>
                </c:pt>
                <c:pt idx="143">
                  <c:v>2.4299999999999917</c:v>
                </c:pt>
                <c:pt idx="144">
                  <c:v>2.4399999999999915</c:v>
                </c:pt>
                <c:pt idx="145">
                  <c:v>2.4499999999999913</c:v>
                </c:pt>
                <c:pt idx="146">
                  <c:v>2.4599999999999911</c:v>
                </c:pt>
                <c:pt idx="147">
                  <c:v>2.4699999999999909</c:v>
                </c:pt>
                <c:pt idx="148">
                  <c:v>2.4799999999999907</c:v>
                </c:pt>
                <c:pt idx="149">
                  <c:v>2.4899999999999904</c:v>
                </c:pt>
                <c:pt idx="150">
                  <c:v>2.4999999999999902</c:v>
                </c:pt>
                <c:pt idx="151">
                  <c:v>2.50999999999999</c:v>
                </c:pt>
                <c:pt idx="152">
                  <c:v>2.5199999999999898</c:v>
                </c:pt>
                <c:pt idx="153">
                  <c:v>2.5299999999999896</c:v>
                </c:pt>
                <c:pt idx="154">
                  <c:v>2.5399999999999894</c:v>
                </c:pt>
                <c:pt idx="155">
                  <c:v>2.5499999999999892</c:v>
                </c:pt>
                <c:pt idx="156">
                  <c:v>2.559999999999989</c:v>
                </c:pt>
                <c:pt idx="157">
                  <c:v>2.5699999999999887</c:v>
                </c:pt>
                <c:pt idx="158">
                  <c:v>2.5799999999999885</c:v>
                </c:pt>
                <c:pt idx="159">
                  <c:v>2.5899999999999883</c:v>
                </c:pt>
                <c:pt idx="160">
                  <c:v>2.5999999999999881</c:v>
                </c:pt>
                <c:pt idx="161">
                  <c:v>2.6099999999999879</c:v>
                </c:pt>
                <c:pt idx="162">
                  <c:v>2.6199999999999877</c:v>
                </c:pt>
                <c:pt idx="163">
                  <c:v>2.6299999999999875</c:v>
                </c:pt>
                <c:pt idx="164">
                  <c:v>2.6399999999999872</c:v>
                </c:pt>
                <c:pt idx="165">
                  <c:v>2.649999999999987</c:v>
                </c:pt>
                <c:pt idx="166">
                  <c:v>2.6599999999999868</c:v>
                </c:pt>
                <c:pt idx="167">
                  <c:v>2.6699999999999866</c:v>
                </c:pt>
                <c:pt idx="168">
                  <c:v>2.6799999999999864</c:v>
                </c:pt>
                <c:pt idx="169">
                  <c:v>2.6899999999999862</c:v>
                </c:pt>
                <c:pt idx="170">
                  <c:v>2.699999999999986</c:v>
                </c:pt>
                <c:pt idx="171">
                  <c:v>2.7099999999999858</c:v>
                </c:pt>
                <c:pt idx="172">
                  <c:v>2.7199999999999855</c:v>
                </c:pt>
                <c:pt idx="173">
                  <c:v>2.7299999999999853</c:v>
                </c:pt>
                <c:pt idx="174">
                  <c:v>2.7399999999999851</c:v>
                </c:pt>
                <c:pt idx="175">
                  <c:v>2.7499999999999849</c:v>
                </c:pt>
                <c:pt idx="176">
                  <c:v>2.7599999999999847</c:v>
                </c:pt>
                <c:pt idx="177">
                  <c:v>2.7699999999999845</c:v>
                </c:pt>
                <c:pt idx="178">
                  <c:v>2.7799999999999843</c:v>
                </c:pt>
                <c:pt idx="179">
                  <c:v>2.789999999999984</c:v>
                </c:pt>
                <c:pt idx="180">
                  <c:v>2.7999999999999838</c:v>
                </c:pt>
                <c:pt idx="181">
                  <c:v>2.8099999999999836</c:v>
                </c:pt>
                <c:pt idx="182">
                  <c:v>2.8199999999999834</c:v>
                </c:pt>
                <c:pt idx="183">
                  <c:v>2.8299999999999832</c:v>
                </c:pt>
                <c:pt idx="184">
                  <c:v>2.839999999999983</c:v>
                </c:pt>
                <c:pt idx="185">
                  <c:v>2.8499999999999828</c:v>
                </c:pt>
                <c:pt idx="186">
                  <c:v>2.8599999999999826</c:v>
                </c:pt>
                <c:pt idx="187">
                  <c:v>2.8699999999999823</c:v>
                </c:pt>
                <c:pt idx="188">
                  <c:v>2.8799999999999821</c:v>
                </c:pt>
                <c:pt idx="189">
                  <c:v>2.8899999999999819</c:v>
                </c:pt>
                <c:pt idx="190">
                  <c:v>2.8999999999999817</c:v>
                </c:pt>
                <c:pt idx="191">
                  <c:v>2.9099999999999815</c:v>
                </c:pt>
                <c:pt idx="192">
                  <c:v>2.9199999999999813</c:v>
                </c:pt>
                <c:pt idx="193">
                  <c:v>2.9299999999999811</c:v>
                </c:pt>
                <c:pt idx="194">
                  <c:v>2.9399999999999809</c:v>
                </c:pt>
                <c:pt idx="195">
                  <c:v>2.9499999999999806</c:v>
                </c:pt>
                <c:pt idx="196">
                  <c:v>2.9599999999999804</c:v>
                </c:pt>
                <c:pt idx="197">
                  <c:v>2.9699999999999802</c:v>
                </c:pt>
                <c:pt idx="198">
                  <c:v>2.97999999999998</c:v>
                </c:pt>
                <c:pt idx="199">
                  <c:v>2.9899999999999798</c:v>
                </c:pt>
                <c:pt idx="200">
                  <c:v>2.9999999999999796</c:v>
                </c:pt>
                <c:pt idx="201">
                  <c:v>3.0099999999999794</c:v>
                </c:pt>
                <c:pt idx="202">
                  <c:v>3.0199999999999791</c:v>
                </c:pt>
                <c:pt idx="203">
                  <c:v>3.0299999999999789</c:v>
                </c:pt>
                <c:pt idx="204">
                  <c:v>3.0399999999999787</c:v>
                </c:pt>
                <c:pt idx="205">
                  <c:v>3.0499999999999785</c:v>
                </c:pt>
                <c:pt idx="206">
                  <c:v>3.0599999999999783</c:v>
                </c:pt>
                <c:pt idx="207">
                  <c:v>3.0699999999999781</c:v>
                </c:pt>
                <c:pt idx="208">
                  <c:v>3.0799999999999779</c:v>
                </c:pt>
                <c:pt idx="209">
                  <c:v>3.0899999999999777</c:v>
                </c:pt>
                <c:pt idx="210">
                  <c:v>3.0999999999999774</c:v>
                </c:pt>
                <c:pt idx="211">
                  <c:v>3.1099999999999772</c:v>
                </c:pt>
                <c:pt idx="212">
                  <c:v>3.119999999999977</c:v>
                </c:pt>
                <c:pt idx="213">
                  <c:v>3.1299999999999768</c:v>
                </c:pt>
                <c:pt idx="214">
                  <c:v>3.1399999999999766</c:v>
                </c:pt>
                <c:pt idx="215">
                  <c:v>3.1499999999999764</c:v>
                </c:pt>
                <c:pt idx="216">
                  <c:v>3.1599999999999762</c:v>
                </c:pt>
                <c:pt idx="217">
                  <c:v>3.1699999999999759</c:v>
                </c:pt>
                <c:pt idx="218">
                  <c:v>3.1799999999999757</c:v>
                </c:pt>
                <c:pt idx="219">
                  <c:v>3.1899999999999755</c:v>
                </c:pt>
                <c:pt idx="220">
                  <c:v>3.1999999999999753</c:v>
                </c:pt>
                <c:pt idx="221">
                  <c:v>3.2099999999999751</c:v>
                </c:pt>
                <c:pt idx="222">
                  <c:v>3.2199999999999749</c:v>
                </c:pt>
                <c:pt idx="223">
                  <c:v>3.2299999999999747</c:v>
                </c:pt>
                <c:pt idx="224">
                  <c:v>3.2399999999999745</c:v>
                </c:pt>
                <c:pt idx="225">
                  <c:v>3.2499999999999742</c:v>
                </c:pt>
                <c:pt idx="226">
                  <c:v>3.259999999999974</c:v>
                </c:pt>
                <c:pt idx="227">
                  <c:v>3.2699999999999738</c:v>
                </c:pt>
                <c:pt idx="228">
                  <c:v>3.2799999999999736</c:v>
                </c:pt>
                <c:pt idx="229">
                  <c:v>3.2899999999999734</c:v>
                </c:pt>
                <c:pt idx="230">
                  <c:v>3.2999999999999732</c:v>
                </c:pt>
                <c:pt idx="231">
                  <c:v>3.309999999999973</c:v>
                </c:pt>
                <c:pt idx="232">
                  <c:v>3.3199999999999728</c:v>
                </c:pt>
                <c:pt idx="233">
                  <c:v>3.3299999999999725</c:v>
                </c:pt>
                <c:pt idx="234">
                  <c:v>3.3399999999999723</c:v>
                </c:pt>
                <c:pt idx="235">
                  <c:v>3.3499999999999721</c:v>
                </c:pt>
                <c:pt idx="236">
                  <c:v>3.3599999999999719</c:v>
                </c:pt>
                <c:pt idx="237">
                  <c:v>3.3699999999999717</c:v>
                </c:pt>
                <c:pt idx="238">
                  <c:v>3.3799999999999715</c:v>
                </c:pt>
                <c:pt idx="239">
                  <c:v>3.3899999999999713</c:v>
                </c:pt>
                <c:pt idx="240">
                  <c:v>3.399999999999971</c:v>
                </c:pt>
                <c:pt idx="241">
                  <c:v>3.4099999999999708</c:v>
                </c:pt>
                <c:pt idx="242">
                  <c:v>3.4199999999999706</c:v>
                </c:pt>
                <c:pt idx="243">
                  <c:v>3.4299999999999704</c:v>
                </c:pt>
                <c:pt idx="244">
                  <c:v>3.4399999999999702</c:v>
                </c:pt>
                <c:pt idx="245">
                  <c:v>3.44999999999997</c:v>
                </c:pt>
                <c:pt idx="246">
                  <c:v>3.4599999999999698</c:v>
                </c:pt>
                <c:pt idx="247">
                  <c:v>3.4699999999999696</c:v>
                </c:pt>
                <c:pt idx="248">
                  <c:v>3.4799999999999693</c:v>
                </c:pt>
                <c:pt idx="249">
                  <c:v>3.4899999999999691</c:v>
                </c:pt>
                <c:pt idx="250">
                  <c:v>3.4999999999999689</c:v>
                </c:pt>
                <c:pt idx="251">
                  <c:v>3.5099999999999687</c:v>
                </c:pt>
                <c:pt idx="252">
                  <c:v>3.5199999999999685</c:v>
                </c:pt>
                <c:pt idx="253">
                  <c:v>3.5299999999999683</c:v>
                </c:pt>
                <c:pt idx="254">
                  <c:v>3.5399999999999681</c:v>
                </c:pt>
                <c:pt idx="255">
                  <c:v>3.5499999999999678</c:v>
                </c:pt>
                <c:pt idx="256">
                  <c:v>3.5599999999999676</c:v>
                </c:pt>
                <c:pt idx="257">
                  <c:v>3.5699999999999674</c:v>
                </c:pt>
                <c:pt idx="258">
                  <c:v>3.5799999999999672</c:v>
                </c:pt>
                <c:pt idx="259">
                  <c:v>3.589999999999967</c:v>
                </c:pt>
                <c:pt idx="260">
                  <c:v>3.5999999999999668</c:v>
                </c:pt>
                <c:pt idx="261">
                  <c:v>3.6099999999999666</c:v>
                </c:pt>
                <c:pt idx="262">
                  <c:v>3.6199999999999664</c:v>
                </c:pt>
                <c:pt idx="263">
                  <c:v>3.6299999999999661</c:v>
                </c:pt>
                <c:pt idx="264">
                  <c:v>3.6399999999999659</c:v>
                </c:pt>
                <c:pt idx="265">
                  <c:v>3.6499999999999657</c:v>
                </c:pt>
                <c:pt idx="266">
                  <c:v>3.6599999999999655</c:v>
                </c:pt>
                <c:pt idx="267">
                  <c:v>3.6699999999999653</c:v>
                </c:pt>
                <c:pt idx="268">
                  <c:v>3.6799999999999651</c:v>
                </c:pt>
                <c:pt idx="269">
                  <c:v>3.6899999999999649</c:v>
                </c:pt>
                <c:pt idx="270">
                  <c:v>3.6999999999999647</c:v>
                </c:pt>
                <c:pt idx="271">
                  <c:v>3.7099999999999644</c:v>
                </c:pt>
                <c:pt idx="272">
                  <c:v>3.7199999999999642</c:v>
                </c:pt>
                <c:pt idx="273">
                  <c:v>3.729999999999964</c:v>
                </c:pt>
                <c:pt idx="274">
                  <c:v>3.7399999999999638</c:v>
                </c:pt>
                <c:pt idx="275">
                  <c:v>3.7499999999999636</c:v>
                </c:pt>
                <c:pt idx="276">
                  <c:v>3.7599999999999634</c:v>
                </c:pt>
                <c:pt idx="277">
                  <c:v>3.7699999999999632</c:v>
                </c:pt>
                <c:pt idx="278">
                  <c:v>3.7799999999999629</c:v>
                </c:pt>
                <c:pt idx="279">
                  <c:v>3.7899999999999627</c:v>
                </c:pt>
                <c:pt idx="280">
                  <c:v>3.7999999999999625</c:v>
                </c:pt>
                <c:pt idx="281">
                  <c:v>3.8099999999999623</c:v>
                </c:pt>
                <c:pt idx="282">
                  <c:v>3.8199999999999621</c:v>
                </c:pt>
                <c:pt idx="283">
                  <c:v>3.8299999999999619</c:v>
                </c:pt>
                <c:pt idx="284">
                  <c:v>3.8399999999999617</c:v>
                </c:pt>
                <c:pt idx="285">
                  <c:v>3.8499999999999615</c:v>
                </c:pt>
                <c:pt idx="286">
                  <c:v>3.8599999999999612</c:v>
                </c:pt>
                <c:pt idx="287">
                  <c:v>3.869999999999961</c:v>
                </c:pt>
                <c:pt idx="288">
                  <c:v>3.8799999999999608</c:v>
                </c:pt>
                <c:pt idx="289">
                  <c:v>3.8899999999999606</c:v>
                </c:pt>
                <c:pt idx="290">
                  <c:v>3.8999999999999604</c:v>
                </c:pt>
                <c:pt idx="291">
                  <c:v>3.9099999999999602</c:v>
                </c:pt>
                <c:pt idx="292">
                  <c:v>3.91999999999996</c:v>
                </c:pt>
                <c:pt idx="293">
                  <c:v>3.9299999999999597</c:v>
                </c:pt>
                <c:pt idx="294">
                  <c:v>3.9399999999999595</c:v>
                </c:pt>
                <c:pt idx="295">
                  <c:v>3.9499999999999593</c:v>
                </c:pt>
                <c:pt idx="296">
                  <c:v>3.9599999999999591</c:v>
                </c:pt>
                <c:pt idx="297">
                  <c:v>3.9699999999999589</c:v>
                </c:pt>
                <c:pt idx="298">
                  <c:v>3.9799999999999587</c:v>
                </c:pt>
                <c:pt idx="299">
                  <c:v>3.9899999999999585</c:v>
                </c:pt>
                <c:pt idx="300">
                  <c:v>3.9999999999999583</c:v>
                </c:pt>
                <c:pt idx="301">
                  <c:v>4.009999999999958</c:v>
                </c:pt>
                <c:pt idx="302">
                  <c:v>4.0199999999999578</c:v>
                </c:pt>
                <c:pt idx="303">
                  <c:v>4.0299999999999576</c:v>
                </c:pt>
                <c:pt idx="304">
                  <c:v>4.0399999999999574</c:v>
                </c:pt>
                <c:pt idx="305">
                  <c:v>4.0499999999999572</c:v>
                </c:pt>
                <c:pt idx="306">
                  <c:v>4.059999999999957</c:v>
                </c:pt>
                <c:pt idx="307">
                  <c:v>4.0699999999999568</c:v>
                </c:pt>
                <c:pt idx="308">
                  <c:v>4.0799999999999566</c:v>
                </c:pt>
                <c:pt idx="309">
                  <c:v>4.0899999999999563</c:v>
                </c:pt>
                <c:pt idx="310">
                  <c:v>4.0999999999999561</c:v>
                </c:pt>
                <c:pt idx="311">
                  <c:v>4.1099999999999559</c:v>
                </c:pt>
                <c:pt idx="312">
                  <c:v>4.1199999999999557</c:v>
                </c:pt>
                <c:pt idx="313">
                  <c:v>4.1299999999999555</c:v>
                </c:pt>
                <c:pt idx="314">
                  <c:v>4.1399999999999553</c:v>
                </c:pt>
                <c:pt idx="315">
                  <c:v>4.1499999999999551</c:v>
                </c:pt>
                <c:pt idx="316">
                  <c:v>4.1599999999999548</c:v>
                </c:pt>
                <c:pt idx="317">
                  <c:v>4.1699999999999546</c:v>
                </c:pt>
                <c:pt idx="318">
                  <c:v>4.1799999999999544</c:v>
                </c:pt>
                <c:pt idx="319">
                  <c:v>4.1899999999999542</c:v>
                </c:pt>
                <c:pt idx="320">
                  <c:v>4.199999999999954</c:v>
                </c:pt>
                <c:pt idx="321">
                  <c:v>4.2099999999999538</c:v>
                </c:pt>
                <c:pt idx="322">
                  <c:v>4.2199999999999536</c:v>
                </c:pt>
                <c:pt idx="323">
                  <c:v>4.2299999999999534</c:v>
                </c:pt>
                <c:pt idx="324">
                  <c:v>4.2399999999999531</c:v>
                </c:pt>
                <c:pt idx="325">
                  <c:v>4.2499999999999529</c:v>
                </c:pt>
                <c:pt idx="326">
                  <c:v>4.2599999999999527</c:v>
                </c:pt>
                <c:pt idx="327">
                  <c:v>4.2699999999999525</c:v>
                </c:pt>
                <c:pt idx="328">
                  <c:v>4.2799999999999523</c:v>
                </c:pt>
                <c:pt idx="329">
                  <c:v>4.2899999999999521</c:v>
                </c:pt>
                <c:pt idx="330">
                  <c:v>4.2999999999999519</c:v>
                </c:pt>
                <c:pt idx="331">
                  <c:v>4.3099999999999516</c:v>
                </c:pt>
                <c:pt idx="332">
                  <c:v>4.3199999999999514</c:v>
                </c:pt>
                <c:pt idx="333">
                  <c:v>4.3299999999999512</c:v>
                </c:pt>
                <c:pt idx="334">
                  <c:v>4.339999999999951</c:v>
                </c:pt>
                <c:pt idx="335">
                  <c:v>4.3499999999999508</c:v>
                </c:pt>
                <c:pt idx="336">
                  <c:v>4.3599999999999506</c:v>
                </c:pt>
                <c:pt idx="337">
                  <c:v>4.3699999999999504</c:v>
                </c:pt>
                <c:pt idx="338">
                  <c:v>4.3799999999999502</c:v>
                </c:pt>
                <c:pt idx="339">
                  <c:v>4.3899999999999499</c:v>
                </c:pt>
                <c:pt idx="340">
                  <c:v>4.3999999999999497</c:v>
                </c:pt>
                <c:pt idx="341">
                  <c:v>4.4099999999999495</c:v>
                </c:pt>
                <c:pt idx="342">
                  <c:v>4.4199999999999493</c:v>
                </c:pt>
                <c:pt idx="343">
                  <c:v>4.4299999999999491</c:v>
                </c:pt>
                <c:pt idx="344">
                  <c:v>4.4399999999999489</c:v>
                </c:pt>
                <c:pt idx="345">
                  <c:v>4.4499999999999487</c:v>
                </c:pt>
                <c:pt idx="346">
                  <c:v>4.4599999999999485</c:v>
                </c:pt>
                <c:pt idx="347">
                  <c:v>4.4699999999999482</c:v>
                </c:pt>
                <c:pt idx="348">
                  <c:v>4.479999999999948</c:v>
                </c:pt>
                <c:pt idx="349">
                  <c:v>4.4899999999999478</c:v>
                </c:pt>
                <c:pt idx="350">
                  <c:v>4.4999999999999476</c:v>
                </c:pt>
                <c:pt idx="351">
                  <c:v>4.5099999999999474</c:v>
                </c:pt>
                <c:pt idx="352">
                  <c:v>4.5199999999999472</c:v>
                </c:pt>
                <c:pt idx="353">
                  <c:v>4.529999999999947</c:v>
                </c:pt>
                <c:pt idx="354">
                  <c:v>4.5399999999999467</c:v>
                </c:pt>
                <c:pt idx="355">
                  <c:v>4.5499999999999465</c:v>
                </c:pt>
                <c:pt idx="356">
                  <c:v>4.5599999999999463</c:v>
                </c:pt>
                <c:pt idx="357">
                  <c:v>4.5699999999999461</c:v>
                </c:pt>
                <c:pt idx="358">
                  <c:v>4.5799999999999459</c:v>
                </c:pt>
                <c:pt idx="359">
                  <c:v>4.5899999999999457</c:v>
                </c:pt>
                <c:pt idx="360">
                  <c:v>4.5999999999999455</c:v>
                </c:pt>
                <c:pt idx="361">
                  <c:v>4.6099999999999453</c:v>
                </c:pt>
                <c:pt idx="362">
                  <c:v>4.619999999999945</c:v>
                </c:pt>
                <c:pt idx="363">
                  <c:v>4.6299999999999448</c:v>
                </c:pt>
                <c:pt idx="364">
                  <c:v>4.6399999999999446</c:v>
                </c:pt>
                <c:pt idx="365">
                  <c:v>4.6499999999999444</c:v>
                </c:pt>
                <c:pt idx="366">
                  <c:v>4.6599999999999442</c:v>
                </c:pt>
                <c:pt idx="367">
                  <c:v>4.669999999999944</c:v>
                </c:pt>
                <c:pt idx="368">
                  <c:v>4.6799999999999438</c:v>
                </c:pt>
                <c:pt idx="369">
                  <c:v>4.6899999999999435</c:v>
                </c:pt>
                <c:pt idx="370">
                  <c:v>4.6999999999999433</c:v>
                </c:pt>
                <c:pt idx="371">
                  <c:v>4.7099999999999431</c:v>
                </c:pt>
                <c:pt idx="372">
                  <c:v>4.7199999999999429</c:v>
                </c:pt>
                <c:pt idx="373">
                  <c:v>4.7299999999999427</c:v>
                </c:pt>
                <c:pt idx="374">
                  <c:v>4.7399999999999425</c:v>
                </c:pt>
                <c:pt idx="375">
                  <c:v>4.7499999999999423</c:v>
                </c:pt>
                <c:pt idx="376">
                  <c:v>4.7599999999999421</c:v>
                </c:pt>
                <c:pt idx="377">
                  <c:v>4.7699999999999418</c:v>
                </c:pt>
                <c:pt idx="378">
                  <c:v>4.7799999999999416</c:v>
                </c:pt>
                <c:pt idx="379">
                  <c:v>4.7899999999999414</c:v>
                </c:pt>
                <c:pt idx="380">
                  <c:v>4.7999999999999412</c:v>
                </c:pt>
                <c:pt idx="381">
                  <c:v>4.809999999999941</c:v>
                </c:pt>
                <c:pt idx="382">
                  <c:v>4.8199999999999408</c:v>
                </c:pt>
                <c:pt idx="383">
                  <c:v>4.8299999999999406</c:v>
                </c:pt>
                <c:pt idx="384">
                  <c:v>4.8399999999999403</c:v>
                </c:pt>
                <c:pt idx="385">
                  <c:v>4.8499999999999401</c:v>
                </c:pt>
                <c:pt idx="386">
                  <c:v>4.8599999999999399</c:v>
                </c:pt>
                <c:pt idx="387">
                  <c:v>4.8699999999999397</c:v>
                </c:pt>
                <c:pt idx="388">
                  <c:v>4.8799999999999395</c:v>
                </c:pt>
                <c:pt idx="389">
                  <c:v>4.8899999999999393</c:v>
                </c:pt>
                <c:pt idx="390">
                  <c:v>4.8999999999999391</c:v>
                </c:pt>
                <c:pt idx="391">
                  <c:v>4.9099999999999389</c:v>
                </c:pt>
                <c:pt idx="392">
                  <c:v>4.9199999999999386</c:v>
                </c:pt>
                <c:pt idx="393">
                  <c:v>4.9299999999999384</c:v>
                </c:pt>
                <c:pt idx="394">
                  <c:v>4.9399999999999382</c:v>
                </c:pt>
                <c:pt idx="395">
                  <c:v>4.949999999999938</c:v>
                </c:pt>
                <c:pt idx="396">
                  <c:v>4.9599999999999378</c:v>
                </c:pt>
                <c:pt idx="397">
                  <c:v>4.9699999999999376</c:v>
                </c:pt>
                <c:pt idx="398">
                  <c:v>4.9799999999999374</c:v>
                </c:pt>
                <c:pt idx="399">
                  <c:v>4.9899999999999372</c:v>
                </c:pt>
                <c:pt idx="400">
                  <c:v>4.9999999999999369</c:v>
                </c:pt>
                <c:pt idx="401">
                  <c:v>5.0099999999999367</c:v>
                </c:pt>
                <c:pt idx="402">
                  <c:v>5.0199999999999365</c:v>
                </c:pt>
                <c:pt idx="403">
                  <c:v>5.0299999999999363</c:v>
                </c:pt>
                <c:pt idx="404">
                  <c:v>5.0399999999999361</c:v>
                </c:pt>
                <c:pt idx="405">
                  <c:v>5.0499999999999359</c:v>
                </c:pt>
                <c:pt idx="406">
                  <c:v>5.0599999999999357</c:v>
                </c:pt>
                <c:pt idx="407">
                  <c:v>5.0699999999999354</c:v>
                </c:pt>
                <c:pt idx="408">
                  <c:v>5.0799999999999352</c:v>
                </c:pt>
                <c:pt idx="409">
                  <c:v>5.089999999999935</c:v>
                </c:pt>
                <c:pt idx="410">
                  <c:v>5.0999999999999348</c:v>
                </c:pt>
                <c:pt idx="411">
                  <c:v>5.1099999999999346</c:v>
                </c:pt>
                <c:pt idx="412">
                  <c:v>5.1199999999999344</c:v>
                </c:pt>
                <c:pt idx="413">
                  <c:v>5.1299999999999342</c:v>
                </c:pt>
                <c:pt idx="414">
                  <c:v>5.139999999999934</c:v>
                </c:pt>
                <c:pt idx="415">
                  <c:v>5.1499999999999337</c:v>
                </c:pt>
                <c:pt idx="416">
                  <c:v>5.1599999999999335</c:v>
                </c:pt>
                <c:pt idx="417">
                  <c:v>5.1699999999999333</c:v>
                </c:pt>
                <c:pt idx="418">
                  <c:v>5.1799999999999331</c:v>
                </c:pt>
                <c:pt idx="419">
                  <c:v>5.1899999999999329</c:v>
                </c:pt>
                <c:pt idx="420">
                  <c:v>5.1999999999999327</c:v>
                </c:pt>
                <c:pt idx="421">
                  <c:v>5.2099999999999325</c:v>
                </c:pt>
                <c:pt idx="422">
                  <c:v>5.2199999999999322</c:v>
                </c:pt>
                <c:pt idx="423">
                  <c:v>5.229999999999932</c:v>
                </c:pt>
                <c:pt idx="424">
                  <c:v>5.2399999999999318</c:v>
                </c:pt>
                <c:pt idx="425">
                  <c:v>5.2499999999999316</c:v>
                </c:pt>
                <c:pt idx="426">
                  <c:v>5.2599999999999314</c:v>
                </c:pt>
                <c:pt idx="427">
                  <c:v>5.2699999999999312</c:v>
                </c:pt>
                <c:pt idx="428">
                  <c:v>5.279999999999931</c:v>
                </c:pt>
                <c:pt idx="429">
                  <c:v>5.2899999999999308</c:v>
                </c:pt>
                <c:pt idx="430">
                  <c:v>5.2999999999999305</c:v>
                </c:pt>
                <c:pt idx="431">
                  <c:v>5.3099999999999303</c:v>
                </c:pt>
                <c:pt idx="432">
                  <c:v>5.3199999999999301</c:v>
                </c:pt>
                <c:pt idx="433">
                  <c:v>5.3299999999999299</c:v>
                </c:pt>
                <c:pt idx="434">
                  <c:v>5.3399999999999297</c:v>
                </c:pt>
                <c:pt idx="435">
                  <c:v>5.3499999999999295</c:v>
                </c:pt>
                <c:pt idx="436">
                  <c:v>5.3599999999999293</c:v>
                </c:pt>
                <c:pt idx="437">
                  <c:v>5.3699999999999291</c:v>
                </c:pt>
                <c:pt idx="438">
                  <c:v>5.3799999999999288</c:v>
                </c:pt>
                <c:pt idx="439">
                  <c:v>5.3899999999999286</c:v>
                </c:pt>
                <c:pt idx="440">
                  <c:v>5.3999999999999284</c:v>
                </c:pt>
                <c:pt idx="441">
                  <c:v>5.4099999999999282</c:v>
                </c:pt>
                <c:pt idx="442">
                  <c:v>5.419999999999928</c:v>
                </c:pt>
                <c:pt idx="443">
                  <c:v>5.4299999999999278</c:v>
                </c:pt>
                <c:pt idx="444">
                  <c:v>5.4399999999999276</c:v>
                </c:pt>
                <c:pt idx="445">
                  <c:v>5.4499999999999273</c:v>
                </c:pt>
                <c:pt idx="446">
                  <c:v>5.4599999999999271</c:v>
                </c:pt>
                <c:pt idx="447">
                  <c:v>5.4699999999999269</c:v>
                </c:pt>
                <c:pt idx="448">
                  <c:v>5.4799999999999267</c:v>
                </c:pt>
                <c:pt idx="449">
                  <c:v>5.4899999999999265</c:v>
                </c:pt>
                <c:pt idx="450">
                  <c:v>5.4999999999999263</c:v>
                </c:pt>
                <c:pt idx="451">
                  <c:v>5.5099999999999261</c:v>
                </c:pt>
                <c:pt idx="452">
                  <c:v>5.5199999999999259</c:v>
                </c:pt>
                <c:pt idx="453">
                  <c:v>5.5299999999999256</c:v>
                </c:pt>
                <c:pt idx="454">
                  <c:v>5.5399999999999254</c:v>
                </c:pt>
                <c:pt idx="455">
                  <c:v>5.5499999999999252</c:v>
                </c:pt>
                <c:pt idx="456">
                  <c:v>5.559999999999925</c:v>
                </c:pt>
                <c:pt idx="457">
                  <c:v>5.5699999999999248</c:v>
                </c:pt>
                <c:pt idx="458">
                  <c:v>5.5799999999999246</c:v>
                </c:pt>
                <c:pt idx="459">
                  <c:v>5.5899999999999244</c:v>
                </c:pt>
                <c:pt idx="460">
                  <c:v>5.5999999999999241</c:v>
                </c:pt>
                <c:pt idx="461">
                  <c:v>5.6099999999999239</c:v>
                </c:pt>
                <c:pt idx="462">
                  <c:v>5.6199999999999237</c:v>
                </c:pt>
                <c:pt idx="463">
                  <c:v>5.6299999999999235</c:v>
                </c:pt>
                <c:pt idx="464">
                  <c:v>5.6399999999999233</c:v>
                </c:pt>
                <c:pt idx="465">
                  <c:v>5.6499999999999231</c:v>
                </c:pt>
                <c:pt idx="466">
                  <c:v>5.6599999999999229</c:v>
                </c:pt>
                <c:pt idx="467">
                  <c:v>5.6699999999999227</c:v>
                </c:pt>
                <c:pt idx="468">
                  <c:v>5.6799999999999224</c:v>
                </c:pt>
                <c:pt idx="469">
                  <c:v>5.6899999999999222</c:v>
                </c:pt>
                <c:pt idx="470">
                  <c:v>5.699999999999922</c:v>
                </c:pt>
                <c:pt idx="471">
                  <c:v>5.7099999999999218</c:v>
                </c:pt>
                <c:pt idx="472">
                  <c:v>5.7199999999999216</c:v>
                </c:pt>
                <c:pt idx="473">
                  <c:v>5.7299999999999214</c:v>
                </c:pt>
                <c:pt idx="474">
                  <c:v>5.7399999999999212</c:v>
                </c:pt>
                <c:pt idx="475">
                  <c:v>5.749999999999921</c:v>
                </c:pt>
                <c:pt idx="476">
                  <c:v>5.7599999999999207</c:v>
                </c:pt>
                <c:pt idx="477">
                  <c:v>5.7699999999999205</c:v>
                </c:pt>
                <c:pt idx="478">
                  <c:v>5.7799999999999203</c:v>
                </c:pt>
                <c:pt idx="479">
                  <c:v>5.7899999999999201</c:v>
                </c:pt>
                <c:pt idx="480">
                  <c:v>5.7999999999999199</c:v>
                </c:pt>
                <c:pt idx="481">
                  <c:v>5.8099999999999197</c:v>
                </c:pt>
                <c:pt idx="482">
                  <c:v>5.8199999999999195</c:v>
                </c:pt>
                <c:pt idx="483">
                  <c:v>5.8299999999999192</c:v>
                </c:pt>
                <c:pt idx="484">
                  <c:v>5.839999999999919</c:v>
                </c:pt>
                <c:pt idx="485">
                  <c:v>5.8499999999999188</c:v>
                </c:pt>
                <c:pt idx="486">
                  <c:v>5.8599999999999186</c:v>
                </c:pt>
                <c:pt idx="487">
                  <c:v>5.8699999999999184</c:v>
                </c:pt>
                <c:pt idx="488">
                  <c:v>5.8799999999999182</c:v>
                </c:pt>
                <c:pt idx="489">
                  <c:v>5.889999999999918</c:v>
                </c:pt>
                <c:pt idx="490">
                  <c:v>5.8999999999999178</c:v>
                </c:pt>
                <c:pt idx="491">
                  <c:v>5.9099999999999175</c:v>
                </c:pt>
                <c:pt idx="492">
                  <c:v>5.9199999999999173</c:v>
                </c:pt>
                <c:pt idx="493">
                  <c:v>5.9299999999999171</c:v>
                </c:pt>
                <c:pt idx="494">
                  <c:v>5.9399999999999169</c:v>
                </c:pt>
                <c:pt idx="495">
                  <c:v>5.9499999999999167</c:v>
                </c:pt>
                <c:pt idx="496">
                  <c:v>5.9599999999999165</c:v>
                </c:pt>
                <c:pt idx="497">
                  <c:v>5.9699999999999163</c:v>
                </c:pt>
                <c:pt idx="498">
                  <c:v>5.979999999999916</c:v>
                </c:pt>
                <c:pt idx="499">
                  <c:v>5.9899999999999158</c:v>
                </c:pt>
                <c:pt idx="500">
                  <c:v>5.9999999999999156</c:v>
                </c:pt>
                <c:pt idx="501">
                  <c:v>6.0099999999999154</c:v>
                </c:pt>
                <c:pt idx="502">
                  <c:v>6.0199999999999152</c:v>
                </c:pt>
                <c:pt idx="503">
                  <c:v>6.029999999999915</c:v>
                </c:pt>
                <c:pt idx="504">
                  <c:v>6.0399999999999148</c:v>
                </c:pt>
                <c:pt idx="505">
                  <c:v>6.0499999999999146</c:v>
                </c:pt>
                <c:pt idx="506">
                  <c:v>6.0599999999999143</c:v>
                </c:pt>
                <c:pt idx="507">
                  <c:v>6.0699999999999141</c:v>
                </c:pt>
                <c:pt idx="508">
                  <c:v>6.0799999999999139</c:v>
                </c:pt>
                <c:pt idx="509">
                  <c:v>6.0899999999999137</c:v>
                </c:pt>
                <c:pt idx="510">
                  <c:v>6.0999999999999135</c:v>
                </c:pt>
                <c:pt idx="511">
                  <c:v>6.1099999999999133</c:v>
                </c:pt>
                <c:pt idx="512">
                  <c:v>6.1199999999999131</c:v>
                </c:pt>
                <c:pt idx="513">
                  <c:v>6.1299999999999129</c:v>
                </c:pt>
                <c:pt idx="514">
                  <c:v>6.1399999999999126</c:v>
                </c:pt>
                <c:pt idx="515">
                  <c:v>6.1499999999999124</c:v>
                </c:pt>
                <c:pt idx="516">
                  <c:v>6.1599999999999122</c:v>
                </c:pt>
                <c:pt idx="517">
                  <c:v>6.169999999999912</c:v>
                </c:pt>
                <c:pt idx="518">
                  <c:v>6.1799999999999118</c:v>
                </c:pt>
                <c:pt idx="519">
                  <c:v>6.1899999999999116</c:v>
                </c:pt>
                <c:pt idx="520">
                  <c:v>6.1999999999999114</c:v>
                </c:pt>
                <c:pt idx="521">
                  <c:v>6.2099999999999111</c:v>
                </c:pt>
                <c:pt idx="522">
                  <c:v>6.2199999999999109</c:v>
                </c:pt>
                <c:pt idx="523">
                  <c:v>6.2299999999999107</c:v>
                </c:pt>
                <c:pt idx="524">
                  <c:v>6.2399999999999105</c:v>
                </c:pt>
                <c:pt idx="525">
                  <c:v>6.2499999999999103</c:v>
                </c:pt>
                <c:pt idx="526">
                  <c:v>6.2599999999999101</c:v>
                </c:pt>
                <c:pt idx="527">
                  <c:v>6.2699999999999099</c:v>
                </c:pt>
                <c:pt idx="528">
                  <c:v>6.2799999999999097</c:v>
                </c:pt>
                <c:pt idx="529">
                  <c:v>6.2899999999999094</c:v>
                </c:pt>
                <c:pt idx="530">
                  <c:v>6.2999999999999092</c:v>
                </c:pt>
                <c:pt idx="531">
                  <c:v>6.309999999999909</c:v>
                </c:pt>
                <c:pt idx="532">
                  <c:v>6.3199999999999088</c:v>
                </c:pt>
                <c:pt idx="533">
                  <c:v>6.3299999999999086</c:v>
                </c:pt>
                <c:pt idx="534">
                  <c:v>6.3399999999999084</c:v>
                </c:pt>
                <c:pt idx="535">
                  <c:v>6.3499999999999082</c:v>
                </c:pt>
                <c:pt idx="536">
                  <c:v>6.3599999999999079</c:v>
                </c:pt>
                <c:pt idx="537">
                  <c:v>6.3699999999999077</c:v>
                </c:pt>
                <c:pt idx="538">
                  <c:v>6.3799999999999075</c:v>
                </c:pt>
                <c:pt idx="539">
                  <c:v>6.3899999999999073</c:v>
                </c:pt>
                <c:pt idx="540">
                  <c:v>6.3999999999999071</c:v>
                </c:pt>
                <c:pt idx="541">
                  <c:v>6.4099999999999069</c:v>
                </c:pt>
                <c:pt idx="542">
                  <c:v>6.4199999999999067</c:v>
                </c:pt>
                <c:pt idx="543">
                  <c:v>6.4299999999999065</c:v>
                </c:pt>
                <c:pt idx="544">
                  <c:v>6.4399999999999062</c:v>
                </c:pt>
                <c:pt idx="545">
                  <c:v>6.449999999999906</c:v>
                </c:pt>
                <c:pt idx="546">
                  <c:v>6.4599999999999058</c:v>
                </c:pt>
                <c:pt idx="547">
                  <c:v>6.4699999999999056</c:v>
                </c:pt>
                <c:pt idx="548">
                  <c:v>6.4799999999999054</c:v>
                </c:pt>
                <c:pt idx="549">
                  <c:v>6.4899999999999052</c:v>
                </c:pt>
                <c:pt idx="550">
                  <c:v>6.499999999999905</c:v>
                </c:pt>
                <c:pt idx="551">
                  <c:v>6.5099999999999048</c:v>
                </c:pt>
                <c:pt idx="552">
                  <c:v>6.5199999999999045</c:v>
                </c:pt>
                <c:pt idx="553">
                  <c:v>6.5299999999999043</c:v>
                </c:pt>
                <c:pt idx="554">
                  <c:v>6.5399999999999041</c:v>
                </c:pt>
                <c:pt idx="555">
                  <c:v>6.5499999999999039</c:v>
                </c:pt>
                <c:pt idx="556">
                  <c:v>6.5599999999999037</c:v>
                </c:pt>
                <c:pt idx="557">
                  <c:v>6.5699999999999035</c:v>
                </c:pt>
                <c:pt idx="558">
                  <c:v>6.5799999999999033</c:v>
                </c:pt>
                <c:pt idx="559">
                  <c:v>6.589999999999903</c:v>
                </c:pt>
                <c:pt idx="560">
                  <c:v>6.5999999999999028</c:v>
                </c:pt>
                <c:pt idx="561">
                  <c:v>6.6099999999999026</c:v>
                </c:pt>
                <c:pt idx="562">
                  <c:v>6.6199999999999024</c:v>
                </c:pt>
                <c:pt idx="563">
                  <c:v>6.6299999999999022</c:v>
                </c:pt>
                <c:pt idx="564">
                  <c:v>6.639999999999902</c:v>
                </c:pt>
                <c:pt idx="565">
                  <c:v>6.6499999999999018</c:v>
                </c:pt>
                <c:pt idx="566">
                  <c:v>6.6599999999999016</c:v>
                </c:pt>
                <c:pt idx="567">
                  <c:v>6.6699999999999013</c:v>
                </c:pt>
                <c:pt idx="568">
                  <c:v>6.6799999999999011</c:v>
                </c:pt>
                <c:pt idx="569">
                  <c:v>6.6899999999999009</c:v>
                </c:pt>
                <c:pt idx="570">
                  <c:v>6.6999999999999007</c:v>
                </c:pt>
                <c:pt idx="571">
                  <c:v>6.7099999999999005</c:v>
                </c:pt>
                <c:pt idx="572">
                  <c:v>6.7199999999999003</c:v>
                </c:pt>
                <c:pt idx="573">
                  <c:v>6.7299999999999001</c:v>
                </c:pt>
                <c:pt idx="574">
                  <c:v>6.7399999999998998</c:v>
                </c:pt>
                <c:pt idx="575">
                  <c:v>6.7499999999998996</c:v>
                </c:pt>
                <c:pt idx="576">
                  <c:v>6.7599999999998994</c:v>
                </c:pt>
                <c:pt idx="577">
                  <c:v>6.7699999999998992</c:v>
                </c:pt>
                <c:pt idx="578">
                  <c:v>6.779999999999899</c:v>
                </c:pt>
                <c:pt idx="579">
                  <c:v>6.7899999999998988</c:v>
                </c:pt>
                <c:pt idx="580">
                  <c:v>6.7999999999998986</c:v>
                </c:pt>
                <c:pt idx="581">
                  <c:v>6.8099999999998984</c:v>
                </c:pt>
                <c:pt idx="582">
                  <c:v>6.8199999999998981</c:v>
                </c:pt>
                <c:pt idx="583">
                  <c:v>6.8299999999998979</c:v>
                </c:pt>
                <c:pt idx="584">
                  <c:v>6.8399999999998977</c:v>
                </c:pt>
                <c:pt idx="585">
                  <c:v>6.8499999999998975</c:v>
                </c:pt>
                <c:pt idx="586">
                  <c:v>6.8599999999998973</c:v>
                </c:pt>
                <c:pt idx="587">
                  <c:v>6.8699999999998971</c:v>
                </c:pt>
                <c:pt idx="588">
                  <c:v>6.8799999999998969</c:v>
                </c:pt>
                <c:pt idx="589">
                  <c:v>6.8899999999998967</c:v>
                </c:pt>
                <c:pt idx="590">
                  <c:v>6.8999999999998964</c:v>
                </c:pt>
                <c:pt idx="591">
                  <c:v>6.9099999999998962</c:v>
                </c:pt>
                <c:pt idx="592">
                  <c:v>6.919999999999896</c:v>
                </c:pt>
                <c:pt idx="593">
                  <c:v>6.9299999999998958</c:v>
                </c:pt>
                <c:pt idx="594">
                  <c:v>6.9399999999998956</c:v>
                </c:pt>
                <c:pt idx="595">
                  <c:v>6.9499999999998954</c:v>
                </c:pt>
                <c:pt idx="596">
                  <c:v>6.9599999999998952</c:v>
                </c:pt>
                <c:pt idx="597">
                  <c:v>6.9699999999998949</c:v>
                </c:pt>
                <c:pt idx="598">
                  <c:v>6.9799999999998947</c:v>
                </c:pt>
                <c:pt idx="599">
                  <c:v>6.9899999999998945</c:v>
                </c:pt>
                <c:pt idx="600">
                  <c:v>6.9999999999998943</c:v>
                </c:pt>
              </c:numCache>
            </c:numRef>
          </c:cat>
          <c:val>
            <c:numRef>
              <c:f>'Emissions and Cost'!$AB$53:$AB$653</c:f>
              <c:numCache>
                <c:formatCode>0.00</c:formatCode>
                <c:ptCount val="601"/>
                <c:pt idx="0">
                  <c:v>1.3576565656565656</c:v>
                </c:pt>
                <c:pt idx="1">
                  <c:v>1.3576565656565656</c:v>
                </c:pt>
                <c:pt idx="2">
                  <c:v>1.3576565656565656</c:v>
                </c:pt>
                <c:pt idx="3">
                  <c:v>1.3576565656565656</c:v>
                </c:pt>
                <c:pt idx="4">
                  <c:v>1.3576565656565656</c:v>
                </c:pt>
                <c:pt idx="5">
                  <c:v>1.3576565656565656</c:v>
                </c:pt>
                <c:pt idx="6">
                  <c:v>1.3576565656565656</c:v>
                </c:pt>
                <c:pt idx="7">
                  <c:v>1.3576565656565656</c:v>
                </c:pt>
                <c:pt idx="8">
                  <c:v>1.3576565656565656</c:v>
                </c:pt>
                <c:pt idx="9">
                  <c:v>1.3576565656565656</c:v>
                </c:pt>
                <c:pt idx="10">
                  <c:v>1.3576565656565656</c:v>
                </c:pt>
                <c:pt idx="11">
                  <c:v>1.3576565656565656</c:v>
                </c:pt>
                <c:pt idx="12">
                  <c:v>1.3576565656565656</c:v>
                </c:pt>
                <c:pt idx="13">
                  <c:v>1.3576565656565656</c:v>
                </c:pt>
                <c:pt idx="14">
                  <c:v>1.3576565656565656</c:v>
                </c:pt>
                <c:pt idx="15">
                  <c:v>1.3576565656565656</c:v>
                </c:pt>
                <c:pt idx="16">
                  <c:v>1.3576565656565656</c:v>
                </c:pt>
                <c:pt idx="17">
                  <c:v>1.3576565656565656</c:v>
                </c:pt>
                <c:pt idx="18">
                  <c:v>1.3576565656565656</c:v>
                </c:pt>
                <c:pt idx="19">
                  <c:v>1.3576565656565656</c:v>
                </c:pt>
                <c:pt idx="20">
                  <c:v>1.3576565656565656</c:v>
                </c:pt>
                <c:pt idx="21">
                  <c:v>1.3576565656565656</c:v>
                </c:pt>
                <c:pt idx="22">
                  <c:v>1.3576565656565656</c:v>
                </c:pt>
                <c:pt idx="23">
                  <c:v>1.3576565656565656</c:v>
                </c:pt>
                <c:pt idx="24">
                  <c:v>1.3576565656565656</c:v>
                </c:pt>
                <c:pt idx="25">
                  <c:v>1.3576565656565656</c:v>
                </c:pt>
                <c:pt idx="26">
                  <c:v>1.3576565656565656</c:v>
                </c:pt>
                <c:pt idx="27">
                  <c:v>1.3576565656565656</c:v>
                </c:pt>
                <c:pt idx="28">
                  <c:v>1.3576565656565656</c:v>
                </c:pt>
                <c:pt idx="29">
                  <c:v>1.3576565656565656</c:v>
                </c:pt>
                <c:pt idx="30">
                  <c:v>1.3576565656565656</c:v>
                </c:pt>
                <c:pt idx="31">
                  <c:v>1.3576565656565656</c:v>
                </c:pt>
                <c:pt idx="32">
                  <c:v>1.3576565656565656</c:v>
                </c:pt>
                <c:pt idx="33">
                  <c:v>1.3576565656565656</c:v>
                </c:pt>
                <c:pt idx="34">
                  <c:v>1.3576565656565656</c:v>
                </c:pt>
                <c:pt idx="35">
                  <c:v>1.3576565656565656</c:v>
                </c:pt>
                <c:pt idx="36">
                  <c:v>1.3576565656565656</c:v>
                </c:pt>
                <c:pt idx="37">
                  <c:v>1.3576565656565656</c:v>
                </c:pt>
                <c:pt idx="38">
                  <c:v>1.3576565656565656</c:v>
                </c:pt>
                <c:pt idx="39">
                  <c:v>1.3576565656565656</c:v>
                </c:pt>
                <c:pt idx="40">
                  <c:v>1.3576565656565656</c:v>
                </c:pt>
                <c:pt idx="41">
                  <c:v>1.3576565656565656</c:v>
                </c:pt>
                <c:pt idx="42">
                  <c:v>1.3576565656565656</c:v>
                </c:pt>
                <c:pt idx="43">
                  <c:v>1.3576565656565656</c:v>
                </c:pt>
                <c:pt idx="44">
                  <c:v>1.3576565656565656</c:v>
                </c:pt>
                <c:pt idx="45">
                  <c:v>1.3576565656565656</c:v>
                </c:pt>
                <c:pt idx="46">
                  <c:v>1.3576565656565656</c:v>
                </c:pt>
                <c:pt idx="47">
                  <c:v>1.3576565656565656</c:v>
                </c:pt>
                <c:pt idx="48">
                  <c:v>1.3576565656565656</c:v>
                </c:pt>
                <c:pt idx="49">
                  <c:v>1.3576565656565656</c:v>
                </c:pt>
                <c:pt idx="50">
                  <c:v>1.3576565656565656</c:v>
                </c:pt>
                <c:pt idx="51">
                  <c:v>1.3576565656565656</c:v>
                </c:pt>
                <c:pt idx="52">
                  <c:v>1.3576565656565656</c:v>
                </c:pt>
                <c:pt idx="53">
                  <c:v>1.3576565656565656</c:v>
                </c:pt>
                <c:pt idx="54">
                  <c:v>1.3576565656565656</c:v>
                </c:pt>
                <c:pt idx="55">
                  <c:v>1.3576565656565656</c:v>
                </c:pt>
                <c:pt idx="56">
                  <c:v>1.3576565656565656</c:v>
                </c:pt>
                <c:pt idx="57">
                  <c:v>1.3576565656565656</c:v>
                </c:pt>
                <c:pt idx="58">
                  <c:v>1.3576565656565656</c:v>
                </c:pt>
                <c:pt idx="59">
                  <c:v>1.3576565656565656</c:v>
                </c:pt>
                <c:pt idx="60">
                  <c:v>1.3576565656565656</c:v>
                </c:pt>
                <c:pt idx="61">
                  <c:v>1.3576565656565656</c:v>
                </c:pt>
                <c:pt idx="62">
                  <c:v>1.3576565656565656</c:v>
                </c:pt>
                <c:pt idx="63">
                  <c:v>1.3576565656565656</c:v>
                </c:pt>
                <c:pt idx="64">
                  <c:v>1.3576565656565656</c:v>
                </c:pt>
                <c:pt idx="65">
                  <c:v>1.3576565656565656</c:v>
                </c:pt>
                <c:pt idx="66">
                  <c:v>1.3576565656565656</c:v>
                </c:pt>
                <c:pt idx="67">
                  <c:v>1.3576565656565656</c:v>
                </c:pt>
                <c:pt idx="68">
                  <c:v>1.3576565656565656</c:v>
                </c:pt>
                <c:pt idx="69">
                  <c:v>1.3576565656565656</c:v>
                </c:pt>
                <c:pt idx="70">
                  <c:v>1.3576565656565656</c:v>
                </c:pt>
                <c:pt idx="71">
                  <c:v>1.3576565656565656</c:v>
                </c:pt>
                <c:pt idx="72">
                  <c:v>1.3576565656565656</c:v>
                </c:pt>
                <c:pt idx="73">
                  <c:v>1.3576565656565656</c:v>
                </c:pt>
                <c:pt idx="74">
                  <c:v>1.3576565656565656</c:v>
                </c:pt>
                <c:pt idx="75">
                  <c:v>1.3576565656565656</c:v>
                </c:pt>
                <c:pt idx="76">
                  <c:v>1.3576565656565656</c:v>
                </c:pt>
                <c:pt idx="77">
                  <c:v>1.3576565656565656</c:v>
                </c:pt>
                <c:pt idx="78">
                  <c:v>1.3576565656565656</c:v>
                </c:pt>
                <c:pt idx="79">
                  <c:v>1.3576565656565656</c:v>
                </c:pt>
                <c:pt idx="80">
                  <c:v>1.3576565656565656</c:v>
                </c:pt>
                <c:pt idx="81">
                  <c:v>1.3576565656565656</c:v>
                </c:pt>
                <c:pt idx="82">
                  <c:v>1.3576565656565656</c:v>
                </c:pt>
                <c:pt idx="83">
                  <c:v>1.3576565656565656</c:v>
                </c:pt>
                <c:pt idx="84">
                  <c:v>1.3576565656565656</c:v>
                </c:pt>
                <c:pt idx="85">
                  <c:v>1.3576565656565656</c:v>
                </c:pt>
                <c:pt idx="86">
                  <c:v>1.3576565656565656</c:v>
                </c:pt>
                <c:pt idx="87">
                  <c:v>1.3576565656565656</c:v>
                </c:pt>
                <c:pt idx="88">
                  <c:v>1.3576565656565656</c:v>
                </c:pt>
                <c:pt idx="89">
                  <c:v>1.3576565656565656</c:v>
                </c:pt>
                <c:pt idx="90">
                  <c:v>1.3576565656565656</c:v>
                </c:pt>
                <c:pt idx="91">
                  <c:v>1.3576565656565656</c:v>
                </c:pt>
                <c:pt idx="92">
                  <c:v>1.3576565656565656</c:v>
                </c:pt>
                <c:pt idx="93">
                  <c:v>1.3576565656565656</c:v>
                </c:pt>
                <c:pt idx="94">
                  <c:v>1.3576565656565656</c:v>
                </c:pt>
                <c:pt idx="95">
                  <c:v>1.3576565656565656</c:v>
                </c:pt>
                <c:pt idx="96">
                  <c:v>1.3576565656565656</c:v>
                </c:pt>
                <c:pt idx="97">
                  <c:v>1.3576565656565656</c:v>
                </c:pt>
                <c:pt idx="98">
                  <c:v>1.3576565656565656</c:v>
                </c:pt>
                <c:pt idx="99">
                  <c:v>1.3576565656565656</c:v>
                </c:pt>
                <c:pt idx="100">
                  <c:v>1.3576565656565656</c:v>
                </c:pt>
                <c:pt idx="101">
                  <c:v>1.3576565656565656</c:v>
                </c:pt>
                <c:pt idx="102">
                  <c:v>1.3576565656565656</c:v>
                </c:pt>
                <c:pt idx="103">
                  <c:v>1.3576565656565656</c:v>
                </c:pt>
                <c:pt idx="104">
                  <c:v>1.3576565656565656</c:v>
                </c:pt>
                <c:pt idx="105">
                  <c:v>1.3576565656565656</c:v>
                </c:pt>
                <c:pt idx="106">
                  <c:v>1.3576565656565656</c:v>
                </c:pt>
                <c:pt idx="107">
                  <c:v>1.3576565656565656</c:v>
                </c:pt>
                <c:pt idx="108">
                  <c:v>1.3576565656565656</c:v>
                </c:pt>
                <c:pt idx="109">
                  <c:v>1.3576565656565656</c:v>
                </c:pt>
                <c:pt idx="110">
                  <c:v>1.3576565656565656</c:v>
                </c:pt>
                <c:pt idx="111">
                  <c:v>1.3576565656565656</c:v>
                </c:pt>
                <c:pt idx="112">
                  <c:v>1.3576565656565656</c:v>
                </c:pt>
                <c:pt idx="113">
                  <c:v>1.3576565656565656</c:v>
                </c:pt>
                <c:pt idx="114">
                  <c:v>1.3576565656565656</c:v>
                </c:pt>
                <c:pt idx="115">
                  <c:v>1.3576565656565656</c:v>
                </c:pt>
                <c:pt idx="116">
                  <c:v>1.3576565656565656</c:v>
                </c:pt>
                <c:pt idx="117">
                  <c:v>1.3576565656565656</c:v>
                </c:pt>
                <c:pt idx="118">
                  <c:v>1.3576565656565656</c:v>
                </c:pt>
                <c:pt idx="119">
                  <c:v>1.3576565656565656</c:v>
                </c:pt>
                <c:pt idx="120">
                  <c:v>1.3576565656565656</c:v>
                </c:pt>
                <c:pt idx="121">
                  <c:v>1.3576565656565656</c:v>
                </c:pt>
                <c:pt idx="122">
                  <c:v>1.3576565656565656</c:v>
                </c:pt>
                <c:pt idx="123">
                  <c:v>1.3576565656565656</c:v>
                </c:pt>
                <c:pt idx="124">
                  <c:v>1.3576565656565656</c:v>
                </c:pt>
                <c:pt idx="125">
                  <c:v>1.3576565656565656</c:v>
                </c:pt>
                <c:pt idx="126">
                  <c:v>1.3576565656565656</c:v>
                </c:pt>
                <c:pt idx="127">
                  <c:v>1.3576565656565656</c:v>
                </c:pt>
                <c:pt idx="128">
                  <c:v>1.3576565656565656</c:v>
                </c:pt>
                <c:pt idx="129">
                  <c:v>1.3576565656565656</c:v>
                </c:pt>
                <c:pt idx="130">
                  <c:v>1.3576565656565656</c:v>
                </c:pt>
                <c:pt idx="131">
                  <c:v>1.3576565656565656</c:v>
                </c:pt>
                <c:pt idx="132">
                  <c:v>1.3576565656565656</c:v>
                </c:pt>
                <c:pt idx="133">
                  <c:v>1.3576565656565656</c:v>
                </c:pt>
                <c:pt idx="134">
                  <c:v>1.3576565656565656</c:v>
                </c:pt>
                <c:pt idx="135">
                  <c:v>1.3576565656565656</c:v>
                </c:pt>
                <c:pt idx="136">
                  <c:v>1.3576565656565656</c:v>
                </c:pt>
                <c:pt idx="137">
                  <c:v>1.3576565656565656</c:v>
                </c:pt>
                <c:pt idx="138">
                  <c:v>1.3576565656565656</c:v>
                </c:pt>
                <c:pt idx="139">
                  <c:v>1.3576565656565656</c:v>
                </c:pt>
                <c:pt idx="140">
                  <c:v>1.3576565656565656</c:v>
                </c:pt>
                <c:pt idx="141">
                  <c:v>1.3576565656565656</c:v>
                </c:pt>
                <c:pt idx="142">
                  <c:v>1.3576565656565656</c:v>
                </c:pt>
                <c:pt idx="143">
                  <c:v>1.3576565656565656</c:v>
                </c:pt>
                <c:pt idx="144">
                  <c:v>1.3576565656565656</c:v>
                </c:pt>
                <c:pt idx="145">
                  <c:v>1.3576565656565656</c:v>
                </c:pt>
                <c:pt idx="146">
                  <c:v>1.3576565656565656</c:v>
                </c:pt>
                <c:pt idx="147">
                  <c:v>1.3576565656565656</c:v>
                </c:pt>
                <c:pt idx="148">
                  <c:v>1.3576565656565656</c:v>
                </c:pt>
                <c:pt idx="149">
                  <c:v>1.3576565656565656</c:v>
                </c:pt>
                <c:pt idx="150">
                  <c:v>1.3576565656565656</c:v>
                </c:pt>
                <c:pt idx="151">
                  <c:v>1.3576565656565656</c:v>
                </c:pt>
                <c:pt idx="152">
                  <c:v>1.3576565656565656</c:v>
                </c:pt>
                <c:pt idx="153">
                  <c:v>1.3576565656565656</c:v>
                </c:pt>
                <c:pt idx="154">
                  <c:v>1.3576565656565656</c:v>
                </c:pt>
                <c:pt idx="155">
                  <c:v>1.3576565656565656</c:v>
                </c:pt>
                <c:pt idx="156">
                  <c:v>1.3576565656565656</c:v>
                </c:pt>
                <c:pt idx="157">
                  <c:v>1.3576565656565656</c:v>
                </c:pt>
                <c:pt idx="158">
                  <c:v>1.3576565656565656</c:v>
                </c:pt>
                <c:pt idx="159">
                  <c:v>1.3576565656565656</c:v>
                </c:pt>
                <c:pt idx="160">
                  <c:v>1.3576565656565656</c:v>
                </c:pt>
                <c:pt idx="161">
                  <c:v>1.3576565656565656</c:v>
                </c:pt>
                <c:pt idx="162">
                  <c:v>1.3576565656565656</c:v>
                </c:pt>
                <c:pt idx="163">
                  <c:v>1.3576565656565656</c:v>
                </c:pt>
                <c:pt idx="164">
                  <c:v>1.3576565656565656</c:v>
                </c:pt>
                <c:pt idx="165">
                  <c:v>1.3576565656565656</c:v>
                </c:pt>
                <c:pt idx="166">
                  <c:v>1.3576565656565656</c:v>
                </c:pt>
                <c:pt idx="167">
                  <c:v>1.3576565656565656</c:v>
                </c:pt>
                <c:pt idx="168">
                  <c:v>1.3576565656565656</c:v>
                </c:pt>
                <c:pt idx="169">
                  <c:v>1.3576565656565656</c:v>
                </c:pt>
                <c:pt idx="170">
                  <c:v>1.3576565656565656</c:v>
                </c:pt>
                <c:pt idx="171">
                  <c:v>1.3576565656565656</c:v>
                </c:pt>
                <c:pt idx="172">
                  <c:v>1.3576565656565656</c:v>
                </c:pt>
                <c:pt idx="173">
                  <c:v>1.3576565656565656</c:v>
                </c:pt>
                <c:pt idx="174">
                  <c:v>1.3576565656565656</c:v>
                </c:pt>
                <c:pt idx="175">
                  <c:v>1.3576565656565656</c:v>
                </c:pt>
                <c:pt idx="176">
                  <c:v>1.3576565656565656</c:v>
                </c:pt>
                <c:pt idx="177">
                  <c:v>1.3576565656565656</c:v>
                </c:pt>
                <c:pt idx="178">
                  <c:v>1.3576565656565656</c:v>
                </c:pt>
                <c:pt idx="179">
                  <c:v>1.3576565656565656</c:v>
                </c:pt>
                <c:pt idx="180">
                  <c:v>1.3576565656565656</c:v>
                </c:pt>
                <c:pt idx="181">
                  <c:v>1.3576565656565656</c:v>
                </c:pt>
                <c:pt idx="182">
                  <c:v>1.3576565656565656</c:v>
                </c:pt>
                <c:pt idx="183">
                  <c:v>1.3576565656565656</c:v>
                </c:pt>
                <c:pt idx="184">
                  <c:v>1.3576565656565656</c:v>
                </c:pt>
                <c:pt idx="185">
                  <c:v>1.3576565656565656</c:v>
                </c:pt>
                <c:pt idx="186">
                  <c:v>1.3576565656565656</c:v>
                </c:pt>
                <c:pt idx="187">
                  <c:v>1.3576565656565656</c:v>
                </c:pt>
                <c:pt idx="188">
                  <c:v>1.3576565656565656</c:v>
                </c:pt>
                <c:pt idx="189">
                  <c:v>1.3576565656565656</c:v>
                </c:pt>
                <c:pt idx="190">
                  <c:v>1.3576565656565656</c:v>
                </c:pt>
                <c:pt idx="191">
                  <c:v>1.3576565656565656</c:v>
                </c:pt>
                <c:pt idx="192">
                  <c:v>1.3576565656565656</c:v>
                </c:pt>
                <c:pt idx="193">
                  <c:v>1.3576565656565656</c:v>
                </c:pt>
                <c:pt idx="194">
                  <c:v>1.3576565656565656</c:v>
                </c:pt>
                <c:pt idx="195">
                  <c:v>1.3576565656565656</c:v>
                </c:pt>
                <c:pt idx="196">
                  <c:v>1.3576565656565656</c:v>
                </c:pt>
                <c:pt idx="197">
                  <c:v>1.3576565656565656</c:v>
                </c:pt>
                <c:pt idx="198">
                  <c:v>1.3576565656565656</c:v>
                </c:pt>
                <c:pt idx="199">
                  <c:v>1.3576565656565656</c:v>
                </c:pt>
                <c:pt idx="200">
                  <c:v>1.3576565656565656</c:v>
                </c:pt>
                <c:pt idx="201">
                  <c:v>1.3576565656565656</c:v>
                </c:pt>
                <c:pt idx="202">
                  <c:v>1.3576565656565656</c:v>
                </c:pt>
                <c:pt idx="203">
                  <c:v>1.3576565656565656</c:v>
                </c:pt>
                <c:pt idx="204">
                  <c:v>1.3576565656565656</c:v>
                </c:pt>
                <c:pt idx="205">
                  <c:v>1.3576565656565656</c:v>
                </c:pt>
                <c:pt idx="206">
                  <c:v>1.3576565656565656</c:v>
                </c:pt>
                <c:pt idx="207">
                  <c:v>1.3576565656565656</c:v>
                </c:pt>
                <c:pt idx="208">
                  <c:v>1.3576565656565656</c:v>
                </c:pt>
                <c:pt idx="209">
                  <c:v>1.3576565656565656</c:v>
                </c:pt>
                <c:pt idx="210">
                  <c:v>1.3576565656565656</c:v>
                </c:pt>
                <c:pt idx="211">
                  <c:v>1.3576565656565656</c:v>
                </c:pt>
                <c:pt idx="212">
                  <c:v>1.3576565656565656</c:v>
                </c:pt>
                <c:pt idx="213">
                  <c:v>1.3576565656565656</c:v>
                </c:pt>
                <c:pt idx="214">
                  <c:v>1.3576565656565656</c:v>
                </c:pt>
                <c:pt idx="215">
                  <c:v>1.3576565656565656</c:v>
                </c:pt>
                <c:pt idx="216">
                  <c:v>1.3576565656565656</c:v>
                </c:pt>
                <c:pt idx="217">
                  <c:v>1.3576565656565656</c:v>
                </c:pt>
                <c:pt idx="218">
                  <c:v>1.3576565656565656</c:v>
                </c:pt>
                <c:pt idx="219">
                  <c:v>1.3576565656565656</c:v>
                </c:pt>
                <c:pt idx="220">
                  <c:v>1.3576565656565656</c:v>
                </c:pt>
                <c:pt idx="221">
                  <c:v>1.3576565656565656</c:v>
                </c:pt>
                <c:pt idx="222">
                  <c:v>1.3576565656565656</c:v>
                </c:pt>
                <c:pt idx="223">
                  <c:v>1.3576565656565656</c:v>
                </c:pt>
                <c:pt idx="224">
                  <c:v>1.3576565656565656</c:v>
                </c:pt>
                <c:pt idx="225">
                  <c:v>1.3576565656565656</c:v>
                </c:pt>
                <c:pt idx="226">
                  <c:v>1.3576565656565656</c:v>
                </c:pt>
                <c:pt idx="227">
                  <c:v>1.3576565656565656</c:v>
                </c:pt>
                <c:pt idx="228">
                  <c:v>1.3576565656565656</c:v>
                </c:pt>
                <c:pt idx="229">
                  <c:v>1.3576565656565656</c:v>
                </c:pt>
                <c:pt idx="230">
                  <c:v>1.3576565656565656</c:v>
                </c:pt>
                <c:pt idx="231">
                  <c:v>1.3576565656565656</c:v>
                </c:pt>
                <c:pt idx="232">
                  <c:v>1.3576565656565656</c:v>
                </c:pt>
                <c:pt idx="233">
                  <c:v>1.3576565656565656</c:v>
                </c:pt>
                <c:pt idx="234">
                  <c:v>1.3576565656565656</c:v>
                </c:pt>
                <c:pt idx="235">
                  <c:v>1.3576565656565656</c:v>
                </c:pt>
                <c:pt idx="236">
                  <c:v>1.3576565656565656</c:v>
                </c:pt>
                <c:pt idx="237">
                  <c:v>1.3576565656565656</c:v>
                </c:pt>
                <c:pt idx="238">
                  <c:v>1.3576565656565656</c:v>
                </c:pt>
                <c:pt idx="239">
                  <c:v>1.3576565656565656</c:v>
                </c:pt>
                <c:pt idx="240">
                  <c:v>1.3576565656565656</c:v>
                </c:pt>
                <c:pt idx="241">
                  <c:v>1.3576565656565656</c:v>
                </c:pt>
                <c:pt idx="242">
                  <c:v>1.3576565656565656</c:v>
                </c:pt>
                <c:pt idx="243">
                  <c:v>1.3576565656565656</c:v>
                </c:pt>
                <c:pt idx="244">
                  <c:v>1.3576565656565656</c:v>
                </c:pt>
                <c:pt idx="245">
                  <c:v>1.3576565656565656</c:v>
                </c:pt>
                <c:pt idx="246">
                  <c:v>1.3576565656565656</c:v>
                </c:pt>
                <c:pt idx="247">
                  <c:v>1.3576565656565656</c:v>
                </c:pt>
                <c:pt idx="248">
                  <c:v>1.3576565656565656</c:v>
                </c:pt>
                <c:pt idx="249">
                  <c:v>1.3576565656565656</c:v>
                </c:pt>
                <c:pt idx="250">
                  <c:v>1.3576565656565656</c:v>
                </c:pt>
                <c:pt idx="251">
                  <c:v>1.3576565656565656</c:v>
                </c:pt>
                <c:pt idx="252">
                  <c:v>1.3576565656565656</c:v>
                </c:pt>
                <c:pt idx="253">
                  <c:v>1.3576565656565656</c:v>
                </c:pt>
                <c:pt idx="254">
                  <c:v>1.3576565656565656</c:v>
                </c:pt>
                <c:pt idx="255">
                  <c:v>1.3576565656565656</c:v>
                </c:pt>
                <c:pt idx="256">
                  <c:v>1.3576565656565656</c:v>
                </c:pt>
                <c:pt idx="257">
                  <c:v>1.3576565656565656</c:v>
                </c:pt>
                <c:pt idx="258">
                  <c:v>1.3576565656565656</c:v>
                </c:pt>
                <c:pt idx="259">
                  <c:v>1.3576565656565656</c:v>
                </c:pt>
                <c:pt idx="260">
                  <c:v>1.3576565656565656</c:v>
                </c:pt>
                <c:pt idx="261">
                  <c:v>1.3576565656565656</c:v>
                </c:pt>
                <c:pt idx="262">
                  <c:v>1.3576565656565656</c:v>
                </c:pt>
                <c:pt idx="263">
                  <c:v>1.3576565656565656</c:v>
                </c:pt>
                <c:pt idx="264">
                  <c:v>1.3576565656565656</c:v>
                </c:pt>
                <c:pt idx="265">
                  <c:v>1.3576565656565656</c:v>
                </c:pt>
                <c:pt idx="266">
                  <c:v>1.3576565656565656</c:v>
                </c:pt>
                <c:pt idx="267">
                  <c:v>1.3576565656565656</c:v>
                </c:pt>
                <c:pt idx="268">
                  <c:v>1.3576565656565656</c:v>
                </c:pt>
                <c:pt idx="269">
                  <c:v>1.3576565656565656</c:v>
                </c:pt>
                <c:pt idx="270">
                  <c:v>1.3576565656565656</c:v>
                </c:pt>
                <c:pt idx="271">
                  <c:v>1.3576565656565656</c:v>
                </c:pt>
                <c:pt idx="272">
                  <c:v>1.3576565656565656</c:v>
                </c:pt>
                <c:pt idx="273">
                  <c:v>1.3576565656565656</c:v>
                </c:pt>
                <c:pt idx="274">
                  <c:v>1.3576565656565656</c:v>
                </c:pt>
                <c:pt idx="275">
                  <c:v>1.3576565656565656</c:v>
                </c:pt>
                <c:pt idx="276">
                  <c:v>1.3576565656565656</c:v>
                </c:pt>
                <c:pt idx="277">
                  <c:v>1.3576565656565656</c:v>
                </c:pt>
                <c:pt idx="278">
                  <c:v>1.3576565656565656</c:v>
                </c:pt>
                <c:pt idx="279">
                  <c:v>1.3576565656565656</c:v>
                </c:pt>
                <c:pt idx="280">
                  <c:v>1.3576565656565656</c:v>
                </c:pt>
                <c:pt idx="281">
                  <c:v>1.3576565656565656</c:v>
                </c:pt>
                <c:pt idx="282">
                  <c:v>1.3576565656565656</c:v>
                </c:pt>
                <c:pt idx="283">
                  <c:v>1.3576565656565656</c:v>
                </c:pt>
                <c:pt idx="284">
                  <c:v>1.3576565656565656</c:v>
                </c:pt>
                <c:pt idx="285">
                  <c:v>1.3576565656565656</c:v>
                </c:pt>
                <c:pt idx="286">
                  <c:v>1.3576565656565656</c:v>
                </c:pt>
                <c:pt idx="287">
                  <c:v>1.3576565656565656</c:v>
                </c:pt>
                <c:pt idx="288">
                  <c:v>1.3576565656565656</c:v>
                </c:pt>
                <c:pt idx="289">
                  <c:v>1.3576565656565656</c:v>
                </c:pt>
                <c:pt idx="290">
                  <c:v>1.3576565656565656</c:v>
                </c:pt>
                <c:pt idx="291">
                  <c:v>1.3576565656565656</c:v>
                </c:pt>
                <c:pt idx="292">
                  <c:v>1.3576565656565656</c:v>
                </c:pt>
                <c:pt idx="293">
                  <c:v>1.3576565656565656</c:v>
                </c:pt>
                <c:pt idx="294">
                  <c:v>1.3576565656565656</c:v>
                </c:pt>
                <c:pt idx="295">
                  <c:v>1.3576565656565656</c:v>
                </c:pt>
                <c:pt idx="296">
                  <c:v>1.3576565656565656</c:v>
                </c:pt>
                <c:pt idx="297">
                  <c:v>1.3576565656565656</c:v>
                </c:pt>
                <c:pt idx="298">
                  <c:v>1.3576565656565656</c:v>
                </c:pt>
                <c:pt idx="299">
                  <c:v>1.3576565656565656</c:v>
                </c:pt>
                <c:pt idx="300">
                  <c:v>1.3576565656565656</c:v>
                </c:pt>
                <c:pt idx="301">
                  <c:v>1.3576565656565656</c:v>
                </c:pt>
                <c:pt idx="302">
                  <c:v>1.3576565656565656</c:v>
                </c:pt>
                <c:pt idx="303">
                  <c:v>1.3576565656565656</c:v>
                </c:pt>
                <c:pt idx="304">
                  <c:v>1.3576565656565656</c:v>
                </c:pt>
                <c:pt idx="305">
                  <c:v>1.3576565656565656</c:v>
                </c:pt>
                <c:pt idx="306">
                  <c:v>1.3576565656565656</c:v>
                </c:pt>
                <c:pt idx="307">
                  <c:v>1.3576565656565656</c:v>
                </c:pt>
                <c:pt idx="308">
                  <c:v>1.3576565656565656</c:v>
                </c:pt>
                <c:pt idx="309">
                  <c:v>1.3576565656565656</c:v>
                </c:pt>
                <c:pt idx="310">
                  <c:v>1.3576565656565656</c:v>
                </c:pt>
                <c:pt idx="311">
                  <c:v>1.3576565656565656</c:v>
                </c:pt>
                <c:pt idx="312">
                  <c:v>1.3576565656565656</c:v>
                </c:pt>
                <c:pt idx="313">
                  <c:v>1.3576565656565656</c:v>
                </c:pt>
                <c:pt idx="314">
                  <c:v>1.3576565656565656</c:v>
                </c:pt>
                <c:pt idx="315">
                  <c:v>1.3576565656565656</c:v>
                </c:pt>
                <c:pt idx="316">
                  <c:v>1.3576565656565656</c:v>
                </c:pt>
                <c:pt idx="317">
                  <c:v>1.3576565656565656</c:v>
                </c:pt>
                <c:pt idx="318">
                  <c:v>1.3576565656565656</c:v>
                </c:pt>
                <c:pt idx="319">
                  <c:v>1.3576565656565656</c:v>
                </c:pt>
                <c:pt idx="320">
                  <c:v>1.3576565656565656</c:v>
                </c:pt>
                <c:pt idx="321">
                  <c:v>1.3576565656565656</c:v>
                </c:pt>
                <c:pt idx="322">
                  <c:v>1.3576565656565656</c:v>
                </c:pt>
                <c:pt idx="323">
                  <c:v>1.3576565656565656</c:v>
                </c:pt>
                <c:pt idx="324">
                  <c:v>1.3576565656565656</c:v>
                </c:pt>
                <c:pt idx="325">
                  <c:v>1.3576565656565656</c:v>
                </c:pt>
                <c:pt idx="326">
                  <c:v>1.3576565656565656</c:v>
                </c:pt>
                <c:pt idx="327">
                  <c:v>1.3576565656565656</c:v>
                </c:pt>
                <c:pt idx="328">
                  <c:v>1.3576565656565656</c:v>
                </c:pt>
                <c:pt idx="329">
                  <c:v>1.3576565656565656</c:v>
                </c:pt>
                <c:pt idx="330">
                  <c:v>1.3576565656565656</c:v>
                </c:pt>
                <c:pt idx="331">
                  <c:v>1.3576565656565656</c:v>
                </c:pt>
                <c:pt idx="332">
                  <c:v>1.3576565656565656</c:v>
                </c:pt>
                <c:pt idx="333">
                  <c:v>1.3576565656565656</c:v>
                </c:pt>
                <c:pt idx="334">
                  <c:v>1.3576565656565656</c:v>
                </c:pt>
                <c:pt idx="335">
                  <c:v>1.3576565656565656</c:v>
                </c:pt>
                <c:pt idx="336">
                  <c:v>1.3576565656565656</c:v>
                </c:pt>
                <c:pt idx="337">
                  <c:v>1.3576565656565656</c:v>
                </c:pt>
                <c:pt idx="338">
                  <c:v>1.3576565656565656</c:v>
                </c:pt>
                <c:pt idx="339">
                  <c:v>1.3576565656565656</c:v>
                </c:pt>
                <c:pt idx="340">
                  <c:v>1.3576565656565656</c:v>
                </c:pt>
                <c:pt idx="341">
                  <c:v>1.3576565656565656</c:v>
                </c:pt>
                <c:pt idx="342">
                  <c:v>1.3576565656565656</c:v>
                </c:pt>
                <c:pt idx="343">
                  <c:v>1.3576565656565656</c:v>
                </c:pt>
                <c:pt idx="344">
                  <c:v>1.3576565656565656</c:v>
                </c:pt>
                <c:pt idx="345">
                  <c:v>1.3576565656565656</c:v>
                </c:pt>
                <c:pt idx="346">
                  <c:v>1.3576565656565656</c:v>
                </c:pt>
                <c:pt idx="347">
                  <c:v>1.3576565656565656</c:v>
                </c:pt>
                <c:pt idx="348">
                  <c:v>1.3576565656565656</c:v>
                </c:pt>
                <c:pt idx="349">
                  <c:v>1.3576565656565656</c:v>
                </c:pt>
                <c:pt idx="350">
                  <c:v>1.3576565656565656</c:v>
                </c:pt>
                <c:pt idx="351">
                  <c:v>1.3576565656565656</c:v>
                </c:pt>
                <c:pt idx="352">
                  <c:v>1.3576565656565656</c:v>
                </c:pt>
                <c:pt idx="353">
                  <c:v>1.3576565656565656</c:v>
                </c:pt>
                <c:pt idx="354">
                  <c:v>1.3576565656565656</c:v>
                </c:pt>
                <c:pt idx="355">
                  <c:v>1.3576565656565656</c:v>
                </c:pt>
                <c:pt idx="356">
                  <c:v>1.3576565656565656</c:v>
                </c:pt>
                <c:pt idx="357">
                  <c:v>1.3576565656565656</c:v>
                </c:pt>
                <c:pt idx="358">
                  <c:v>1.3576565656565656</c:v>
                </c:pt>
                <c:pt idx="359">
                  <c:v>1.3576565656565656</c:v>
                </c:pt>
                <c:pt idx="360">
                  <c:v>1.3576565656565656</c:v>
                </c:pt>
                <c:pt idx="361">
                  <c:v>1.3576565656565656</c:v>
                </c:pt>
                <c:pt idx="362">
                  <c:v>1.3576565656565656</c:v>
                </c:pt>
                <c:pt idx="363">
                  <c:v>1.3576565656565656</c:v>
                </c:pt>
                <c:pt idx="364">
                  <c:v>1.3576565656565656</c:v>
                </c:pt>
                <c:pt idx="365">
                  <c:v>1.3576565656565656</c:v>
                </c:pt>
                <c:pt idx="366">
                  <c:v>1.3576565656565656</c:v>
                </c:pt>
                <c:pt idx="367">
                  <c:v>1.3576565656565656</c:v>
                </c:pt>
                <c:pt idx="368">
                  <c:v>1.3576565656565656</c:v>
                </c:pt>
                <c:pt idx="369">
                  <c:v>1.3576565656565656</c:v>
                </c:pt>
                <c:pt idx="370">
                  <c:v>1.3576565656565656</c:v>
                </c:pt>
                <c:pt idx="371">
                  <c:v>1.3576565656565656</c:v>
                </c:pt>
                <c:pt idx="372">
                  <c:v>1.3576565656565656</c:v>
                </c:pt>
                <c:pt idx="373">
                  <c:v>1.3576565656565656</c:v>
                </c:pt>
                <c:pt idx="374">
                  <c:v>1.3576565656565656</c:v>
                </c:pt>
                <c:pt idx="375">
                  <c:v>1.3576565656565656</c:v>
                </c:pt>
                <c:pt idx="376">
                  <c:v>1.3576565656565656</c:v>
                </c:pt>
                <c:pt idx="377">
                  <c:v>1.3576565656565656</c:v>
                </c:pt>
                <c:pt idx="378">
                  <c:v>1.3576565656565656</c:v>
                </c:pt>
                <c:pt idx="379">
                  <c:v>1.3576565656565656</c:v>
                </c:pt>
                <c:pt idx="380">
                  <c:v>1.3576565656565656</c:v>
                </c:pt>
                <c:pt idx="381">
                  <c:v>1.3576565656565656</c:v>
                </c:pt>
                <c:pt idx="382">
                  <c:v>1.3576565656565656</c:v>
                </c:pt>
                <c:pt idx="383">
                  <c:v>1.3576565656565656</c:v>
                </c:pt>
                <c:pt idx="384">
                  <c:v>1.3576565656565656</c:v>
                </c:pt>
                <c:pt idx="385">
                  <c:v>1.3576565656565656</c:v>
                </c:pt>
                <c:pt idx="386">
                  <c:v>1.3576565656565656</c:v>
                </c:pt>
                <c:pt idx="387">
                  <c:v>1.3576565656565656</c:v>
                </c:pt>
                <c:pt idx="388">
                  <c:v>1.3576565656565656</c:v>
                </c:pt>
                <c:pt idx="389">
                  <c:v>1.3576565656565656</c:v>
                </c:pt>
                <c:pt idx="390">
                  <c:v>1.3576565656565656</c:v>
                </c:pt>
                <c:pt idx="391">
                  <c:v>1.3576565656565656</c:v>
                </c:pt>
                <c:pt idx="392">
                  <c:v>1.3576565656565656</c:v>
                </c:pt>
                <c:pt idx="393">
                  <c:v>1.3576565656565656</c:v>
                </c:pt>
                <c:pt idx="394">
                  <c:v>1.3576565656565656</c:v>
                </c:pt>
                <c:pt idx="395">
                  <c:v>1.3576565656565656</c:v>
                </c:pt>
                <c:pt idx="396">
                  <c:v>1.3576565656565656</c:v>
                </c:pt>
                <c:pt idx="397">
                  <c:v>1.3576565656565656</c:v>
                </c:pt>
                <c:pt idx="398">
                  <c:v>1.3576565656565656</c:v>
                </c:pt>
                <c:pt idx="399">
                  <c:v>1.3576565656565656</c:v>
                </c:pt>
                <c:pt idx="400">
                  <c:v>1.3576565656565656</c:v>
                </c:pt>
                <c:pt idx="401">
                  <c:v>1.3576565656565656</c:v>
                </c:pt>
                <c:pt idx="402">
                  <c:v>1.3576565656565656</c:v>
                </c:pt>
                <c:pt idx="403">
                  <c:v>1.3576565656565656</c:v>
                </c:pt>
                <c:pt idx="404">
                  <c:v>1.3576565656565656</c:v>
                </c:pt>
                <c:pt idx="405">
                  <c:v>1.3576565656565656</c:v>
                </c:pt>
                <c:pt idx="406">
                  <c:v>1.3576565656565656</c:v>
                </c:pt>
                <c:pt idx="407">
                  <c:v>1.3576565656565656</c:v>
                </c:pt>
                <c:pt idx="408">
                  <c:v>1.3576565656565656</c:v>
                </c:pt>
                <c:pt idx="409">
                  <c:v>1.3576565656565656</c:v>
                </c:pt>
                <c:pt idx="410">
                  <c:v>1.3576565656565656</c:v>
                </c:pt>
                <c:pt idx="411">
                  <c:v>1.3576565656565656</c:v>
                </c:pt>
                <c:pt idx="412">
                  <c:v>1.3576565656565656</c:v>
                </c:pt>
                <c:pt idx="413">
                  <c:v>1.3576565656565656</c:v>
                </c:pt>
                <c:pt idx="414">
                  <c:v>1.3576565656565656</c:v>
                </c:pt>
                <c:pt idx="415">
                  <c:v>1.3576565656565656</c:v>
                </c:pt>
                <c:pt idx="416">
                  <c:v>1.3576565656565656</c:v>
                </c:pt>
                <c:pt idx="417">
                  <c:v>1.3576565656565656</c:v>
                </c:pt>
                <c:pt idx="418">
                  <c:v>1.3576565656565656</c:v>
                </c:pt>
                <c:pt idx="419">
                  <c:v>1.3576565656565656</c:v>
                </c:pt>
                <c:pt idx="420">
                  <c:v>1.3576565656565656</c:v>
                </c:pt>
                <c:pt idx="421">
                  <c:v>1.3576565656565656</c:v>
                </c:pt>
                <c:pt idx="422">
                  <c:v>1.3576565656565656</c:v>
                </c:pt>
                <c:pt idx="423">
                  <c:v>1.3576565656565656</c:v>
                </c:pt>
                <c:pt idx="424">
                  <c:v>1.3576565656565656</c:v>
                </c:pt>
                <c:pt idx="425">
                  <c:v>1.3576565656565656</c:v>
                </c:pt>
                <c:pt idx="426">
                  <c:v>1.3576565656565656</c:v>
                </c:pt>
                <c:pt idx="427">
                  <c:v>1.3576565656565656</c:v>
                </c:pt>
                <c:pt idx="428">
                  <c:v>1.3576565656565656</c:v>
                </c:pt>
                <c:pt idx="429">
                  <c:v>1.3576565656565656</c:v>
                </c:pt>
                <c:pt idx="430">
                  <c:v>1.3576565656565656</c:v>
                </c:pt>
                <c:pt idx="431">
                  <c:v>1.3576565656565656</c:v>
                </c:pt>
                <c:pt idx="432">
                  <c:v>1.3576565656565656</c:v>
                </c:pt>
                <c:pt idx="433">
                  <c:v>1.3576565656565656</c:v>
                </c:pt>
                <c:pt idx="434">
                  <c:v>1.3576565656565656</c:v>
                </c:pt>
                <c:pt idx="435">
                  <c:v>1.3576565656565656</c:v>
                </c:pt>
                <c:pt idx="436">
                  <c:v>1.3576565656565656</c:v>
                </c:pt>
                <c:pt idx="437">
                  <c:v>1.3576565656565656</c:v>
                </c:pt>
                <c:pt idx="438">
                  <c:v>1.3576565656565656</c:v>
                </c:pt>
                <c:pt idx="439">
                  <c:v>1.3576565656565656</c:v>
                </c:pt>
                <c:pt idx="440">
                  <c:v>1.3576565656565656</c:v>
                </c:pt>
                <c:pt idx="441">
                  <c:v>1.3576565656565656</c:v>
                </c:pt>
                <c:pt idx="442">
                  <c:v>1.3576565656565656</c:v>
                </c:pt>
                <c:pt idx="443">
                  <c:v>1.3576565656565656</c:v>
                </c:pt>
                <c:pt idx="444">
                  <c:v>1.3576565656565656</c:v>
                </c:pt>
                <c:pt idx="445">
                  <c:v>1.3576565656565656</c:v>
                </c:pt>
                <c:pt idx="446">
                  <c:v>1.3576565656565656</c:v>
                </c:pt>
                <c:pt idx="447">
                  <c:v>1.3576565656565656</c:v>
                </c:pt>
                <c:pt idx="448">
                  <c:v>1.3576565656565656</c:v>
                </c:pt>
                <c:pt idx="449">
                  <c:v>1.3576565656565656</c:v>
                </c:pt>
                <c:pt idx="450">
                  <c:v>1.3576565656565656</c:v>
                </c:pt>
                <c:pt idx="451">
                  <c:v>1.3576565656565656</c:v>
                </c:pt>
                <c:pt idx="452">
                  <c:v>1.3576565656565656</c:v>
                </c:pt>
                <c:pt idx="453">
                  <c:v>1.3576565656565656</c:v>
                </c:pt>
                <c:pt idx="454">
                  <c:v>1.3576565656565656</c:v>
                </c:pt>
                <c:pt idx="455">
                  <c:v>1.3576565656565656</c:v>
                </c:pt>
                <c:pt idx="456">
                  <c:v>1.3576565656565656</c:v>
                </c:pt>
                <c:pt idx="457">
                  <c:v>1.3576565656565656</c:v>
                </c:pt>
                <c:pt idx="458">
                  <c:v>1.3576565656565656</c:v>
                </c:pt>
                <c:pt idx="459">
                  <c:v>1.3576565656565656</c:v>
                </c:pt>
                <c:pt idx="460">
                  <c:v>1.3576565656565656</c:v>
                </c:pt>
                <c:pt idx="461">
                  <c:v>1.3576565656565656</c:v>
                </c:pt>
                <c:pt idx="462">
                  <c:v>1.3576565656565656</c:v>
                </c:pt>
                <c:pt idx="463">
                  <c:v>1.3576565656565656</c:v>
                </c:pt>
                <c:pt idx="464">
                  <c:v>1.3576565656565656</c:v>
                </c:pt>
                <c:pt idx="465">
                  <c:v>1.3576565656565656</c:v>
                </c:pt>
                <c:pt idx="466">
                  <c:v>1.3576565656565656</c:v>
                </c:pt>
                <c:pt idx="467">
                  <c:v>1.3576565656565656</c:v>
                </c:pt>
                <c:pt idx="468">
                  <c:v>1.3576565656565656</c:v>
                </c:pt>
                <c:pt idx="469">
                  <c:v>1.3576565656565656</c:v>
                </c:pt>
                <c:pt idx="470">
                  <c:v>1.3576565656565656</c:v>
                </c:pt>
                <c:pt idx="471">
                  <c:v>1.3576565656565656</c:v>
                </c:pt>
                <c:pt idx="472">
                  <c:v>1.3576565656565656</c:v>
                </c:pt>
                <c:pt idx="473">
                  <c:v>1.3576565656565656</c:v>
                </c:pt>
                <c:pt idx="474">
                  <c:v>1.3576565656565656</c:v>
                </c:pt>
                <c:pt idx="475">
                  <c:v>1.3576565656565656</c:v>
                </c:pt>
                <c:pt idx="476">
                  <c:v>1.3576565656565656</c:v>
                </c:pt>
                <c:pt idx="477">
                  <c:v>1.3576565656565656</c:v>
                </c:pt>
                <c:pt idx="478">
                  <c:v>1.3576565656565656</c:v>
                </c:pt>
                <c:pt idx="479">
                  <c:v>1.3576565656565656</c:v>
                </c:pt>
                <c:pt idx="480">
                  <c:v>1.3576565656565656</c:v>
                </c:pt>
                <c:pt idx="481">
                  <c:v>1.3576565656565656</c:v>
                </c:pt>
                <c:pt idx="482">
                  <c:v>1.3576565656565656</c:v>
                </c:pt>
                <c:pt idx="483">
                  <c:v>1.3576565656565656</c:v>
                </c:pt>
                <c:pt idx="484">
                  <c:v>1.3576565656565656</c:v>
                </c:pt>
                <c:pt idx="485">
                  <c:v>1.3576565656565656</c:v>
                </c:pt>
                <c:pt idx="486">
                  <c:v>1.3576565656565656</c:v>
                </c:pt>
                <c:pt idx="487">
                  <c:v>1.3576565656565656</c:v>
                </c:pt>
                <c:pt idx="488">
                  <c:v>1.3576565656565656</c:v>
                </c:pt>
                <c:pt idx="489">
                  <c:v>1.3576565656565656</c:v>
                </c:pt>
                <c:pt idx="490">
                  <c:v>1.3576565656565656</c:v>
                </c:pt>
                <c:pt idx="491">
                  <c:v>1.3576565656565656</c:v>
                </c:pt>
                <c:pt idx="492">
                  <c:v>1.3576565656565656</c:v>
                </c:pt>
                <c:pt idx="493">
                  <c:v>1.3576565656565656</c:v>
                </c:pt>
                <c:pt idx="494">
                  <c:v>1.3576565656565656</c:v>
                </c:pt>
                <c:pt idx="495">
                  <c:v>1.3576565656565656</c:v>
                </c:pt>
                <c:pt idx="496">
                  <c:v>1.3576565656565656</c:v>
                </c:pt>
                <c:pt idx="497">
                  <c:v>1.3576565656565656</c:v>
                </c:pt>
                <c:pt idx="498">
                  <c:v>1.3576565656565656</c:v>
                </c:pt>
                <c:pt idx="499">
                  <c:v>1.3576565656565656</c:v>
                </c:pt>
                <c:pt idx="500">
                  <c:v>1.3576565656565656</c:v>
                </c:pt>
                <c:pt idx="501">
                  <c:v>1.3576565656565656</c:v>
                </c:pt>
                <c:pt idx="502">
                  <c:v>1.3576565656565656</c:v>
                </c:pt>
                <c:pt idx="503">
                  <c:v>1.3576565656565656</c:v>
                </c:pt>
                <c:pt idx="504">
                  <c:v>1.3576565656565656</c:v>
                </c:pt>
                <c:pt idx="505">
                  <c:v>1.3576565656565656</c:v>
                </c:pt>
                <c:pt idx="506">
                  <c:v>1.3576565656565656</c:v>
                </c:pt>
                <c:pt idx="507">
                  <c:v>1.3576565656565656</c:v>
                </c:pt>
                <c:pt idx="508">
                  <c:v>1.3576565656565656</c:v>
                </c:pt>
                <c:pt idx="509">
                  <c:v>1.3576565656565656</c:v>
                </c:pt>
                <c:pt idx="510">
                  <c:v>1.3576565656565656</c:v>
                </c:pt>
                <c:pt idx="511">
                  <c:v>1.3576565656565656</c:v>
                </c:pt>
                <c:pt idx="512">
                  <c:v>1.3576565656565656</c:v>
                </c:pt>
                <c:pt idx="513">
                  <c:v>1.3576565656565656</c:v>
                </c:pt>
                <c:pt idx="514">
                  <c:v>1.3576565656565656</c:v>
                </c:pt>
                <c:pt idx="515">
                  <c:v>1.3576565656565656</c:v>
                </c:pt>
                <c:pt idx="516">
                  <c:v>1.3576565656565656</c:v>
                </c:pt>
                <c:pt idx="517">
                  <c:v>1.3576565656565656</c:v>
                </c:pt>
                <c:pt idx="518">
                  <c:v>1.3576565656565656</c:v>
                </c:pt>
                <c:pt idx="519">
                  <c:v>1.3576565656565656</c:v>
                </c:pt>
                <c:pt idx="520">
                  <c:v>1.3576565656565656</c:v>
                </c:pt>
                <c:pt idx="521">
                  <c:v>1.3576565656565656</c:v>
                </c:pt>
                <c:pt idx="522">
                  <c:v>1.3576565656565656</c:v>
                </c:pt>
                <c:pt idx="523">
                  <c:v>1.3576565656565656</c:v>
                </c:pt>
                <c:pt idx="524">
                  <c:v>1.3576565656565656</c:v>
                </c:pt>
                <c:pt idx="525">
                  <c:v>1.3576565656565656</c:v>
                </c:pt>
                <c:pt idx="526">
                  <c:v>1.3576565656565656</c:v>
                </c:pt>
                <c:pt idx="527">
                  <c:v>1.3576565656565656</c:v>
                </c:pt>
                <c:pt idx="528">
                  <c:v>1.3576565656565656</c:v>
                </c:pt>
                <c:pt idx="529">
                  <c:v>1.3576565656565656</c:v>
                </c:pt>
                <c:pt idx="530">
                  <c:v>1.3576565656565656</c:v>
                </c:pt>
                <c:pt idx="531">
                  <c:v>1.3576565656565656</c:v>
                </c:pt>
                <c:pt idx="532">
                  <c:v>1.3576565656565656</c:v>
                </c:pt>
                <c:pt idx="533">
                  <c:v>1.3576565656565656</c:v>
                </c:pt>
                <c:pt idx="534">
                  <c:v>1.3576565656565656</c:v>
                </c:pt>
                <c:pt idx="535">
                  <c:v>1.3576565656565656</c:v>
                </c:pt>
                <c:pt idx="536">
                  <c:v>1.3576565656565656</c:v>
                </c:pt>
                <c:pt idx="537">
                  <c:v>1.3576565656565656</c:v>
                </c:pt>
                <c:pt idx="538">
                  <c:v>1.3576565656565656</c:v>
                </c:pt>
                <c:pt idx="539">
                  <c:v>1.3576565656565656</c:v>
                </c:pt>
                <c:pt idx="540">
                  <c:v>1.3576565656565656</c:v>
                </c:pt>
                <c:pt idx="541">
                  <c:v>1.3576565656565656</c:v>
                </c:pt>
                <c:pt idx="542">
                  <c:v>1.3576565656565656</c:v>
                </c:pt>
                <c:pt idx="543">
                  <c:v>1.3576565656565656</c:v>
                </c:pt>
                <c:pt idx="544">
                  <c:v>1.3576565656565656</c:v>
                </c:pt>
                <c:pt idx="545">
                  <c:v>1.3576565656565656</c:v>
                </c:pt>
                <c:pt idx="546">
                  <c:v>1.3576565656565656</c:v>
                </c:pt>
                <c:pt idx="547">
                  <c:v>1.3576565656565656</c:v>
                </c:pt>
                <c:pt idx="548">
                  <c:v>1.3576565656565656</c:v>
                </c:pt>
                <c:pt idx="549">
                  <c:v>1.3576565656565656</c:v>
                </c:pt>
                <c:pt idx="550">
                  <c:v>1.3576565656565656</c:v>
                </c:pt>
                <c:pt idx="551">
                  <c:v>1.3576565656565656</c:v>
                </c:pt>
                <c:pt idx="552">
                  <c:v>1.3576565656565656</c:v>
                </c:pt>
                <c:pt idx="553">
                  <c:v>1.3576565656565656</c:v>
                </c:pt>
                <c:pt idx="554">
                  <c:v>1.3576565656565656</c:v>
                </c:pt>
                <c:pt idx="555">
                  <c:v>1.3576565656565656</c:v>
                </c:pt>
                <c:pt idx="556">
                  <c:v>1.3576565656565656</c:v>
                </c:pt>
                <c:pt idx="557">
                  <c:v>1.3576565656565656</c:v>
                </c:pt>
                <c:pt idx="558">
                  <c:v>1.3576565656565656</c:v>
                </c:pt>
                <c:pt idx="559">
                  <c:v>1.3576565656565656</c:v>
                </c:pt>
                <c:pt idx="560">
                  <c:v>1.3576565656565656</c:v>
                </c:pt>
                <c:pt idx="561">
                  <c:v>1.3576565656565656</c:v>
                </c:pt>
                <c:pt idx="562">
                  <c:v>1.3576565656565656</c:v>
                </c:pt>
                <c:pt idx="563">
                  <c:v>1.3576565656565656</c:v>
                </c:pt>
                <c:pt idx="564">
                  <c:v>1.3576565656565656</c:v>
                </c:pt>
                <c:pt idx="565">
                  <c:v>1.3576565656565656</c:v>
                </c:pt>
                <c:pt idx="566">
                  <c:v>1.3576565656565656</c:v>
                </c:pt>
                <c:pt idx="567">
                  <c:v>1.3576565656565656</c:v>
                </c:pt>
                <c:pt idx="568">
                  <c:v>1.3576565656565656</c:v>
                </c:pt>
                <c:pt idx="569">
                  <c:v>1.3576565656565656</c:v>
                </c:pt>
                <c:pt idx="570">
                  <c:v>1.3576565656565656</c:v>
                </c:pt>
                <c:pt idx="571">
                  <c:v>1.3576565656565656</c:v>
                </c:pt>
                <c:pt idx="572">
                  <c:v>1.3576565656565656</c:v>
                </c:pt>
                <c:pt idx="573">
                  <c:v>1.3576565656565656</c:v>
                </c:pt>
                <c:pt idx="574">
                  <c:v>1.3576565656565656</c:v>
                </c:pt>
                <c:pt idx="575">
                  <c:v>1.3576565656565656</c:v>
                </c:pt>
                <c:pt idx="576">
                  <c:v>1.3576565656565656</c:v>
                </c:pt>
                <c:pt idx="577">
                  <c:v>1.3576565656565656</c:v>
                </c:pt>
                <c:pt idx="578">
                  <c:v>1.3576565656565656</c:v>
                </c:pt>
                <c:pt idx="579">
                  <c:v>1.3576565656565656</c:v>
                </c:pt>
                <c:pt idx="580">
                  <c:v>1.3576565656565656</c:v>
                </c:pt>
                <c:pt idx="581">
                  <c:v>1.3576565656565656</c:v>
                </c:pt>
                <c:pt idx="582">
                  <c:v>1.3576565656565656</c:v>
                </c:pt>
                <c:pt idx="583">
                  <c:v>1.3576565656565656</c:v>
                </c:pt>
                <c:pt idx="584">
                  <c:v>1.3576565656565656</c:v>
                </c:pt>
                <c:pt idx="585">
                  <c:v>1.3576565656565656</c:v>
                </c:pt>
                <c:pt idx="586">
                  <c:v>1.3576565656565656</c:v>
                </c:pt>
                <c:pt idx="587">
                  <c:v>1.3576565656565656</c:v>
                </c:pt>
                <c:pt idx="588">
                  <c:v>1.3576565656565656</c:v>
                </c:pt>
                <c:pt idx="589">
                  <c:v>1.3576565656565656</c:v>
                </c:pt>
                <c:pt idx="590">
                  <c:v>1.3576565656565656</c:v>
                </c:pt>
                <c:pt idx="591">
                  <c:v>1.3576565656565656</c:v>
                </c:pt>
                <c:pt idx="592">
                  <c:v>1.3576565656565656</c:v>
                </c:pt>
                <c:pt idx="593">
                  <c:v>1.3576565656565656</c:v>
                </c:pt>
                <c:pt idx="594">
                  <c:v>1.3576565656565656</c:v>
                </c:pt>
                <c:pt idx="595">
                  <c:v>1.3576565656565656</c:v>
                </c:pt>
                <c:pt idx="596">
                  <c:v>1.3576565656565656</c:v>
                </c:pt>
                <c:pt idx="597">
                  <c:v>1.3576565656565656</c:v>
                </c:pt>
                <c:pt idx="598">
                  <c:v>1.3576565656565656</c:v>
                </c:pt>
                <c:pt idx="599">
                  <c:v>1.3576565656565656</c:v>
                </c:pt>
                <c:pt idx="600">
                  <c:v>1.3576565656565656</c:v>
                </c:pt>
              </c:numCache>
            </c:numRef>
          </c:val>
          <c:smooth val="0"/>
          <c:extLst>
            <c:ext xmlns:c16="http://schemas.microsoft.com/office/drawing/2014/chart" uri="{C3380CC4-5D6E-409C-BE32-E72D297353CC}">
              <c16:uniqueId val="{00000002-DB8E-4D0E-B62A-6D1E06F2298A}"/>
            </c:ext>
          </c:extLst>
        </c:ser>
        <c:dLbls>
          <c:showLegendKey val="0"/>
          <c:showVal val="0"/>
          <c:showCatName val="0"/>
          <c:showSerName val="0"/>
          <c:showPercent val="0"/>
          <c:showBubbleSize val="0"/>
        </c:dLbls>
        <c:smooth val="0"/>
        <c:axId val="1053597247"/>
        <c:axId val="1880520207"/>
      </c:lineChart>
      <c:catAx>
        <c:axId val="1053597247"/>
        <c:scaling>
          <c:orientation val="minMax"/>
        </c:scaling>
        <c:delete val="0"/>
        <c:axPos val="b"/>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COP</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0"/>
        <c:majorTickMark val="cross"/>
        <c:minorTickMark val="out"/>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880520207"/>
        <c:crosses val="autoZero"/>
        <c:auto val="1"/>
        <c:lblAlgn val="ctr"/>
        <c:lblOffset val="100"/>
        <c:tickLblSkip val="50"/>
        <c:tickMarkSkip val="50"/>
        <c:noMultiLvlLbl val="0"/>
      </c:catAx>
      <c:valAx>
        <c:axId val="1880520207"/>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sz="1600"/>
                  <a:t>Energy Cost ($/hr)</a:t>
                </a:r>
              </a:p>
            </c:rich>
          </c:tx>
          <c:layout>
            <c:manualLayout>
              <c:xMode val="edge"/>
              <c:yMode val="edge"/>
              <c:x val="8.1564345741186005E-3"/>
              <c:y val="0.303233879767639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2"/>
                </a:solidFill>
                <a:latin typeface="+mn-lt"/>
                <a:ea typeface="+mn-ea"/>
                <a:cs typeface="+mn-cs"/>
              </a:defRPr>
            </a:pPr>
            <a:endParaRPr lang="en-US"/>
          </a:p>
        </c:txPr>
        <c:crossAx val="105359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r>
              <a:rPr lang="en-US"/>
              <a:t>Heating</a:t>
            </a:r>
            <a:r>
              <a:rPr lang="en-US" baseline="0"/>
              <a:t> Vs Cooling Mode: Compressor Speed</a:t>
            </a:r>
            <a:endParaRPr lang="en-US"/>
          </a:p>
        </c:rich>
      </c:tx>
      <c:overlay val="0"/>
      <c:spPr>
        <a:noFill/>
        <a:ln>
          <a:noFill/>
        </a:ln>
        <a:effectLst/>
      </c:spPr>
      <c:txPr>
        <a:bodyPr rot="0" spcFirstLastPara="1" vertOverflow="ellipsis" vert="horz" wrap="square" anchor="ctr" anchorCtr="1"/>
        <a:lstStyle/>
        <a:p>
          <a:pPr>
            <a:defRPr sz="1320" b="0" i="0" u="none" strike="noStrike" kern="1200" spc="0" baseline="0">
              <a:solidFill>
                <a:sysClr val="windowText" lastClr="000000"/>
              </a:solidFill>
              <a:latin typeface="+mn-lt"/>
              <a:ea typeface="+mn-ea"/>
              <a:cs typeface="+mn-cs"/>
            </a:defRPr>
          </a:pPr>
          <a:endParaRPr lang="en-US"/>
        </a:p>
      </c:txPr>
    </c:title>
    <c:autoTitleDeleted val="0"/>
    <c:plotArea>
      <c:layout/>
      <c:barChart>
        <c:barDir val="col"/>
        <c:grouping val="stacked"/>
        <c:varyColors val="0"/>
        <c:ser>
          <c:idx val="0"/>
          <c:order val="0"/>
          <c:spPr>
            <a:solidFill>
              <a:schemeClr val="accent1"/>
            </a:solidFill>
            <a:ln>
              <a:noFill/>
            </a:ln>
            <a:effectLst/>
          </c:spPr>
          <c:invertIfNegative val="0"/>
          <c:cat>
            <c:strRef>
              <c:f>Sheet1!$M$21:$M$22</c:f>
              <c:strCache>
                <c:ptCount val="2"/>
                <c:pt idx="0">
                  <c:v>Cooling</c:v>
                </c:pt>
                <c:pt idx="1">
                  <c:v>Heating</c:v>
                </c:pt>
              </c:strCache>
            </c:strRef>
          </c:cat>
          <c:val>
            <c:numRef>
              <c:f>Sheet1!$G$5:$G$6</c:f>
              <c:numCache>
                <c:formatCode>General</c:formatCode>
                <c:ptCount val="2"/>
                <c:pt idx="0">
                  <c:v>70</c:v>
                </c:pt>
                <c:pt idx="1">
                  <c:v>0</c:v>
                </c:pt>
              </c:numCache>
            </c:numRef>
          </c:val>
          <c:extLst>
            <c:ext xmlns:c16="http://schemas.microsoft.com/office/drawing/2014/chart" uri="{C3380CC4-5D6E-409C-BE32-E72D297353CC}">
              <c16:uniqueId val="{00000000-35AE-43C8-913D-376CDDAE4C36}"/>
            </c:ext>
          </c:extLst>
        </c:ser>
        <c:ser>
          <c:idx val="1"/>
          <c:order val="1"/>
          <c:spPr>
            <a:solidFill>
              <a:srgbClr val="FF0000"/>
            </a:solidFill>
            <a:ln>
              <a:noFill/>
            </a:ln>
            <a:effectLst/>
          </c:spPr>
          <c:invertIfNegative val="0"/>
          <c:cat>
            <c:strRef>
              <c:f>Sheet1!$M$21:$M$22</c:f>
              <c:strCache>
                <c:ptCount val="2"/>
                <c:pt idx="0">
                  <c:v>Cooling</c:v>
                </c:pt>
                <c:pt idx="1">
                  <c:v>Heating</c:v>
                </c:pt>
              </c:strCache>
            </c:strRef>
          </c:cat>
          <c:val>
            <c:numRef>
              <c:f>Sheet1!$H$5:$H$6</c:f>
              <c:numCache>
                <c:formatCode>General</c:formatCode>
                <c:ptCount val="2"/>
                <c:pt idx="0">
                  <c:v>0</c:v>
                </c:pt>
                <c:pt idx="1">
                  <c:v>70</c:v>
                </c:pt>
              </c:numCache>
            </c:numRef>
          </c:val>
          <c:extLst>
            <c:ext xmlns:c16="http://schemas.microsoft.com/office/drawing/2014/chart" uri="{C3380CC4-5D6E-409C-BE32-E72D297353CC}">
              <c16:uniqueId val="{00000001-35AE-43C8-913D-376CDDAE4C36}"/>
            </c:ext>
          </c:extLst>
        </c:ser>
        <c:ser>
          <c:idx val="2"/>
          <c:order val="2"/>
          <c:spPr>
            <a:pattFill prst="ltUpDiag">
              <a:fgClr>
                <a:srgbClr val="FF0000"/>
              </a:fgClr>
              <a:bgClr>
                <a:schemeClr val="bg1"/>
              </a:bgClr>
            </a:pattFill>
            <a:ln>
              <a:solidFill>
                <a:srgbClr val="FF0000"/>
              </a:solidFill>
            </a:ln>
            <a:effectLst/>
          </c:spPr>
          <c:invertIfNegative val="0"/>
          <c:cat>
            <c:strRef>
              <c:f>Sheet1!$M$21:$M$22</c:f>
              <c:strCache>
                <c:ptCount val="2"/>
                <c:pt idx="0">
                  <c:v>Cooling</c:v>
                </c:pt>
                <c:pt idx="1">
                  <c:v>Heating</c:v>
                </c:pt>
              </c:strCache>
            </c:strRef>
          </c:cat>
          <c:val>
            <c:numRef>
              <c:f>Sheet1!$I$5:$I$6</c:f>
              <c:numCache>
                <c:formatCode>General</c:formatCode>
                <c:ptCount val="2"/>
                <c:pt idx="0">
                  <c:v>0</c:v>
                </c:pt>
                <c:pt idx="1">
                  <c:v>30</c:v>
                </c:pt>
              </c:numCache>
            </c:numRef>
          </c:val>
          <c:extLst>
            <c:ext xmlns:c16="http://schemas.microsoft.com/office/drawing/2014/chart" uri="{C3380CC4-5D6E-409C-BE32-E72D297353CC}">
              <c16:uniqueId val="{00000002-35AE-43C8-913D-376CDDAE4C36}"/>
            </c:ext>
          </c:extLst>
        </c:ser>
        <c:dLbls>
          <c:showLegendKey val="0"/>
          <c:showVal val="0"/>
          <c:showCatName val="0"/>
          <c:showSerName val="0"/>
          <c:showPercent val="0"/>
          <c:showBubbleSize val="0"/>
        </c:dLbls>
        <c:gapWidth val="219"/>
        <c:overlap val="100"/>
        <c:axId val="1746224"/>
        <c:axId val="2084874048"/>
      </c:barChart>
      <c:catAx>
        <c:axId val="1746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2084874048"/>
        <c:crosses val="autoZero"/>
        <c:auto val="1"/>
        <c:lblAlgn val="ctr"/>
        <c:lblOffset val="100"/>
        <c:noMultiLvlLbl val="0"/>
      </c:catAx>
      <c:valAx>
        <c:axId val="2084874048"/>
        <c:scaling>
          <c:orientation val="minMax"/>
          <c:max val="1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dirty="0"/>
                  <a:t>Compressor Speed</a:t>
                </a:r>
              </a:p>
            </c:rich>
          </c:tx>
          <c:layout>
            <c:manualLayout>
              <c:xMode val="edge"/>
              <c:yMode val="edge"/>
              <c:x val="7.5488948949323259E-2"/>
              <c:y val="0.22668191390140485"/>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1"/>
                </a:solidFill>
                <a:latin typeface="+mn-lt"/>
                <a:ea typeface="+mn-ea"/>
                <a:cs typeface="+mn-cs"/>
              </a:defRPr>
            </a:pPr>
            <a:endParaRPr lang="en-US"/>
          </a:p>
        </c:txPr>
        <c:crossAx val="17462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sz="1100">
          <a:solidFill>
            <a:sysClr val="windowText" lastClr="000000"/>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31">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ata2.xml.rels><?xml version="1.0" encoding="UTF-8" standalone="yes"?>
<Relationships xmlns="http://schemas.openxmlformats.org/package/2006/relationships"><Relationship Id="rId1" Type="http://schemas.openxmlformats.org/officeDocument/2006/relationships/image" Target="../media/image32.png"/></Relationships>
</file>

<file path=ppt/diagrams/_rels/data3.xml.rels><?xml version="1.0" encoding="UTF-8" standalone="yes"?>
<Relationships xmlns="http://schemas.openxmlformats.org/package/2006/relationships"><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1" Type="http://schemas.openxmlformats.org/officeDocument/2006/relationships/image" Target="../media/image37.png"/></Relationships>
</file>

<file path=ppt/diagrams/_rels/data5.xml.rels><?xml version="1.0" encoding="UTF-8" standalone="yes"?>
<Relationships xmlns="http://schemas.openxmlformats.org/package/2006/relationships"><Relationship Id="rId1" Type="http://schemas.openxmlformats.org/officeDocument/2006/relationships/image" Target="../media/image38.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ata7.xml.rels><?xml version="1.0" encoding="UTF-8" standalone="yes"?>
<Relationships xmlns="http://schemas.openxmlformats.org/package/2006/relationships"><Relationship Id="rId1" Type="http://schemas.openxmlformats.org/officeDocument/2006/relationships/image" Target="../media/image8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3.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7.xml.rels><?xml version="1.0" encoding="UTF-8" standalone="yes"?>
<Relationships xmlns="http://schemas.openxmlformats.org/package/2006/relationships"><Relationship Id="rId1" Type="http://schemas.openxmlformats.org/officeDocument/2006/relationships/image" Target="../media/image82.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400" b="1" dirty="0"/>
            <a:t>Refrigerants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D00B198E-CBB1-4695-B69F-62F7094132DF}">
      <dgm:prSet phldrT="[Text]" custT="1"/>
      <dgm:spPr/>
      <dgm:t>
        <a:bodyPr/>
        <a:lstStyle/>
        <a:p>
          <a:r>
            <a:rPr lang="en-US" sz="1400" b="1" dirty="0"/>
            <a:t>Efficiency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EFA994A9-E4E7-443E-8635-49B4646EB0B6}">
      <dgm:prSet phldrT="[Text]"/>
      <dgm:spPr/>
      <dgm:t>
        <a:bodyPr/>
        <a:lstStyle/>
        <a:p>
          <a:r>
            <a:rPr lang="en-US" dirty="0"/>
            <a:t>Optimization</a:t>
          </a:r>
        </a:p>
      </dgm:t>
    </dgm:pt>
    <dgm:pt modelId="{88624EDC-8B04-47B2-870F-CA2E6F7618C0}" type="parTrans" cxnId="{60D9203B-9170-4253-B857-21A3A58D95DC}">
      <dgm:prSet/>
      <dgm:spPr/>
      <dgm:t>
        <a:bodyPr/>
        <a:lstStyle/>
        <a:p>
          <a:endParaRPr lang="en-US"/>
        </a:p>
      </dgm:t>
    </dgm:pt>
    <dgm:pt modelId="{A2981244-EE5A-4C82-A837-79C4E8989FED}" type="sibTrans" cxnId="{60D9203B-9170-4253-B857-21A3A58D95DC}">
      <dgm:prSet/>
      <dgm:spPr/>
      <dgm:t>
        <a:bodyPr/>
        <a:lstStyle/>
        <a:p>
          <a:endParaRPr lang="en-US"/>
        </a:p>
      </dgm:t>
    </dgm:pt>
    <dgm:pt modelId="{5343BC02-253A-4F07-A81C-85CFAD8D6EC3}">
      <dgm:prSet phldrT="[Text]"/>
      <dgm:spPr/>
      <dgm:t>
        <a:bodyPr/>
        <a:lstStyle/>
        <a:p>
          <a:r>
            <a:rPr lang="en-US" dirty="0"/>
            <a:t>Heat pumps</a:t>
          </a:r>
        </a:p>
      </dgm:t>
    </dgm:pt>
    <dgm:pt modelId="{E749FC5C-9E09-497F-81BA-DA63CBE3E996}" type="sibTrans" cxnId="{C225668B-250F-4BD2-BB47-B1F61E70A043}">
      <dgm:prSet/>
      <dgm:spPr/>
      <dgm:t>
        <a:bodyPr/>
        <a:lstStyle/>
        <a:p>
          <a:endParaRPr lang="en-US"/>
        </a:p>
      </dgm:t>
    </dgm:pt>
    <dgm:pt modelId="{022F34E3-CB63-4606-A523-BF7F54B41F5C}" type="parTrans" cxnId="{C225668B-250F-4BD2-BB47-B1F61E70A043}">
      <dgm:prSet/>
      <dgm:spPr/>
      <dgm:t>
        <a:bodyPr/>
        <a:lstStyle/>
        <a:p>
          <a:endParaRPr lang="en-US"/>
        </a:p>
      </dgm:t>
    </dgm:pt>
    <dgm:pt modelId="{7CD6E4DF-6FDF-4D59-BE2D-50DB399D4B5A}">
      <dgm:prSet phldrT="[Text]" custT="1"/>
      <dgm:spPr/>
      <dgm:t>
        <a:bodyPr/>
        <a:lstStyle/>
        <a:p>
          <a:r>
            <a:rPr lang="en-US" sz="1400" b="1" dirty="0"/>
            <a:t>Electrification</a:t>
          </a:r>
        </a:p>
      </dgm:t>
    </dgm:pt>
    <dgm:pt modelId="{248925CC-AE30-4990-84E9-9E4B668AE0C2}" type="sibTrans" cxnId="{6366F545-0CB5-4260-8E5E-26B1B094A3DF}">
      <dgm:prSet/>
      <dgm:spPr/>
      <dgm:t>
        <a:bodyPr/>
        <a:lstStyle/>
        <a:p>
          <a:endParaRPr lang="en-US"/>
        </a:p>
      </dgm:t>
    </dgm:pt>
    <dgm:pt modelId="{C3C8B712-9946-4055-A4CB-E31577104FCB}" type="parTrans" cxnId="{6366F545-0CB5-4260-8E5E-26B1B094A3DF}">
      <dgm:prSet/>
      <dgm:spPr/>
      <dgm:t>
        <a:bodyPr/>
        <a:lstStyle/>
        <a:p>
          <a:endParaRPr lang="en-US"/>
        </a:p>
      </dgm:t>
    </dgm:pt>
    <dgm:pt modelId="{30359B07-43BF-4BBB-AB5B-AD4B0D6D15E9}">
      <dgm:prSet phldrT="[Text]"/>
      <dgm:spPr/>
      <dgm:t>
        <a:bodyPr/>
        <a:lstStyle/>
        <a:p>
          <a:r>
            <a:rPr lang="en-US" dirty="0"/>
            <a:t>Low GWP</a:t>
          </a:r>
        </a:p>
      </dgm:t>
    </dgm:pt>
    <dgm:pt modelId="{B9751B17-61D3-4970-BB16-C96512330286}" type="parTrans" cxnId="{F1F8089A-F062-47CE-B623-68DB3F4C78E6}">
      <dgm:prSet/>
      <dgm:spPr/>
      <dgm:t>
        <a:bodyPr/>
        <a:lstStyle/>
        <a:p>
          <a:endParaRPr lang="en-US"/>
        </a:p>
      </dgm:t>
    </dgm:pt>
    <dgm:pt modelId="{2AB7A82F-E65D-4587-B492-B4511A4ECA0B}" type="sibTrans" cxnId="{F1F8089A-F062-47CE-B623-68DB3F4C78E6}">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t="-2000" b="-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2DEF9605-9521-401A-B316-52F5C3E3CF36}" type="presOf" srcId="{5343BC02-253A-4F07-A81C-85CFAD8D6EC3}" destId="{1B9CBBF9-94EC-4B12-8E2A-533DF99FF4CC}"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0D9203B-9170-4253-B857-21A3A58D95DC}" srcId="{D00B198E-CBB1-4695-B69F-62F7094132DF}" destId="{EFA994A9-E4E7-443E-8635-49B4646EB0B6}" srcOrd="0" destOrd="0" parTransId="{88624EDC-8B04-47B2-870F-CA2E6F7618C0}" sibTransId="{A2981244-EE5A-4C82-A837-79C4E8989FED}"/>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C314CD6D-5201-4B2F-8A60-26BDF297D615}" type="presOf" srcId="{30359B07-43BF-4BBB-AB5B-AD4B0D6D15E9}" destId="{24470EE4-8B0D-48BE-9C1B-0E569876A1F7}"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C225668B-250F-4BD2-BB47-B1F61E70A043}" srcId="{7CD6E4DF-6FDF-4D59-BE2D-50DB399D4B5A}"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F1F8089A-F062-47CE-B623-68DB3F4C78E6}" srcId="{EFB8FD6F-ECF5-4DC1-8CAB-A4BA95EF769A}" destId="{30359B07-43BF-4BBB-AB5B-AD4B0D6D15E9}" srcOrd="0" destOrd="0" parTransId="{B9751B17-61D3-4970-BB16-C96512330286}" sibTransId="{2AB7A82F-E65D-4587-B492-B4511A4ECA0B}"/>
    <dgm:cxn modelId="{62684AC0-8A29-4DD2-A268-D120FA7C90ED}" type="presOf" srcId="{4E536EC7-1B67-41CF-8024-1599ED4B5CF0}" destId="{448D7482-5F3B-431D-BEBA-86CD8C96ED3D}" srcOrd="0" destOrd="0" presId="urn:microsoft.com/office/officeart/2005/8/layout/radial2"/>
    <dgm:cxn modelId="{2D6817D0-6B9F-4F1E-A02C-ECAC9DC1D3F8}" type="presOf" srcId="{EFA994A9-E4E7-443E-8635-49B4646EB0B6}" destId="{D6C74FCF-33E8-4E5A-B28A-DF8538D8C8C3}"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custT="1"/>
      <dgm:spPr/>
      <dgm:t>
        <a:bodyPr/>
        <a:lstStyle/>
        <a:p>
          <a:r>
            <a:rPr lang="en-US" sz="1800" dirty="0"/>
            <a:t>RTU Heat Pumps</a:t>
          </a:r>
        </a:p>
      </dgm:t>
    </dgm:pt>
    <dgm:pt modelId="{E59B0222-F195-4EC6-9AEF-C12AA6A2302A}" type="parTrans" cxnId="{12832E28-6E9A-4E85-BD30-4ED6E41CABAB}">
      <dgm:prSet/>
      <dgm:spPr/>
      <dgm:t>
        <a:bodyPr/>
        <a:lstStyle/>
        <a:p>
          <a:endParaRPr lang="en-US" sz="2000"/>
        </a:p>
      </dgm:t>
    </dgm:pt>
    <dgm:pt modelId="{F7B28F8D-DB53-4CEF-AB45-120F8173F113}" type="sibTrans" cxnId="{12832E28-6E9A-4E85-BD30-4ED6E41CABAB}">
      <dgm:prSet/>
      <dgm:spPr/>
      <dgm:t>
        <a:bodyPr/>
        <a:lstStyle/>
        <a:p>
          <a:endParaRPr lang="en-US" sz="2000"/>
        </a:p>
      </dgm:t>
    </dgm:pt>
    <dgm:pt modelId="{7CD6E4DF-6FDF-4D59-BE2D-50DB399D4B5A}">
      <dgm:prSet phldrT="[Text]" custT="1"/>
      <dgm:spPr/>
      <dgm:t>
        <a:bodyPr/>
        <a:lstStyle/>
        <a:p>
          <a:r>
            <a:rPr lang="en-US" sz="1800" dirty="0"/>
            <a:t>Application &amp; Design</a:t>
          </a:r>
        </a:p>
      </dgm:t>
    </dgm:pt>
    <dgm:pt modelId="{C3C8B712-9946-4055-A4CB-E31577104FCB}" type="parTrans" cxnId="{6366F545-0CB5-4260-8E5E-26B1B094A3DF}">
      <dgm:prSet/>
      <dgm:spPr/>
      <dgm:t>
        <a:bodyPr/>
        <a:lstStyle/>
        <a:p>
          <a:endParaRPr lang="en-US" sz="2000"/>
        </a:p>
      </dgm:t>
    </dgm:pt>
    <dgm:pt modelId="{248925CC-AE30-4990-84E9-9E4B668AE0C2}" type="sibTrans" cxnId="{6366F545-0CB5-4260-8E5E-26B1B094A3DF}">
      <dgm:prSet/>
      <dgm:spPr/>
      <dgm:t>
        <a:bodyPr/>
        <a:lstStyle/>
        <a:p>
          <a:endParaRPr lang="en-US" sz="2000"/>
        </a:p>
      </dgm:t>
    </dgm:pt>
    <dgm:pt modelId="{D00B198E-CBB1-4695-B69F-62F7094132DF}">
      <dgm:prSet phldrT="[Text]" custT="1"/>
      <dgm:spPr/>
      <dgm:t>
        <a:bodyPr/>
        <a:lstStyle/>
        <a:p>
          <a:r>
            <a:rPr lang="en-US" sz="1800" dirty="0"/>
            <a:t>Field Study</a:t>
          </a:r>
        </a:p>
      </dgm:t>
    </dgm:pt>
    <dgm:pt modelId="{75DFE2F9-F786-445F-8B50-9D779EBBA517}" type="parTrans" cxnId="{48BDF084-8E83-4477-B630-1FC8CAE718E9}">
      <dgm:prSet/>
      <dgm:spPr/>
      <dgm:t>
        <a:bodyPr/>
        <a:lstStyle/>
        <a:p>
          <a:endParaRPr lang="en-US" sz="2000"/>
        </a:p>
      </dgm:t>
    </dgm:pt>
    <dgm:pt modelId="{E280B3B5-5E0E-460D-877A-58077D5991DE}" type="sibTrans" cxnId="{48BDF084-8E83-4477-B630-1FC8CAE718E9}">
      <dgm:prSet/>
      <dgm:spPr/>
      <dgm:t>
        <a:bodyPr/>
        <a:lstStyle/>
        <a:p>
          <a:endParaRPr lang="en-US" sz="2000"/>
        </a:p>
      </dgm:t>
    </dgm:pt>
    <dgm:pt modelId="{7DDBE674-9D71-46EA-8FB1-69013247AF34}">
      <dgm:prSet phldrT="[Text]" custT="1"/>
      <dgm:spPr/>
      <dgm:t>
        <a:bodyPr/>
        <a:lstStyle/>
        <a:p>
          <a:r>
            <a:rPr lang="en-US" sz="1600" dirty="0"/>
            <a:t>Equipment</a:t>
          </a:r>
        </a:p>
      </dgm:t>
    </dgm:pt>
    <dgm:pt modelId="{7E2550EE-5994-464F-9FE4-EFE3B3497A38}" type="parTrans" cxnId="{5D6876BC-851A-4662-9E6F-0142FA7C31A4}">
      <dgm:prSet/>
      <dgm:spPr/>
      <dgm:t>
        <a:bodyPr/>
        <a:lstStyle/>
        <a:p>
          <a:endParaRPr lang="en-US" sz="2000"/>
        </a:p>
      </dgm:t>
    </dgm:pt>
    <dgm:pt modelId="{42066C8A-A665-4D1F-B8B1-CDF70EDBD021}" type="sibTrans" cxnId="{5D6876BC-851A-4662-9E6F-0142FA7C31A4}">
      <dgm:prSet/>
      <dgm:spPr/>
      <dgm:t>
        <a:bodyPr/>
        <a:lstStyle/>
        <a:p>
          <a:endParaRPr lang="en-US" sz="2000"/>
        </a:p>
      </dgm:t>
    </dgm:pt>
    <dgm:pt modelId="{BC919AD3-F41D-4E57-BB58-3563E567BBB1}">
      <dgm:prSet phldrT="[Text]" custT="1"/>
      <dgm:spPr/>
      <dgm:t>
        <a:bodyPr/>
        <a:lstStyle/>
        <a:p>
          <a:r>
            <a:rPr lang="en-US" sz="1600" dirty="0"/>
            <a:t>Low ambient</a:t>
          </a:r>
        </a:p>
      </dgm:t>
    </dgm:pt>
    <dgm:pt modelId="{20F6ABF6-FA1E-4D2C-8E94-C0BB1E8157D6}" type="parTrans" cxnId="{A05D1FF6-3111-4473-BB9E-56228B57438C}">
      <dgm:prSet/>
      <dgm:spPr/>
      <dgm:t>
        <a:bodyPr/>
        <a:lstStyle/>
        <a:p>
          <a:endParaRPr lang="en-US" sz="2000"/>
        </a:p>
      </dgm:t>
    </dgm:pt>
    <dgm:pt modelId="{386D6EC2-4E53-4476-888F-EB810320D7E5}" type="sibTrans" cxnId="{A05D1FF6-3111-4473-BB9E-56228B57438C}">
      <dgm:prSet/>
      <dgm:spPr/>
      <dgm:t>
        <a:bodyPr/>
        <a:lstStyle/>
        <a:p>
          <a:endParaRPr lang="en-US" sz="2000"/>
        </a:p>
      </dgm:t>
    </dgm:pt>
    <dgm:pt modelId="{CF0C5119-BD32-4443-B94B-4D3F75D55107}">
      <dgm:prSet custT="1"/>
      <dgm:spPr/>
      <dgm:t>
        <a:bodyPr/>
        <a:lstStyle/>
        <a:p>
          <a:endParaRPr lang="en-US" sz="1600" dirty="0"/>
        </a:p>
      </dgm:t>
    </dgm:pt>
    <dgm:pt modelId="{18471139-17D8-40EF-A713-695FF4D83AC8}" type="parTrans" cxnId="{6379B8C5-DBA5-4935-BD05-60D9B851147A}">
      <dgm:prSet/>
      <dgm:spPr/>
      <dgm:t>
        <a:bodyPr/>
        <a:lstStyle/>
        <a:p>
          <a:endParaRPr lang="en-US"/>
        </a:p>
      </dgm:t>
    </dgm:pt>
    <dgm:pt modelId="{62B71AC9-B70D-4DD3-A8ED-73C3B6E258C2}" type="sibTrans" cxnId="{6379B8C5-DBA5-4935-BD05-60D9B851147A}">
      <dgm:prSet/>
      <dgm:spPr/>
      <dgm:t>
        <a:bodyPr/>
        <a:lstStyle/>
        <a:p>
          <a:endParaRPr lang="en-US"/>
        </a:p>
      </dgm:t>
    </dgm:pt>
    <dgm:pt modelId="{1D88B6B2-0105-4F39-B738-286B8C454A63}">
      <dgm:prSet phldrT="[Text]" custT="1"/>
      <dgm:spPr/>
      <dgm:t>
        <a:bodyPr/>
        <a:lstStyle/>
        <a:p>
          <a:r>
            <a:rPr lang="en-US" sz="1600" dirty="0"/>
            <a:t>RTU heat pump performance</a:t>
          </a:r>
        </a:p>
      </dgm:t>
    </dgm:pt>
    <dgm:pt modelId="{684E6B06-E3A8-4858-B73E-812AD3F11571}" type="parTrans" cxnId="{E00F9FC2-DD5A-4574-8A00-71698E8D1E10}">
      <dgm:prSet/>
      <dgm:spPr/>
      <dgm:t>
        <a:bodyPr/>
        <a:lstStyle/>
        <a:p>
          <a:endParaRPr lang="en-US"/>
        </a:p>
      </dgm:t>
    </dgm:pt>
    <dgm:pt modelId="{6573A629-D8A1-4E18-8498-534BE7D94D1E}" type="sibTrans" cxnId="{E00F9FC2-DD5A-4574-8A00-71698E8D1E10}">
      <dgm:prSet/>
      <dgm:spPr/>
      <dgm:t>
        <a:bodyPr/>
        <a:lstStyle/>
        <a:p>
          <a:endParaRPr lang="en-US"/>
        </a:p>
      </dgm:t>
    </dgm:pt>
    <dgm:pt modelId="{2CF5FEE2-E923-485C-A286-7E7FE200DDD7}">
      <dgm:prSet phldrT="[Text]" custT="1"/>
      <dgm:spPr/>
      <dgm:t>
        <a:bodyPr/>
        <a:lstStyle/>
        <a:p>
          <a:r>
            <a:rPr lang="en-US" sz="1600" dirty="0"/>
            <a:t>Operating map</a:t>
          </a:r>
        </a:p>
      </dgm:t>
    </dgm:pt>
    <dgm:pt modelId="{70ECBCEC-EF02-4AD7-B089-F4CF7A780E45}" type="parTrans" cxnId="{ABD77C59-A59F-440E-8C0D-00E5FEFBF478}">
      <dgm:prSet/>
      <dgm:spPr/>
      <dgm:t>
        <a:bodyPr/>
        <a:lstStyle/>
        <a:p>
          <a:endParaRPr lang="en-US"/>
        </a:p>
      </dgm:t>
    </dgm:pt>
    <dgm:pt modelId="{9853C5AB-9D00-4CCD-A395-8579B25A2FA0}" type="sibTrans" cxnId="{ABD77C59-A59F-440E-8C0D-00E5FEFBF478}">
      <dgm:prSet/>
      <dgm:spPr/>
      <dgm:t>
        <a:bodyPr/>
        <a:lstStyle/>
        <a:p>
          <a:endParaRPr lang="en-US"/>
        </a:p>
      </dgm:t>
    </dgm:pt>
    <dgm:pt modelId="{BA460D96-A7B6-4A6E-B14A-B607F1DD87B5}">
      <dgm:prSet custT="1"/>
      <dgm:spPr/>
      <dgm:t>
        <a:bodyPr/>
        <a:lstStyle/>
        <a:p>
          <a:r>
            <a:rPr lang="en-US" sz="1600" dirty="0"/>
            <a:t>Defrost</a:t>
          </a:r>
        </a:p>
      </dgm:t>
    </dgm:pt>
    <dgm:pt modelId="{90BD4F4C-1B75-4C29-BB97-8322128C1EB2}" type="parTrans" cxnId="{C40D0C28-704A-4B06-990D-57B8D37DF78A}">
      <dgm:prSet/>
      <dgm:spPr/>
      <dgm:t>
        <a:bodyPr/>
        <a:lstStyle/>
        <a:p>
          <a:endParaRPr lang="en-US"/>
        </a:p>
      </dgm:t>
    </dgm:pt>
    <dgm:pt modelId="{36D80079-BA86-42EB-932A-504A67D9BE64}" type="sibTrans" cxnId="{C40D0C28-704A-4B06-990D-57B8D37DF78A}">
      <dgm:prSet/>
      <dgm:spPr/>
      <dgm:t>
        <a:bodyPr/>
        <a:lstStyle/>
        <a:p>
          <a:endParaRPr lang="en-US"/>
        </a:p>
      </dgm:t>
    </dgm:pt>
    <dgm:pt modelId="{743AB1F6-FBE8-48C0-93F9-E41AB7D18343}">
      <dgm:prSet custT="1"/>
      <dgm:spPr/>
      <dgm:t>
        <a:bodyPr/>
        <a:lstStyle/>
        <a:p>
          <a:r>
            <a:rPr lang="en-US" sz="1600" dirty="0"/>
            <a:t>Electric / power</a:t>
          </a:r>
        </a:p>
      </dgm:t>
    </dgm:pt>
    <dgm:pt modelId="{34AF47C4-0898-43F8-A56E-9ABD88333987}" type="parTrans" cxnId="{937BD0D9-7303-4BF4-86AF-B3E51DDCF01C}">
      <dgm:prSet/>
      <dgm:spPr/>
      <dgm:t>
        <a:bodyPr/>
        <a:lstStyle/>
        <a:p>
          <a:endParaRPr lang="en-US"/>
        </a:p>
      </dgm:t>
    </dgm:pt>
    <dgm:pt modelId="{CAA12B82-5048-4152-8BD7-40AA22117FAD}" type="sibTrans" cxnId="{937BD0D9-7303-4BF4-86AF-B3E51DDCF01C}">
      <dgm:prSet/>
      <dgm:spPr/>
      <dgm:t>
        <a:bodyPr/>
        <a:lstStyle/>
        <a:p>
          <a:endParaRPr lang="en-US"/>
        </a:p>
      </dgm:t>
    </dgm:pt>
    <dgm:pt modelId="{42159B43-A138-4108-86BA-87B12A062B75}">
      <dgm:prSet phldrT="[Text]" custT="1"/>
      <dgm:spPr/>
      <dgm:t>
        <a:bodyPr/>
        <a:lstStyle/>
        <a:p>
          <a:r>
            <a:rPr lang="en-US" sz="1600" dirty="0"/>
            <a:t>Refrigerant</a:t>
          </a:r>
        </a:p>
      </dgm:t>
    </dgm:pt>
    <dgm:pt modelId="{9D535B5A-EA14-4B5F-8E76-37650C83F407}" type="parTrans" cxnId="{A7F15A68-07BB-4C7E-8138-5F8D8057B08B}">
      <dgm:prSet/>
      <dgm:spPr/>
      <dgm:t>
        <a:bodyPr/>
        <a:lstStyle/>
        <a:p>
          <a:endParaRPr lang="en-US"/>
        </a:p>
      </dgm:t>
    </dgm:pt>
    <dgm:pt modelId="{F3617E50-E22B-498B-834A-123139941876}" type="sibTrans" cxnId="{A7F15A68-07BB-4C7E-8138-5F8D8057B08B}">
      <dgm:prSet/>
      <dgm:spPr/>
      <dgm:t>
        <a:bodyPr/>
        <a:lstStyle/>
        <a:p>
          <a:endParaRPr lang="en-US"/>
        </a:p>
      </dgm:t>
    </dgm:pt>
    <dgm:pt modelId="{CA5BA5F3-448E-4CA8-A19D-9E1482C38460}">
      <dgm:prSet custT="1"/>
      <dgm:spPr/>
      <dgm:t>
        <a:bodyPr/>
        <a:lstStyle/>
        <a:p>
          <a:r>
            <a:rPr lang="en-US" sz="1600" dirty="0"/>
            <a:t>Supplemental heat</a:t>
          </a:r>
        </a:p>
      </dgm:t>
    </dgm:pt>
    <dgm:pt modelId="{E6BE706C-2719-48EE-8B77-49E2B7CB0B57}" type="parTrans" cxnId="{9DA5BD01-9AE6-4E94-95D1-01D454FA511C}">
      <dgm:prSet/>
      <dgm:spPr/>
      <dgm:t>
        <a:bodyPr/>
        <a:lstStyle/>
        <a:p>
          <a:endParaRPr lang="en-US"/>
        </a:p>
      </dgm:t>
    </dgm:pt>
    <dgm:pt modelId="{8D837FFA-09EA-46C0-838E-C7F5DA0966DC}" type="sibTrans" cxnId="{9DA5BD01-9AE6-4E94-95D1-01D454FA511C}">
      <dgm:prSet/>
      <dgm:spPr/>
      <dgm:t>
        <a:bodyPr/>
        <a:lstStyle/>
        <a:p>
          <a:endParaRPr lang="en-US"/>
        </a:p>
      </dgm:t>
    </dgm:pt>
    <dgm:pt modelId="{B2CCE77E-9C41-4DD9-AAE4-DA2F86852419}">
      <dgm:prSet custT="1"/>
      <dgm:spPr/>
      <dgm:t>
        <a:bodyPr/>
        <a:lstStyle/>
        <a:p>
          <a:r>
            <a:rPr lang="en-US" sz="1600" dirty="0"/>
            <a:t>DOAS</a:t>
          </a:r>
        </a:p>
      </dgm:t>
    </dgm:pt>
    <dgm:pt modelId="{77A30E8C-5C83-4C6F-BBF4-1160BC287892}" type="parTrans" cxnId="{DB0CF6DC-0C71-4010-8733-BBE256137BD0}">
      <dgm:prSet/>
      <dgm:spPr/>
      <dgm:t>
        <a:bodyPr/>
        <a:lstStyle/>
        <a:p>
          <a:endParaRPr lang="en-US"/>
        </a:p>
      </dgm:t>
    </dgm:pt>
    <dgm:pt modelId="{16A55190-85C2-45E9-AFA0-9FF3DEEF547C}" type="sibTrans" cxnId="{DB0CF6DC-0C71-4010-8733-BBE256137BD0}">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rotWithShape="1">
          <a:blip xmlns:r="http://schemas.openxmlformats.org/officeDocument/2006/relationships" r:embed="rId1"/>
          <a:srcRect/>
          <a:stretch>
            <a:fillRect/>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3">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1" presStyleCnt="3">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2" presStyleCnt="3">
        <dgm:presLayoutVars>
          <dgm:bulletEnabled val="1"/>
        </dgm:presLayoutVars>
      </dgm:prSet>
      <dgm:spPr/>
    </dgm:pt>
  </dgm:ptLst>
  <dgm:cxnLst>
    <dgm:cxn modelId="{8695E700-8B20-45E8-AAC6-55F6465A1A70}" type="presOf" srcId="{2CF5FEE2-E923-485C-A286-7E7FE200DDD7}" destId="{24470EE4-8B0D-48BE-9C1B-0E569876A1F7}" srcOrd="0" destOrd="1" presId="urn:microsoft.com/office/officeart/2005/8/layout/radial2"/>
    <dgm:cxn modelId="{9DA5BD01-9AE6-4E94-95D1-01D454FA511C}" srcId="{7CD6E4DF-6FDF-4D59-BE2D-50DB399D4B5A}" destId="{CA5BA5F3-448E-4CA8-A19D-9E1482C38460}" srcOrd="3" destOrd="0" parTransId="{E6BE706C-2719-48EE-8B77-49E2B7CB0B57}" sibTransId="{8D837FFA-09EA-46C0-838E-C7F5DA0966DC}"/>
    <dgm:cxn modelId="{887BE801-1C3C-4819-A3CA-D479BCFB0AE2}" type="presOf" srcId="{E59B0222-F195-4EC6-9AEF-C12AA6A2302A}" destId="{CE9D9BED-F3ED-425C-B811-C6CE00943D8D}" srcOrd="0" destOrd="0" presId="urn:microsoft.com/office/officeart/2005/8/layout/radial2"/>
    <dgm:cxn modelId="{8DFB2C08-8CA5-4F99-916E-AFA0D7D0391C}" type="presOf" srcId="{BC919AD3-F41D-4E57-BB58-3563E567BBB1}" destId="{1B9CBBF9-94EC-4B12-8E2A-533DF99FF4CC}" srcOrd="0" destOrd="0" presId="urn:microsoft.com/office/officeart/2005/8/layout/radial2"/>
    <dgm:cxn modelId="{73001417-E250-4AFD-BF0B-5C528105355F}" type="presOf" srcId="{7DDBE674-9D71-46EA-8FB1-69013247AF34}" destId="{24470EE4-8B0D-48BE-9C1B-0E569876A1F7}" srcOrd="0" destOrd="0" presId="urn:microsoft.com/office/officeart/2005/8/layout/radial2"/>
    <dgm:cxn modelId="{EC30B518-A9F7-4615-80A7-29991087E107}" type="presOf" srcId="{743AB1F6-FBE8-48C0-93F9-E41AB7D18343}" destId="{1B9CBBF9-94EC-4B12-8E2A-533DF99FF4CC}" srcOrd="0" destOrd="4" presId="urn:microsoft.com/office/officeart/2005/8/layout/radial2"/>
    <dgm:cxn modelId="{C26B791A-26C8-4042-AB00-9B1DB073987E}" type="presOf" srcId="{7CD6E4DF-6FDF-4D59-BE2D-50DB399D4B5A}" destId="{046FDC3B-D7CD-47D1-868B-6DA8F3449CE2}" srcOrd="0" destOrd="0" presId="urn:microsoft.com/office/officeart/2005/8/layout/radial2"/>
    <dgm:cxn modelId="{25CC0221-7436-4F49-99EC-659F066AE122}" type="presOf" srcId="{BA460D96-A7B6-4A6E-B14A-B607F1DD87B5}" destId="{1B9CBBF9-94EC-4B12-8E2A-533DF99FF4CC}" srcOrd="0" destOrd="1" presId="urn:microsoft.com/office/officeart/2005/8/layout/radial2"/>
    <dgm:cxn modelId="{C40D0C28-704A-4B06-990D-57B8D37DF78A}" srcId="{7CD6E4DF-6FDF-4D59-BE2D-50DB399D4B5A}" destId="{BA460D96-A7B6-4A6E-B14A-B607F1DD87B5}" srcOrd="1" destOrd="0" parTransId="{90BD4F4C-1B75-4C29-BB97-8322128C1EB2}" sibTransId="{36D80079-BA86-42EB-932A-504A67D9BE64}"/>
    <dgm:cxn modelId="{12832E28-6E9A-4E85-BD30-4ED6E41CABAB}" srcId="{4E536EC7-1B67-41CF-8024-1599ED4B5CF0}" destId="{EFB8FD6F-ECF5-4DC1-8CAB-A4BA95EF769A}" srcOrd="0" destOrd="0" parTransId="{E59B0222-F195-4EC6-9AEF-C12AA6A2302A}" sibTransId="{F7B28F8D-DB53-4CEF-AB45-120F8173F113}"/>
    <dgm:cxn modelId="{6080BC34-C015-4C46-8EDB-FAA8CA576D1D}" type="presOf" srcId="{1D88B6B2-0105-4F39-B738-286B8C454A63}" destId="{D6C74FCF-33E8-4E5A-B28A-DF8538D8C8C3}" srcOrd="0" destOrd="0" presId="urn:microsoft.com/office/officeart/2005/8/layout/radial2"/>
    <dgm:cxn modelId="{497DBE35-ACDA-43F6-B741-FFD6F40ADA60}" type="presOf" srcId="{CA5BA5F3-448E-4CA8-A19D-9E1482C38460}" destId="{1B9CBBF9-94EC-4B12-8E2A-533DF99FF4CC}" srcOrd="0" destOrd="3" presId="urn:microsoft.com/office/officeart/2005/8/layout/radial2"/>
    <dgm:cxn modelId="{6366F545-0CB5-4260-8E5E-26B1B094A3DF}" srcId="{4E536EC7-1B67-41CF-8024-1599ED4B5CF0}" destId="{7CD6E4DF-6FDF-4D59-BE2D-50DB399D4B5A}" srcOrd="1" destOrd="0" parTransId="{C3C8B712-9946-4055-A4CB-E31577104FCB}" sibTransId="{248925CC-AE30-4990-84E9-9E4B668AE0C2}"/>
    <dgm:cxn modelId="{A7F15A68-07BB-4C7E-8138-5F8D8057B08B}" srcId="{EFB8FD6F-ECF5-4DC1-8CAB-A4BA95EF769A}" destId="{42159B43-A138-4108-86BA-87B12A062B75}" srcOrd="2" destOrd="0" parTransId="{9D535B5A-EA14-4B5F-8E76-37650C83F407}" sibTransId="{F3617E50-E22B-498B-834A-123139941876}"/>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ABD77C59-A59F-440E-8C0D-00E5FEFBF478}" srcId="{EFB8FD6F-ECF5-4DC1-8CAB-A4BA95EF769A}" destId="{2CF5FEE2-E923-485C-A286-7E7FE200DDD7}" srcOrd="1" destOrd="0" parTransId="{70ECBCEC-EF02-4AD7-B089-F4CF7A780E45}" sibTransId="{9853C5AB-9D00-4CCD-A395-8579B25A2FA0}"/>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5D6876BC-851A-4662-9E6F-0142FA7C31A4}" srcId="{EFB8FD6F-ECF5-4DC1-8CAB-A4BA95EF769A}" destId="{7DDBE674-9D71-46EA-8FB1-69013247AF34}" srcOrd="0" destOrd="0" parTransId="{7E2550EE-5994-464F-9FE4-EFE3B3497A38}" sibTransId="{42066C8A-A665-4D1F-B8B1-CDF70EDBD021}"/>
    <dgm:cxn modelId="{62684AC0-8A29-4DD2-A268-D120FA7C90ED}" type="presOf" srcId="{4E536EC7-1B67-41CF-8024-1599ED4B5CF0}" destId="{448D7482-5F3B-431D-BEBA-86CD8C96ED3D}" srcOrd="0" destOrd="0" presId="urn:microsoft.com/office/officeart/2005/8/layout/radial2"/>
    <dgm:cxn modelId="{E00F9FC2-DD5A-4574-8A00-71698E8D1E10}" srcId="{D00B198E-CBB1-4695-B69F-62F7094132DF}" destId="{1D88B6B2-0105-4F39-B738-286B8C454A63}" srcOrd="0" destOrd="0" parTransId="{684E6B06-E3A8-4858-B73E-812AD3F11571}" sibTransId="{6573A629-D8A1-4E18-8498-534BE7D94D1E}"/>
    <dgm:cxn modelId="{6379B8C5-DBA5-4935-BD05-60D9B851147A}" srcId="{7CD6E4DF-6FDF-4D59-BE2D-50DB399D4B5A}" destId="{CF0C5119-BD32-4443-B94B-4D3F75D55107}" srcOrd="5" destOrd="0" parTransId="{18471139-17D8-40EF-A713-695FF4D83AC8}" sibTransId="{62B71AC9-B70D-4DD3-A8ED-73C3B6E258C2}"/>
    <dgm:cxn modelId="{3F363AC8-C70C-41B0-A348-9AB77A255EA6}" type="presOf" srcId="{CF0C5119-BD32-4443-B94B-4D3F75D55107}" destId="{1B9CBBF9-94EC-4B12-8E2A-533DF99FF4CC}" srcOrd="0" destOrd="5" presId="urn:microsoft.com/office/officeart/2005/8/layout/radial2"/>
    <dgm:cxn modelId="{937BD0D9-7303-4BF4-86AF-B3E51DDCF01C}" srcId="{7CD6E4DF-6FDF-4D59-BE2D-50DB399D4B5A}" destId="{743AB1F6-FBE8-48C0-93F9-E41AB7D18343}" srcOrd="4" destOrd="0" parTransId="{34AF47C4-0898-43F8-A56E-9ABD88333987}" sibTransId="{CAA12B82-5048-4152-8BD7-40AA22117FAD}"/>
    <dgm:cxn modelId="{DB0CF6DC-0C71-4010-8733-BBE256137BD0}" srcId="{7CD6E4DF-6FDF-4D59-BE2D-50DB399D4B5A}" destId="{B2CCE77E-9C41-4DD9-AAE4-DA2F86852419}" srcOrd="2" destOrd="0" parTransId="{77A30E8C-5C83-4C6F-BBF4-1160BC287892}" sibTransId="{16A55190-85C2-45E9-AFA0-9FF3DEEF547C}"/>
    <dgm:cxn modelId="{951EFADF-B98F-471D-BB13-E2B92EB44ED1}" type="presOf" srcId="{42159B43-A138-4108-86BA-87B12A062B75}" destId="{24470EE4-8B0D-48BE-9C1B-0E569876A1F7}" srcOrd="0" destOrd="2" presId="urn:microsoft.com/office/officeart/2005/8/layout/radial2"/>
    <dgm:cxn modelId="{B84D22E0-B044-4ACC-ABBB-0646EE8012C0}" type="presOf" srcId="{EFB8FD6F-ECF5-4DC1-8CAB-A4BA95EF769A}" destId="{32826F8A-DC2B-4989-9B2B-E70E1D682A33}" srcOrd="0" destOrd="0" presId="urn:microsoft.com/office/officeart/2005/8/layout/radial2"/>
    <dgm:cxn modelId="{9A97FAEA-5BBF-48B3-8386-93E5073AAE03}" type="presOf" srcId="{B2CCE77E-9C41-4DD9-AAE4-DA2F86852419}" destId="{1B9CBBF9-94EC-4B12-8E2A-533DF99FF4CC}" srcOrd="0" destOrd="2" presId="urn:microsoft.com/office/officeart/2005/8/layout/radial2"/>
    <dgm:cxn modelId="{A05D1FF6-3111-4473-BB9E-56228B57438C}" srcId="{7CD6E4DF-6FDF-4D59-BE2D-50DB399D4B5A}" destId="{BC919AD3-F41D-4E57-BB58-3563E567BBB1}" srcOrd="0" destOrd="0" parTransId="{20F6ABF6-FA1E-4D2C-8E94-C0BB1E8157D6}" sibTransId="{386D6EC2-4E53-4476-888F-EB810320D7E5}"/>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a:glow rad="228600">
            <a:srgbClr val="4CD3FF">
              <a:alpha val="40000"/>
            </a:srgbClr>
          </a:glow>
        </a:effectLst>
      </dgm:spPr>
      <dgm:t>
        <a:bodyPr/>
        <a:lstStyle/>
        <a:p>
          <a:r>
            <a:rPr lang="en-US" dirty="0"/>
            <a:t>RTU Heat Pumps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dgm:t>
        <a:bodyPr/>
        <a:lstStyle/>
        <a:p>
          <a:r>
            <a:rPr lang="en-US" dirty="0"/>
            <a:t>Application &amp; Design</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Field Study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291CB6BE-9875-4903-8245-E47E3B005ECB}">
      <dgm:prSet phldrT="[Text]" custT="1"/>
      <dgm:spPr/>
      <dgm:t>
        <a:bodyPr/>
        <a:lstStyle/>
        <a:p>
          <a:r>
            <a:rPr lang="en-US" sz="1600" dirty="0"/>
            <a:t>Air-to-Air</a:t>
          </a:r>
        </a:p>
      </dgm:t>
    </dgm:pt>
    <dgm:pt modelId="{281A58D3-F9EB-428A-8F07-A6CAC6C9789D}" type="parTrans" cxnId="{8EFF6B5B-72C9-4B9D-92B0-0E247535A4E7}">
      <dgm:prSet/>
      <dgm:spPr/>
      <dgm:t>
        <a:bodyPr/>
        <a:lstStyle/>
        <a:p>
          <a:endParaRPr lang="en-US" sz="1200"/>
        </a:p>
      </dgm:t>
    </dgm:pt>
    <dgm:pt modelId="{0215F547-5FD3-4E8D-A108-CE9FD00FE91B}" type="sibTrans" cxnId="{8EFF6B5B-72C9-4B9D-92B0-0E247535A4E7}">
      <dgm:prSet/>
      <dgm:spPr/>
      <dgm:t>
        <a:bodyPr/>
        <a:lstStyle/>
        <a:p>
          <a:endParaRPr lang="en-US" sz="1200"/>
        </a:p>
      </dgm:t>
    </dgm:pt>
    <dgm:pt modelId="{5343BC02-253A-4F07-A81C-85CFAD8D6EC3}">
      <dgm:prSet phldrT="[Text]" custT="1"/>
      <dgm:spPr/>
      <dgm:t>
        <a:bodyPr/>
        <a:lstStyle/>
        <a:p>
          <a:r>
            <a:rPr lang="en-US" sz="1800" dirty="0"/>
            <a:t>RTU</a:t>
          </a:r>
        </a:p>
      </dgm:t>
    </dgm:pt>
    <dgm:pt modelId="{022F34E3-CB63-4606-A523-BF7F54B41F5C}" type="parTrans" cxnId="{C225668B-250F-4BD2-BB47-B1F61E70A043}">
      <dgm:prSet/>
      <dgm:spPr/>
      <dgm:t>
        <a:bodyPr/>
        <a:lstStyle/>
        <a:p>
          <a:endParaRPr lang="en-US" sz="1200"/>
        </a:p>
      </dgm:t>
    </dgm:pt>
    <dgm:pt modelId="{E749FC5C-9E09-497F-81BA-DA63CBE3E996}" type="sibTrans" cxnId="{C225668B-250F-4BD2-BB47-B1F61E70A043}">
      <dgm:prSet/>
      <dgm:spPr/>
      <dgm:t>
        <a:bodyPr/>
        <a:lstStyle/>
        <a:p>
          <a:endParaRPr lang="en-US" sz="1200"/>
        </a:p>
      </dgm:t>
    </dgm:pt>
    <dgm:pt modelId="{D00B198E-CBB1-4695-B69F-62F7094132DF}">
      <dgm:prSet phldrT="[Text]" custT="1"/>
      <dgm:spPr/>
      <dgm:t>
        <a:bodyPr/>
        <a:lstStyle/>
        <a:p>
          <a:r>
            <a:rPr lang="en-US" sz="1600" dirty="0"/>
            <a:t>Water-to-Air</a:t>
          </a:r>
        </a:p>
      </dgm:t>
    </dgm:pt>
    <dgm:pt modelId="{75DFE2F9-F786-445F-8B50-9D779EBBA517}" type="parTrans" cxnId="{48BDF084-8E83-4477-B630-1FC8CAE718E9}">
      <dgm:prSet/>
      <dgm:spPr/>
      <dgm:t>
        <a:bodyPr/>
        <a:lstStyle/>
        <a:p>
          <a:endParaRPr lang="en-US" sz="1200"/>
        </a:p>
      </dgm:t>
    </dgm:pt>
    <dgm:pt modelId="{E280B3B5-5E0E-460D-877A-58077D5991DE}" type="sibTrans" cxnId="{48BDF084-8E83-4477-B630-1FC8CAE718E9}">
      <dgm:prSet/>
      <dgm:spPr/>
      <dgm:t>
        <a:bodyPr/>
        <a:lstStyle/>
        <a:p>
          <a:endParaRPr lang="en-US" sz="1200"/>
        </a:p>
      </dgm:t>
    </dgm:pt>
    <dgm:pt modelId="{7E561F74-9E0E-442A-9674-8C0CEB7E11B1}">
      <dgm:prSet phldrT="[Text]" custT="1"/>
      <dgm:spPr/>
      <dgm:t>
        <a:bodyPr/>
        <a:lstStyle/>
        <a:p>
          <a:r>
            <a:rPr lang="en-US" sz="1800" dirty="0"/>
            <a:t>WSHP</a:t>
          </a:r>
        </a:p>
      </dgm:t>
    </dgm:pt>
    <dgm:pt modelId="{4BB7E455-74AD-478A-80C3-8B339622BD1C}" type="parTrans" cxnId="{9F35FC88-F250-4B68-9BC3-4B95CB52B482}">
      <dgm:prSet/>
      <dgm:spPr/>
      <dgm:t>
        <a:bodyPr/>
        <a:lstStyle/>
        <a:p>
          <a:endParaRPr lang="en-US" sz="1200"/>
        </a:p>
      </dgm:t>
    </dgm:pt>
    <dgm:pt modelId="{6B62E77C-45D7-4468-B896-843AED355C66}" type="sibTrans" cxnId="{9F35FC88-F250-4B68-9BC3-4B95CB52B482}">
      <dgm:prSet/>
      <dgm:spPr/>
      <dgm:t>
        <a:bodyPr/>
        <a:lstStyle/>
        <a:p>
          <a:endParaRPr lang="en-US" sz="1200"/>
        </a:p>
      </dgm:t>
    </dgm:pt>
    <dgm:pt modelId="{27C81F77-6DB4-4DB6-9C4C-206D7678D356}">
      <dgm:prSet phldrT="[Text]" custT="1"/>
      <dgm:spPr/>
      <dgm:t>
        <a:bodyPr/>
        <a:lstStyle/>
        <a:p>
          <a:r>
            <a:rPr lang="en-US" sz="1800" dirty="0"/>
            <a:t>Packaged</a:t>
          </a:r>
        </a:p>
      </dgm:t>
    </dgm:pt>
    <dgm:pt modelId="{71FB110B-31A3-440E-BF9D-20F4D48BE1A9}" type="parTrans" cxnId="{05318192-8F4E-49A3-859B-841B70BC89BE}">
      <dgm:prSet/>
      <dgm:spPr/>
      <dgm:t>
        <a:bodyPr/>
        <a:lstStyle/>
        <a:p>
          <a:endParaRPr lang="en-US" sz="1200"/>
        </a:p>
      </dgm:t>
    </dgm:pt>
    <dgm:pt modelId="{DAD1ACBE-8766-403A-8D31-7961D24A4AE6}" type="sibTrans" cxnId="{05318192-8F4E-49A3-859B-841B70BC89BE}">
      <dgm:prSet/>
      <dgm:spPr/>
      <dgm:t>
        <a:bodyPr/>
        <a:lstStyle/>
        <a:p>
          <a:endParaRPr lang="en-US" sz="1200"/>
        </a:p>
      </dgm:t>
    </dgm:pt>
    <dgm:pt modelId="{F0026BB2-AA2D-4E5A-BBC4-9A58264EB8C6}">
      <dgm:prSet phldrT="[Text]" custT="1"/>
      <dgm:spPr/>
      <dgm:t>
        <a:bodyPr/>
        <a:lstStyle/>
        <a:p>
          <a:r>
            <a:rPr lang="en-US" sz="1600" dirty="0"/>
            <a:t>Air-to-Water</a:t>
          </a:r>
        </a:p>
      </dgm:t>
    </dgm:pt>
    <dgm:pt modelId="{B6C04E89-E8BA-48A3-8D6E-F532CB430D24}" type="parTrans" cxnId="{5B825005-6EE6-422E-B658-41C30AE849D2}">
      <dgm:prSet/>
      <dgm:spPr/>
      <dgm:t>
        <a:bodyPr/>
        <a:lstStyle/>
        <a:p>
          <a:endParaRPr lang="en-US" sz="1200"/>
        </a:p>
      </dgm:t>
    </dgm:pt>
    <dgm:pt modelId="{356F9780-E8DB-47F6-A756-8519663D333A}" type="sibTrans" cxnId="{5B825005-6EE6-422E-B658-41C30AE849D2}">
      <dgm:prSet/>
      <dgm:spPr/>
      <dgm:t>
        <a:bodyPr/>
        <a:lstStyle/>
        <a:p>
          <a:endParaRPr lang="en-US" sz="1200"/>
        </a:p>
      </dgm:t>
    </dgm:pt>
    <dgm:pt modelId="{E68E8064-01F1-432F-AFA8-47FA4D1A02B4}">
      <dgm:prSet phldrT="[Text]" custT="1"/>
      <dgm:spPr/>
      <dgm:t>
        <a:bodyPr/>
        <a:lstStyle/>
        <a:p>
          <a:r>
            <a:rPr lang="en-US" sz="1600" dirty="0"/>
            <a:t>Water-to-Water</a:t>
          </a:r>
        </a:p>
      </dgm:t>
    </dgm:pt>
    <dgm:pt modelId="{B483EF8F-DBA4-416C-AD01-A348F60E70D7}" type="parTrans" cxnId="{3C23BBA4-DF21-4510-BA3F-DDAF6514C453}">
      <dgm:prSet/>
      <dgm:spPr/>
      <dgm:t>
        <a:bodyPr/>
        <a:lstStyle/>
        <a:p>
          <a:endParaRPr lang="en-US" sz="1200"/>
        </a:p>
      </dgm:t>
    </dgm:pt>
    <dgm:pt modelId="{0A9AA2E2-0B21-405C-8121-6BE292AF39E5}" type="sibTrans" cxnId="{3C23BBA4-DF21-4510-BA3F-DDAF6514C453}">
      <dgm:prSet/>
      <dgm:spPr/>
      <dgm:t>
        <a:bodyPr/>
        <a:lstStyle/>
        <a:p>
          <a:endParaRPr lang="en-US" sz="1200"/>
        </a:p>
      </dgm:t>
    </dgm:pt>
    <dgm:pt modelId="{816A47F5-509C-4CB8-A354-3DD222D91AEE}">
      <dgm:prSet phldrT="[Text]" custT="1"/>
      <dgm:spPr/>
      <dgm:t>
        <a:bodyPr/>
        <a:lstStyle/>
        <a:p>
          <a:r>
            <a:rPr lang="en-US" sz="1800" dirty="0"/>
            <a:t>Heat Recovery</a:t>
          </a:r>
        </a:p>
      </dgm:t>
    </dgm:pt>
    <dgm:pt modelId="{EF561A90-3259-4891-926F-BD99A842FB75}" type="parTrans" cxnId="{2B86DFFE-0727-4A89-BD8A-441EC3C57CD7}">
      <dgm:prSet/>
      <dgm:spPr/>
      <dgm:t>
        <a:bodyPr/>
        <a:lstStyle/>
        <a:p>
          <a:endParaRPr lang="en-US" sz="1200"/>
        </a:p>
      </dgm:t>
    </dgm:pt>
    <dgm:pt modelId="{AA97AAC4-4E2C-42BC-8CA1-F2D4095A8D94}" type="sibTrans" cxnId="{2B86DFFE-0727-4A89-BD8A-441EC3C57CD7}">
      <dgm:prSet/>
      <dgm:spPr/>
      <dgm:t>
        <a:bodyPr/>
        <a:lstStyle/>
        <a:p>
          <a:endParaRPr lang="en-US" sz="1200"/>
        </a:p>
      </dgm:t>
    </dgm:pt>
    <dgm:pt modelId="{B8C0DCB8-6FB1-47B9-8F78-77F5E4AF64F8}">
      <dgm:prSet phldrT="[Text]" custT="1"/>
      <dgm:spPr/>
      <dgm:t>
        <a:bodyPr/>
        <a:lstStyle/>
        <a:p>
          <a:r>
            <a:rPr lang="en-US" sz="1800" dirty="0"/>
            <a:t>Chiller-Heater</a:t>
          </a:r>
        </a:p>
      </dgm:t>
    </dgm:pt>
    <dgm:pt modelId="{FDDDBF32-2E42-494B-9152-0CFC81972A26}" type="parTrans" cxnId="{50017F7C-7796-4778-B602-F58EA6C76F8B}">
      <dgm:prSet/>
      <dgm:spPr/>
      <dgm:t>
        <a:bodyPr/>
        <a:lstStyle/>
        <a:p>
          <a:endParaRPr lang="en-US"/>
        </a:p>
      </dgm:t>
    </dgm:pt>
    <dgm:pt modelId="{9CEC3F9C-6002-42DA-90FB-AA578178B7CC}" type="sibTrans" cxnId="{50017F7C-7796-4778-B602-F58EA6C76F8B}">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5"/>
      <dgm:spPr/>
    </dgm:pt>
    <dgm:pt modelId="{38D46F43-B298-43C7-9255-E706E745C754}" type="pres">
      <dgm:prSet presAssocID="{4E536EC7-1B67-41CF-8024-1599ED4B5CF0}" presName="visible" presStyleLbl="node1" presStyleIdx="0" presStyleCnt="5"/>
      <dgm:spPr>
        <a:blipFill rotWithShape="1">
          <a:blip xmlns:r="http://schemas.openxmlformats.org/officeDocument/2006/relationships" r:embed="rId1"/>
          <a:srcRect/>
          <a:stretch>
            <a:fillRect/>
          </a:stretch>
        </a:blipFill>
      </dgm:spPr>
    </dgm:pt>
    <dgm:pt modelId="{7C49A449-D71B-479D-A63E-D1EDAE41FAFD}" type="pres">
      <dgm:prSet presAssocID="{281A58D3-F9EB-428A-8F07-A6CAC6C9789D}" presName="Name25" presStyleLbl="parChTrans1D1" presStyleIdx="0" presStyleCnt="4"/>
      <dgm:spPr/>
    </dgm:pt>
    <dgm:pt modelId="{F717EA71-E1A4-44B5-845E-42ED6A0CF1AF}" type="pres">
      <dgm:prSet presAssocID="{291CB6BE-9875-4903-8245-E47E3B005ECB}" presName="node" presStyleCnt="0"/>
      <dgm:spPr/>
    </dgm:pt>
    <dgm:pt modelId="{20DA1AC8-35C1-4CA8-983C-342FBC631B1E}" type="pres">
      <dgm:prSet presAssocID="{291CB6BE-9875-4903-8245-E47E3B005ECB}" presName="parentNode" presStyleLbl="node1" presStyleIdx="1" presStyleCnt="5">
        <dgm:presLayoutVars>
          <dgm:chMax val="1"/>
          <dgm:bulletEnabled val="1"/>
        </dgm:presLayoutVars>
      </dgm:prSet>
      <dgm:spPr/>
    </dgm:pt>
    <dgm:pt modelId="{344A4DF7-E55C-4B5A-BA6B-80327678BFDD}" type="pres">
      <dgm:prSet presAssocID="{291CB6BE-9875-4903-8245-E47E3B005ECB}" presName="childNode" presStyleLbl="revTx" presStyleIdx="0" presStyleCnt="4">
        <dgm:presLayoutVars>
          <dgm:bulletEnabled val="1"/>
        </dgm:presLayoutVars>
      </dgm:prSet>
      <dgm:spPr/>
    </dgm:pt>
    <dgm:pt modelId="{B1308E82-31BC-455C-BE04-BB7EE6754842}" type="pres">
      <dgm:prSet presAssocID="{75DFE2F9-F786-445F-8B50-9D779EBBA517}" presName="Name25" presStyleLbl="parChTrans1D1" presStyleIdx="1" presStyleCnt="4"/>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2" presStyleCnt="5">
        <dgm:presLayoutVars>
          <dgm:chMax val="1"/>
          <dgm:bulletEnabled val="1"/>
        </dgm:presLayoutVars>
      </dgm:prSet>
      <dgm:spPr/>
    </dgm:pt>
    <dgm:pt modelId="{D6C74FCF-33E8-4E5A-B28A-DF8538D8C8C3}" type="pres">
      <dgm:prSet presAssocID="{D00B198E-CBB1-4695-B69F-62F7094132DF}" presName="childNode" presStyleLbl="revTx" presStyleIdx="1" presStyleCnt="4">
        <dgm:presLayoutVars>
          <dgm:bulletEnabled val="1"/>
        </dgm:presLayoutVars>
      </dgm:prSet>
      <dgm:spPr/>
    </dgm:pt>
    <dgm:pt modelId="{72320671-03D7-4FC8-8187-E1F9FF27B453}" type="pres">
      <dgm:prSet presAssocID="{B6C04E89-E8BA-48A3-8D6E-F532CB430D24}" presName="Name25" presStyleLbl="parChTrans1D1" presStyleIdx="2" presStyleCnt="4"/>
      <dgm:spPr/>
    </dgm:pt>
    <dgm:pt modelId="{9D749885-160E-4F98-AE2F-47E9094457AD}" type="pres">
      <dgm:prSet presAssocID="{F0026BB2-AA2D-4E5A-BBC4-9A58264EB8C6}" presName="node" presStyleCnt="0"/>
      <dgm:spPr/>
    </dgm:pt>
    <dgm:pt modelId="{F4FF461E-A4CB-43F6-9A0A-BC5E4446DEB7}" type="pres">
      <dgm:prSet presAssocID="{F0026BB2-AA2D-4E5A-BBC4-9A58264EB8C6}" presName="parentNode" presStyleLbl="node1" presStyleIdx="3" presStyleCnt="5">
        <dgm:presLayoutVars>
          <dgm:chMax val="1"/>
          <dgm:bulletEnabled val="1"/>
        </dgm:presLayoutVars>
      </dgm:prSet>
      <dgm:spPr/>
    </dgm:pt>
    <dgm:pt modelId="{7CB06CFA-897C-4F05-A302-D48F685DC12C}" type="pres">
      <dgm:prSet presAssocID="{F0026BB2-AA2D-4E5A-BBC4-9A58264EB8C6}" presName="childNode" presStyleLbl="revTx" presStyleIdx="2" presStyleCnt="4">
        <dgm:presLayoutVars>
          <dgm:bulletEnabled val="1"/>
        </dgm:presLayoutVars>
      </dgm:prSet>
      <dgm:spPr/>
    </dgm:pt>
    <dgm:pt modelId="{8E20090E-2FBA-412D-A8AF-A5BC5B37A7CA}" type="pres">
      <dgm:prSet presAssocID="{B483EF8F-DBA4-416C-AD01-A348F60E70D7}" presName="Name25" presStyleLbl="parChTrans1D1" presStyleIdx="3" presStyleCnt="4"/>
      <dgm:spPr/>
    </dgm:pt>
    <dgm:pt modelId="{08B2519F-9987-41DF-972F-57BA35DEB57D}" type="pres">
      <dgm:prSet presAssocID="{E68E8064-01F1-432F-AFA8-47FA4D1A02B4}" presName="node" presStyleCnt="0"/>
      <dgm:spPr/>
    </dgm:pt>
    <dgm:pt modelId="{60516A72-1DFA-4190-9290-8C32CA889BE4}" type="pres">
      <dgm:prSet presAssocID="{E68E8064-01F1-432F-AFA8-47FA4D1A02B4}" presName="parentNode" presStyleLbl="node1" presStyleIdx="4" presStyleCnt="5">
        <dgm:presLayoutVars>
          <dgm:chMax val="1"/>
          <dgm:bulletEnabled val="1"/>
        </dgm:presLayoutVars>
      </dgm:prSet>
      <dgm:spPr/>
    </dgm:pt>
    <dgm:pt modelId="{FB3992EB-8B21-43E7-AACE-3AB3435969F5}" type="pres">
      <dgm:prSet presAssocID="{E68E8064-01F1-432F-AFA8-47FA4D1A02B4}" presName="childNode" presStyleLbl="revTx" presStyleIdx="3" presStyleCnt="4">
        <dgm:presLayoutVars>
          <dgm:bulletEnabled val="1"/>
        </dgm:presLayoutVars>
      </dgm:prSet>
      <dgm:spPr/>
    </dgm:pt>
  </dgm:ptLst>
  <dgm:cxnLst>
    <dgm:cxn modelId="{5B825005-6EE6-422E-B658-41C30AE849D2}" srcId="{4E536EC7-1B67-41CF-8024-1599ED4B5CF0}" destId="{F0026BB2-AA2D-4E5A-BBC4-9A58264EB8C6}" srcOrd="2" destOrd="0" parTransId="{B6C04E89-E8BA-48A3-8D6E-F532CB430D24}" sibTransId="{356F9780-E8DB-47F6-A756-8519663D333A}"/>
    <dgm:cxn modelId="{8A88F616-26B1-4D84-816B-DBF396A5BCA4}" type="presOf" srcId="{7E561F74-9E0E-442A-9674-8C0CEB7E11B1}" destId="{D6C74FCF-33E8-4E5A-B28A-DF8538D8C8C3}" srcOrd="0" destOrd="0" presId="urn:microsoft.com/office/officeart/2005/8/layout/radial2"/>
    <dgm:cxn modelId="{35255C1E-AFE3-41C7-918C-7481B9EF37E4}" type="presOf" srcId="{281A58D3-F9EB-428A-8F07-A6CAC6C9789D}" destId="{7C49A449-D71B-479D-A63E-D1EDAE41FAFD}" srcOrd="0" destOrd="0" presId="urn:microsoft.com/office/officeart/2005/8/layout/radial2"/>
    <dgm:cxn modelId="{8FCAD524-4C09-456B-ADF5-EE80B27A432C}" type="presOf" srcId="{816A47F5-509C-4CB8-A354-3DD222D91AEE}" destId="{FB3992EB-8B21-43E7-AACE-3AB3435969F5}" srcOrd="0" destOrd="1" presId="urn:microsoft.com/office/officeart/2005/8/layout/radial2"/>
    <dgm:cxn modelId="{2AF97B26-3B93-463F-A2E9-0A85F16D0459}" type="presOf" srcId="{B8C0DCB8-6FB1-47B9-8F78-77F5E4AF64F8}" destId="{FB3992EB-8B21-43E7-AACE-3AB3435969F5}" srcOrd="0" destOrd="0" presId="urn:microsoft.com/office/officeart/2005/8/layout/radial2"/>
    <dgm:cxn modelId="{F04DD726-5218-4FB2-8DBA-E233A2849472}" type="presOf" srcId="{B6C04E89-E8BA-48A3-8D6E-F532CB430D24}" destId="{72320671-03D7-4FC8-8187-E1F9FF27B453}" srcOrd="0" destOrd="0" presId="urn:microsoft.com/office/officeart/2005/8/layout/radial2"/>
    <dgm:cxn modelId="{75FBBA39-068B-4349-BFA0-42FE42183810}" type="presOf" srcId="{5343BC02-253A-4F07-A81C-85CFAD8D6EC3}" destId="{344A4DF7-E55C-4B5A-BA6B-80327678BFDD}" srcOrd="0" destOrd="0" presId="urn:microsoft.com/office/officeart/2005/8/layout/radial2"/>
    <dgm:cxn modelId="{8EFF6B5B-72C9-4B9D-92B0-0E247535A4E7}" srcId="{4E536EC7-1B67-41CF-8024-1599ED4B5CF0}" destId="{291CB6BE-9875-4903-8245-E47E3B005ECB}" srcOrd="0" destOrd="0" parTransId="{281A58D3-F9EB-428A-8F07-A6CAC6C9789D}" sibTransId="{0215F547-5FD3-4E8D-A108-CE9FD00FE91B}"/>
    <dgm:cxn modelId="{A370A064-3158-4935-84DC-0575CB51A7F9}" type="presOf" srcId="{B483EF8F-DBA4-416C-AD01-A348F60E70D7}" destId="{8E20090E-2FBA-412D-A8AF-A5BC5B37A7CA}" srcOrd="0" destOrd="0" presId="urn:microsoft.com/office/officeart/2005/8/layout/radial2"/>
    <dgm:cxn modelId="{7D2DEA44-663E-4DF6-9F56-F7CC1D96A122}" type="presOf" srcId="{E68E8064-01F1-432F-AFA8-47FA4D1A02B4}" destId="{60516A72-1DFA-4190-9290-8C32CA889BE4}"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50017F7C-7796-4778-B602-F58EA6C76F8B}" srcId="{E68E8064-01F1-432F-AFA8-47FA4D1A02B4}" destId="{B8C0DCB8-6FB1-47B9-8F78-77F5E4AF64F8}" srcOrd="0" destOrd="0" parTransId="{FDDDBF32-2E42-494B-9152-0CFC81972A26}" sibTransId="{9CEC3F9C-6002-42DA-90FB-AA578178B7CC}"/>
    <dgm:cxn modelId="{48BDF084-8E83-4477-B630-1FC8CAE718E9}" srcId="{4E536EC7-1B67-41CF-8024-1599ED4B5CF0}" destId="{D00B198E-CBB1-4695-B69F-62F7094132DF}" srcOrd="1" destOrd="0" parTransId="{75DFE2F9-F786-445F-8B50-9D779EBBA517}" sibTransId="{E280B3B5-5E0E-460D-877A-58077D5991DE}"/>
    <dgm:cxn modelId="{9F35FC88-F250-4B68-9BC3-4B95CB52B482}" srcId="{D00B198E-CBB1-4695-B69F-62F7094132DF}" destId="{7E561F74-9E0E-442A-9674-8C0CEB7E11B1}" srcOrd="0" destOrd="0" parTransId="{4BB7E455-74AD-478A-80C3-8B339622BD1C}" sibTransId="{6B62E77C-45D7-4468-B896-843AED355C66}"/>
    <dgm:cxn modelId="{C225668B-250F-4BD2-BB47-B1F61E70A043}" srcId="{291CB6BE-9875-4903-8245-E47E3B005ECB}" destId="{5343BC02-253A-4F07-A81C-85CFAD8D6EC3}" srcOrd="0" destOrd="0" parTransId="{022F34E3-CB63-4606-A523-BF7F54B41F5C}" sibTransId="{E749FC5C-9E09-497F-81BA-DA63CBE3E996}"/>
    <dgm:cxn modelId="{66D46F8B-9391-42E1-A9B5-28F76A58CDC5}" type="presOf" srcId="{D00B198E-CBB1-4695-B69F-62F7094132DF}" destId="{14744396-621F-462F-9F38-71E26C82B132}" srcOrd="0" destOrd="0" presId="urn:microsoft.com/office/officeart/2005/8/layout/radial2"/>
    <dgm:cxn modelId="{AC19C291-D890-496E-80E0-4644BBD53000}" type="presOf" srcId="{27C81F77-6DB4-4DB6-9C4C-206D7678D356}" destId="{7CB06CFA-897C-4F05-A302-D48F685DC12C}" srcOrd="0" destOrd="0" presId="urn:microsoft.com/office/officeart/2005/8/layout/radial2"/>
    <dgm:cxn modelId="{05318192-8F4E-49A3-859B-841B70BC89BE}" srcId="{F0026BB2-AA2D-4E5A-BBC4-9A58264EB8C6}" destId="{27C81F77-6DB4-4DB6-9C4C-206D7678D356}" srcOrd="0" destOrd="0" parTransId="{71FB110B-31A3-440E-BF9D-20F4D48BE1A9}" sibTransId="{DAD1ACBE-8766-403A-8D31-7961D24A4AE6}"/>
    <dgm:cxn modelId="{7C6261A4-01C0-4F9D-A5E7-E2DAF2F9FAAA}" type="presOf" srcId="{F0026BB2-AA2D-4E5A-BBC4-9A58264EB8C6}" destId="{F4FF461E-A4CB-43F6-9A0A-BC5E4446DEB7}" srcOrd="0" destOrd="0" presId="urn:microsoft.com/office/officeart/2005/8/layout/radial2"/>
    <dgm:cxn modelId="{3C23BBA4-DF21-4510-BA3F-DDAF6514C453}" srcId="{4E536EC7-1B67-41CF-8024-1599ED4B5CF0}" destId="{E68E8064-01F1-432F-AFA8-47FA4D1A02B4}" srcOrd="3" destOrd="0" parTransId="{B483EF8F-DBA4-416C-AD01-A348F60E70D7}" sibTransId="{0A9AA2E2-0B21-405C-8121-6BE292AF39E5}"/>
    <dgm:cxn modelId="{62684AC0-8A29-4DD2-A268-D120FA7C90ED}" type="presOf" srcId="{4E536EC7-1B67-41CF-8024-1599ED4B5CF0}" destId="{448D7482-5F3B-431D-BEBA-86CD8C96ED3D}" srcOrd="0" destOrd="0" presId="urn:microsoft.com/office/officeart/2005/8/layout/radial2"/>
    <dgm:cxn modelId="{6D2B45F5-8754-4DAE-BE6D-1CB1CD4A3AE4}" type="presOf" srcId="{291CB6BE-9875-4903-8245-E47E3B005ECB}" destId="{20DA1AC8-35C1-4CA8-983C-342FBC631B1E}" srcOrd="0" destOrd="0" presId="urn:microsoft.com/office/officeart/2005/8/layout/radial2"/>
    <dgm:cxn modelId="{2B86DFFE-0727-4A89-BD8A-441EC3C57CD7}" srcId="{E68E8064-01F1-432F-AFA8-47FA4D1A02B4}" destId="{816A47F5-509C-4CB8-A354-3DD222D91AEE}" srcOrd="1" destOrd="0" parTransId="{EF561A90-3259-4891-926F-BD99A842FB75}" sibTransId="{AA97AAC4-4E2C-42BC-8CA1-F2D4095A8D94}"/>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CB88E558-BF58-43E9-BC79-6FC12081BEF3}" type="presParOf" srcId="{9479E4F9-4CA9-4598-8A38-F9213B343B45}" destId="{7C49A449-D71B-479D-A63E-D1EDAE41FAFD}" srcOrd="1" destOrd="0" presId="urn:microsoft.com/office/officeart/2005/8/layout/radial2"/>
    <dgm:cxn modelId="{49AD99BA-8EF0-451B-B997-D30C44C23A7E}" type="presParOf" srcId="{9479E4F9-4CA9-4598-8A38-F9213B343B45}" destId="{F717EA71-E1A4-44B5-845E-42ED6A0CF1AF}" srcOrd="2" destOrd="0" presId="urn:microsoft.com/office/officeart/2005/8/layout/radial2"/>
    <dgm:cxn modelId="{97B1FBAA-FF39-4B7F-A1CE-8C27617C6B8F}" type="presParOf" srcId="{F717EA71-E1A4-44B5-845E-42ED6A0CF1AF}" destId="{20DA1AC8-35C1-4CA8-983C-342FBC631B1E}" srcOrd="0" destOrd="0" presId="urn:microsoft.com/office/officeart/2005/8/layout/radial2"/>
    <dgm:cxn modelId="{2391D827-172D-421F-A737-A6707655479E}" type="presParOf" srcId="{F717EA71-E1A4-44B5-845E-42ED6A0CF1AF}" destId="{344A4DF7-E55C-4B5A-BA6B-80327678BFDD}" srcOrd="1" destOrd="0" presId="urn:microsoft.com/office/officeart/2005/8/layout/radial2"/>
    <dgm:cxn modelId="{DB907252-6949-4290-AA04-999A926A2D80}" type="presParOf" srcId="{9479E4F9-4CA9-4598-8A38-F9213B343B45}" destId="{B1308E82-31BC-455C-BE04-BB7EE6754842}" srcOrd="3" destOrd="0" presId="urn:microsoft.com/office/officeart/2005/8/layout/radial2"/>
    <dgm:cxn modelId="{FC031C87-FC79-4F42-AADA-A790603E83E9}" type="presParOf" srcId="{9479E4F9-4CA9-4598-8A38-F9213B343B45}" destId="{0F19801C-CA19-49E6-9016-39FF38D2A1B7}" srcOrd="4"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 modelId="{3DCB66A2-E0E1-4516-B1C8-9CC90937CB50}" type="presParOf" srcId="{9479E4F9-4CA9-4598-8A38-F9213B343B45}" destId="{72320671-03D7-4FC8-8187-E1F9FF27B453}" srcOrd="5" destOrd="0" presId="urn:microsoft.com/office/officeart/2005/8/layout/radial2"/>
    <dgm:cxn modelId="{E71DC390-1275-4EBE-8BCF-7B41B9C98BA3}" type="presParOf" srcId="{9479E4F9-4CA9-4598-8A38-F9213B343B45}" destId="{9D749885-160E-4F98-AE2F-47E9094457AD}" srcOrd="6" destOrd="0" presId="urn:microsoft.com/office/officeart/2005/8/layout/radial2"/>
    <dgm:cxn modelId="{527766AF-D628-4D91-9980-BB8105133022}" type="presParOf" srcId="{9D749885-160E-4F98-AE2F-47E9094457AD}" destId="{F4FF461E-A4CB-43F6-9A0A-BC5E4446DEB7}" srcOrd="0" destOrd="0" presId="urn:microsoft.com/office/officeart/2005/8/layout/radial2"/>
    <dgm:cxn modelId="{60D98CA9-A57C-4CFF-92F8-A833CE2593A1}" type="presParOf" srcId="{9D749885-160E-4F98-AE2F-47E9094457AD}" destId="{7CB06CFA-897C-4F05-A302-D48F685DC12C}" srcOrd="1" destOrd="0" presId="urn:microsoft.com/office/officeart/2005/8/layout/radial2"/>
    <dgm:cxn modelId="{348A008B-22FA-47B0-B3BA-49BC717B94DF}" type="presParOf" srcId="{9479E4F9-4CA9-4598-8A38-F9213B343B45}" destId="{8E20090E-2FBA-412D-A8AF-A5BC5B37A7CA}" srcOrd="7" destOrd="0" presId="urn:microsoft.com/office/officeart/2005/8/layout/radial2"/>
    <dgm:cxn modelId="{F0571B13-850C-4551-817B-D8F7320C2BB0}" type="presParOf" srcId="{9479E4F9-4CA9-4598-8A38-F9213B343B45}" destId="{08B2519F-9987-41DF-972F-57BA35DEB57D}" srcOrd="8" destOrd="0" presId="urn:microsoft.com/office/officeart/2005/8/layout/radial2"/>
    <dgm:cxn modelId="{91A64441-BB4E-412F-AC76-DBFC5B2611E4}" type="presParOf" srcId="{08B2519F-9987-41DF-972F-57BA35DEB57D}" destId="{60516A72-1DFA-4190-9290-8C32CA889BE4}" srcOrd="0" destOrd="0" presId="urn:microsoft.com/office/officeart/2005/8/layout/radial2"/>
    <dgm:cxn modelId="{BA726B93-568E-4755-BC4D-A846956DB702}" type="presParOf" srcId="{08B2519F-9987-41DF-972F-57BA35DEB57D}" destId="{FB3992EB-8B21-43E7-AACE-3AB3435969F5}"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RTU Heat Pumps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a:glow rad="228600">
            <a:srgbClr val="4CD3FF">
              <a:alpha val="40000"/>
            </a:srgbClr>
          </a:glow>
        </a:effectLst>
      </dgm:spPr>
      <dgm:t>
        <a:bodyPr/>
        <a:lstStyle/>
        <a:p>
          <a:r>
            <a:rPr lang="en-US" dirty="0"/>
            <a:t>Application &amp; Design</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dgm:t>
        <a:bodyPr/>
        <a:lstStyle/>
        <a:p>
          <a:r>
            <a:rPr lang="en-US" dirty="0"/>
            <a:t>Field Study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E536EC7-1B67-41CF-8024-1599ED4B5CF0}" type="doc">
      <dgm:prSet loTypeId="urn:microsoft.com/office/officeart/2005/8/layout/radial2" loCatId="relationship" qsTypeId="urn:microsoft.com/office/officeart/2005/8/quickstyle/simple5" qsCatId="simple" csTypeId="urn:microsoft.com/office/officeart/2005/8/colors/accent0_3" csCatId="mainScheme" phldr="1"/>
      <dgm:spPr/>
      <dgm:t>
        <a:bodyPr/>
        <a:lstStyle/>
        <a:p>
          <a:endParaRPr lang="en-US"/>
        </a:p>
      </dgm:t>
    </dgm:pt>
    <dgm:pt modelId="{EFB8FD6F-ECF5-4DC1-8CAB-A4BA95EF769A}">
      <dgm:prSet phldrT="[Text]"/>
      <dgm:spPr>
        <a:effectLst/>
      </dgm:spPr>
      <dgm:t>
        <a:bodyPr/>
        <a:lstStyle/>
        <a:p>
          <a:r>
            <a:rPr lang="en-US" dirty="0"/>
            <a:t>RTU Heat Pumps</a:t>
          </a:r>
        </a:p>
      </dgm:t>
    </dgm:pt>
    <dgm:pt modelId="{E59B0222-F195-4EC6-9AEF-C12AA6A2302A}" type="parTrans" cxnId="{12832E28-6E9A-4E85-BD30-4ED6E41CABAB}">
      <dgm:prSet/>
      <dgm:spPr/>
      <dgm:t>
        <a:bodyPr/>
        <a:lstStyle/>
        <a:p>
          <a:endParaRPr lang="en-US"/>
        </a:p>
      </dgm:t>
    </dgm:pt>
    <dgm:pt modelId="{F7B28F8D-DB53-4CEF-AB45-120F8173F113}" type="sibTrans" cxnId="{12832E28-6E9A-4E85-BD30-4ED6E41CABAB}">
      <dgm:prSet/>
      <dgm:spPr/>
      <dgm:t>
        <a:bodyPr/>
        <a:lstStyle/>
        <a:p>
          <a:endParaRPr lang="en-US"/>
        </a:p>
      </dgm:t>
    </dgm:pt>
    <dgm:pt modelId="{7CD6E4DF-6FDF-4D59-BE2D-50DB399D4B5A}">
      <dgm:prSet phldrT="[Text]"/>
      <dgm:spPr>
        <a:effectLst/>
      </dgm:spPr>
      <dgm:t>
        <a:bodyPr/>
        <a:lstStyle/>
        <a:p>
          <a:r>
            <a:rPr lang="en-US" dirty="0"/>
            <a:t>Application &amp; Design</a:t>
          </a:r>
        </a:p>
      </dgm:t>
    </dgm:pt>
    <dgm:pt modelId="{C3C8B712-9946-4055-A4CB-E31577104FCB}" type="parTrans" cxnId="{6366F545-0CB5-4260-8E5E-26B1B094A3DF}">
      <dgm:prSet/>
      <dgm:spPr/>
      <dgm:t>
        <a:bodyPr/>
        <a:lstStyle/>
        <a:p>
          <a:endParaRPr lang="en-US"/>
        </a:p>
      </dgm:t>
    </dgm:pt>
    <dgm:pt modelId="{248925CC-AE30-4990-84E9-9E4B668AE0C2}" type="sibTrans" cxnId="{6366F545-0CB5-4260-8E5E-26B1B094A3DF}">
      <dgm:prSet/>
      <dgm:spPr/>
      <dgm:t>
        <a:bodyPr/>
        <a:lstStyle/>
        <a:p>
          <a:endParaRPr lang="en-US"/>
        </a:p>
      </dgm:t>
    </dgm:pt>
    <dgm:pt modelId="{D00B198E-CBB1-4695-B69F-62F7094132DF}">
      <dgm:prSet phldrT="[Text]"/>
      <dgm:spPr>
        <a:effectLst>
          <a:glow rad="139700">
            <a:srgbClr val="4CD3FF">
              <a:alpha val="40000"/>
            </a:srgbClr>
          </a:glow>
        </a:effectLst>
      </dgm:spPr>
      <dgm:t>
        <a:bodyPr/>
        <a:lstStyle/>
        <a:p>
          <a:r>
            <a:rPr lang="en-US" dirty="0"/>
            <a:t>Field Study</a:t>
          </a:r>
        </a:p>
      </dgm:t>
    </dgm:pt>
    <dgm:pt modelId="{75DFE2F9-F786-445F-8B50-9D779EBBA517}" type="parTrans" cxnId="{48BDF084-8E83-4477-B630-1FC8CAE718E9}">
      <dgm:prSet/>
      <dgm:spPr/>
      <dgm:t>
        <a:bodyPr/>
        <a:lstStyle/>
        <a:p>
          <a:endParaRPr lang="en-US"/>
        </a:p>
      </dgm:t>
    </dgm:pt>
    <dgm:pt modelId="{E280B3B5-5E0E-460D-877A-58077D5991DE}" type="sibTrans" cxnId="{48BDF084-8E83-4477-B630-1FC8CAE718E9}">
      <dgm:prSet/>
      <dgm:spPr/>
      <dgm:t>
        <a:bodyPr/>
        <a:lstStyle/>
        <a:p>
          <a:endParaRPr lang="en-US"/>
        </a:p>
      </dgm:t>
    </dgm:pt>
    <dgm:pt modelId="{448D7482-5F3B-431D-BEBA-86CD8C96ED3D}" type="pres">
      <dgm:prSet presAssocID="{4E536EC7-1B67-41CF-8024-1599ED4B5CF0}" presName="composite" presStyleCnt="0">
        <dgm:presLayoutVars>
          <dgm:chMax val="5"/>
          <dgm:dir/>
          <dgm:animLvl val="ctr"/>
          <dgm:resizeHandles val="exact"/>
        </dgm:presLayoutVars>
      </dgm:prSet>
      <dgm:spPr/>
    </dgm:pt>
    <dgm:pt modelId="{9479E4F9-4CA9-4598-8A38-F9213B343B45}" type="pres">
      <dgm:prSet presAssocID="{4E536EC7-1B67-41CF-8024-1599ED4B5CF0}" presName="cycle" presStyleCnt="0"/>
      <dgm:spPr/>
    </dgm:pt>
    <dgm:pt modelId="{BB2B34A4-3E2A-4025-8FD2-DE14498D5065}" type="pres">
      <dgm:prSet presAssocID="{4E536EC7-1B67-41CF-8024-1599ED4B5CF0}" presName="centerShape" presStyleCnt="0"/>
      <dgm:spPr/>
    </dgm:pt>
    <dgm:pt modelId="{DE06B5E4-AFC7-40BA-B556-C68A5BC4382B}" type="pres">
      <dgm:prSet presAssocID="{4E536EC7-1B67-41CF-8024-1599ED4B5CF0}" presName="connSite" presStyleLbl="node1" presStyleIdx="0" presStyleCnt="4"/>
      <dgm:spPr/>
    </dgm:pt>
    <dgm:pt modelId="{38D46F43-B298-43C7-9255-E706E745C754}" type="pres">
      <dgm:prSet presAssocID="{4E536EC7-1B67-41CF-8024-1599ED4B5CF0}" presName="visible"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dgm:spPr>
    </dgm:pt>
    <dgm:pt modelId="{CE9D9BED-F3ED-425C-B811-C6CE00943D8D}" type="pres">
      <dgm:prSet presAssocID="{E59B0222-F195-4EC6-9AEF-C12AA6A2302A}" presName="Name25" presStyleLbl="parChTrans1D1" presStyleIdx="0" presStyleCnt="3"/>
      <dgm:spPr/>
    </dgm:pt>
    <dgm:pt modelId="{B17A48C2-E956-45FF-AA35-740EED0FEA95}" type="pres">
      <dgm:prSet presAssocID="{EFB8FD6F-ECF5-4DC1-8CAB-A4BA95EF769A}" presName="node" presStyleCnt="0"/>
      <dgm:spPr/>
    </dgm:pt>
    <dgm:pt modelId="{32826F8A-DC2B-4989-9B2B-E70E1D682A33}" type="pres">
      <dgm:prSet presAssocID="{EFB8FD6F-ECF5-4DC1-8CAB-A4BA95EF769A}" presName="parentNode" presStyleLbl="node1" presStyleIdx="1" presStyleCnt="4">
        <dgm:presLayoutVars>
          <dgm:chMax val="1"/>
          <dgm:bulletEnabled val="1"/>
        </dgm:presLayoutVars>
      </dgm:prSet>
      <dgm:spPr/>
    </dgm:pt>
    <dgm:pt modelId="{24470EE4-8B0D-48BE-9C1B-0E569876A1F7}" type="pres">
      <dgm:prSet presAssocID="{EFB8FD6F-ECF5-4DC1-8CAB-A4BA95EF769A}" presName="childNode" presStyleLbl="revTx" presStyleIdx="0" presStyleCnt="0">
        <dgm:presLayoutVars>
          <dgm:bulletEnabled val="1"/>
        </dgm:presLayoutVars>
      </dgm:prSet>
      <dgm:spPr/>
    </dgm:pt>
    <dgm:pt modelId="{96F24492-1036-4501-AB5D-77390995A019}" type="pres">
      <dgm:prSet presAssocID="{C3C8B712-9946-4055-A4CB-E31577104FCB}" presName="Name25" presStyleLbl="parChTrans1D1" presStyleIdx="1" presStyleCnt="3"/>
      <dgm:spPr/>
    </dgm:pt>
    <dgm:pt modelId="{039D8C35-FD65-4FF6-B544-ADD97E79D16A}" type="pres">
      <dgm:prSet presAssocID="{7CD6E4DF-6FDF-4D59-BE2D-50DB399D4B5A}" presName="node" presStyleCnt="0"/>
      <dgm:spPr/>
    </dgm:pt>
    <dgm:pt modelId="{046FDC3B-D7CD-47D1-868B-6DA8F3449CE2}" type="pres">
      <dgm:prSet presAssocID="{7CD6E4DF-6FDF-4D59-BE2D-50DB399D4B5A}" presName="parentNode" presStyleLbl="node1" presStyleIdx="2" presStyleCnt="4">
        <dgm:presLayoutVars>
          <dgm:chMax val="1"/>
          <dgm:bulletEnabled val="1"/>
        </dgm:presLayoutVars>
      </dgm:prSet>
      <dgm:spPr/>
    </dgm:pt>
    <dgm:pt modelId="{1B9CBBF9-94EC-4B12-8E2A-533DF99FF4CC}" type="pres">
      <dgm:prSet presAssocID="{7CD6E4DF-6FDF-4D59-BE2D-50DB399D4B5A}" presName="childNode" presStyleLbl="revTx" presStyleIdx="0" presStyleCnt="0">
        <dgm:presLayoutVars>
          <dgm:bulletEnabled val="1"/>
        </dgm:presLayoutVars>
      </dgm:prSet>
      <dgm:spPr/>
    </dgm:pt>
    <dgm:pt modelId="{B1308E82-31BC-455C-BE04-BB7EE6754842}" type="pres">
      <dgm:prSet presAssocID="{75DFE2F9-F786-445F-8B50-9D779EBBA517}" presName="Name25" presStyleLbl="parChTrans1D1" presStyleIdx="2" presStyleCnt="3"/>
      <dgm:spPr/>
    </dgm:pt>
    <dgm:pt modelId="{0F19801C-CA19-49E6-9016-39FF38D2A1B7}" type="pres">
      <dgm:prSet presAssocID="{D00B198E-CBB1-4695-B69F-62F7094132DF}" presName="node" presStyleCnt="0"/>
      <dgm:spPr/>
    </dgm:pt>
    <dgm:pt modelId="{14744396-621F-462F-9F38-71E26C82B132}" type="pres">
      <dgm:prSet presAssocID="{D00B198E-CBB1-4695-B69F-62F7094132DF}" presName="parentNode" presStyleLbl="node1" presStyleIdx="3" presStyleCnt="4">
        <dgm:presLayoutVars>
          <dgm:chMax val="1"/>
          <dgm:bulletEnabled val="1"/>
        </dgm:presLayoutVars>
      </dgm:prSet>
      <dgm:spPr/>
    </dgm:pt>
    <dgm:pt modelId="{D6C74FCF-33E8-4E5A-B28A-DF8538D8C8C3}" type="pres">
      <dgm:prSet presAssocID="{D00B198E-CBB1-4695-B69F-62F7094132DF}" presName="childNode" presStyleLbl="revTx" presStyleIdx="0" presStyleCnt="0">
        <dgm:presLayoutVars>
          <dgm:bulletEnabled val="1"/>
        </dgm:presLayoutVars>
      </dgm:prSet>
      <dgm:spPr/>
    </dgm:pt>
  </dgm:ptLst>
  <dgm:cxnLst>
    <dgm:cxn modelId="{887BE801-1C3C-4819-A3CA-D479BCFB0AE2}" type="presOf" srcId="{E59B0222-F195-4EC6-9AEF-C12AA6A2302A}" destId="{CE9D9BED-F3ED-425C-B811-C6CE00943D8D}" srcOrd="0" destOrd="0" presId="urn:microsoft.com/office/officeart/2005/8/layout/radial2"/>
    <dgm:cxn modelId="{C26B791A-26C8-4042-AB00-9B1DB073987E}" type="presOf" srcId="{7CD6E4DF-6FDF-4D59-BE2D-50DB399D4B5A}" destId="{046FDC3B-D7CD-47D1-868B-6DA8F3449CE2}" srcOrd="0" destOrd="0" presId="urn:microsoft.com/office/officeart/2005/8/layout/radial2"/>
    <dgm:cxn modelId="{12832E28-6E9A-4E85-BD30-4ED6E41CABAB}" srcId="{4E536EC7-1B67-41CF-8024-1599ED4B5CF0}" destId="{EFB8FD6F-ECF5-4DC1-8CAB-A4BA95EF769A}" srcOrd="0" destOrd="0" parTransId="{E59B0222-F195-4EC6-9AEF-C12AA6A2302A}" sibTransId="{F7B28F8D-DB53-4CEF-AB45-120F8173F113}"/>
    <dgm:cxn modelId="{6366F545-0CB5-4260-8E5E-26B1B094A3DF}" srcId="{4E536EC7-1B67-41CF-8024-1599ED4B5CF0}" destId="{7CD6E4DF-6FDF-4D59-BE2D-50DB399D4B5A}" srcOrd="1" destOrd="0" parTransId="{C3C8B712-9946-4055-A4CB-E31577104FCB}" sibTransId="{248925CC-AE30-4990-84E9-9E4B668AE0C2}"/>
    <dgm:cxn modelId="{480C0C4B-2E6E-4603-9DA0-08FEF3030079}" type="presOf" srcId="{C3C8B712-9946-4055-A4CB-E31577104FCB}" destId="{96F24492-1036-4501-AB5D-77390995A019}" srcOrd="0" destOrd="0" presId="urn:microsoft.com/office/officeart/2005/8/layout/radial2"/>
    <dgm:cxn modelId="{9640114E-1B37-4E71-BE5D-D08990EDB164}" type="presOf" srcId="{75DFE2F9-F786-445F-8B50-9D779EBBA517}" destId="{B1308E82-31BC-455C-BE04-BB7EE6754842}" srcOrd="0" destOrd="0" presId="urn:microsoft.com/office/officeart/2005/8/layout/radial2"/>
    <dgm:cxn modelId="{48BDF084-8E83-4477-B630-1FC8CAE718E9}" srcId="{4E536EC7-1B67-41CF-8024-1599ED4B5CF0}" destId="{D00B198E-CBB1-4695-B69F-62F7094132DF}" srcOrd="2" destOrd="0" parTransId="{75DFE2F9-F786-445F-8B50-9D779EBBA517}" sibTransId="{E280B3B5-5E0E-460D-877A-58077D5991DE}"/>
    <dgm:cxn modelId="{66D46F8B-9391-42E1-A9B5-28F76A58CDC5}" type="presOf" srcId="{D00B198E-CBB1-4695-B69F-62F7094132DF}" destId="{14744396-621F-462F-9F38-71E26C82B132}" srcOrd="0" destOrd="0" presId="urn:microsoft.com/office/officeart/2005/8/layout/radial2"/>
    <dgm:cxn modelId="{62684AC0-8A29-4DD2-A268-D120FA7C90ED}" type="presOf" srcId="{4E536EC7-1B67-41CF-8024-1599ED4B5CF0}" destId="{448D7482-5F3B-431D-BEBA-86CD8C96ED3D}" srcOrd="0" destOrd="0" presId="urn:microsoft.com/office/officeart/2005/8/layout/radial2"/>
    <dgm:cxn modelId="{B84D22E0-B044-4ACC-ABBB-0646EE8012C0}" type="presOf" srcId="{EFB8FD6F-ECF5-4DC1-8CAB-A4BA95EF769A}" destId="{32826F8A-DC2B-4989-9B2B-E70E1D682A33}" srcOrd="0" destOrd="0" presId="urn:microsoft.com/office/officeart/2005/8/layout/radial2"/>
    <dgm:cxn modelId="{B6FAF311-286E-4325-9844-9742667250A7}" type="presParOf" srcId="{448D7482-5F3B-431D-BEBA-86CD8C96ED3D}" destId="{9479E4F9-4CA9-4598-8A38-F9213B343B45}" srcOrd="0" destOrd="0" presId="urn:microsoft.com/office/officeart/2005/8/layout/radial2"/>
    <dgm:cxn modelId="{127F8DF7-3EB6-4276-8A1B-A002777BC8AA}" type="presParOf" srcId="{9479E4F9-4CA9-4598-8A38-F9213B343B45}" destId="{BB2B34A4-3E2A-4025-8FD2-DE14498D5065}" srcOrd="0" destOrd="0" presId="urn:microsoft.com/office/officeart/2005/8/layout/radial2"/>
    <dgm:cxn modelId="{8CD17FD3-460A-4316-BE6F-5E85242466C0}" type="presParOf" srcId="{BB2B34A4-3E2A-4025-8FD2-DE14498D5065}" destId="{DE06B5E4-AFC7-40BA-B556-C68A5BC4382B}" srcOrd="0" destOrd="0" presId="urn:microsoft.com/office/officeart/2005/8/layout/radial2"/>
    <dgm:cxn modelId="{CFE6F7F3-5C87-4167-8327-93EA4128D0F2}" type="presParOf" srcId="{BB2B34A4-3E2A-4025-8FD2-DE14498D5065}" destId="{38D46F43-B298-43C7-9255-E706E745C754}" srcOrd="1" destOrd="0" presId="urn:microsoft.com/office/officeart/2005/8/layout/radial2"/>
    <dgm:cxn modelId="{4D2CCCAC-68F9-46FC-9484-866FD1D999B3}" type="presParOf" srcId="{9479E4F9-4CA9-4598-8A38-F9213B343B45}" destId="{CE9D9BED-F3ED-425C-B811-C6CE00943D8D}" srcOrd="1" destOrd="0" presId="urn:microsoft.com/office/officeart/2005/8/layout/radial2"/>
    <dgm:cxn modelId="{D6EBB8E9-85DC-4811-9F5D-DDEB4182C92A}" type="presParOf" srcId="{9479E4F9-4CA9-4598-8A38-F9213B343B45}" destId="{B17A48C2-E956-45FF-AA35-740EED0FEA95}" srcOrd="2" destOrd="0" presId="urn:microsoft.com/office/officeart/2005/8/layout/radial2"/>
    <dgm:cxn modelId="{D0BEB7B3-CE9D-47D2-B7B8-EFB78428121E}" type="presParOf" srcId="{B17A48C2-E956-45FF-AA35-740EED0FEA95}" destId="{32826F8A-DC2B-4989-9B2B-E70E1D682A33}" srcOrd="0" destOrd="0" presId="urn:microsoft.com/office/officeart/2005/8/layout/radial2"/>
    <dgm:cxn modelId="{D099710F-C13B-4828-8B41-C0C4CE3C60F5}" type="presParOf" srcId="{B17A48C2-E956-45FF-AA35-740EED0FEA95}" destId="{24470EE4-8B0D-48BE-9C1B-0E569876A1F7}" srcOrd="1" destOrd="0" presId="urn:microsoft.com/office/officeart/2005/8/layout/radial2"/>
    <dgm:cxn modelId="{06BA8A59-AA95-4048-87B9-C184C52B1607}" type="presParOf" srcId="{9479E4F9-4CA9-4598-8A38-F9213B343B45}" destId="{96F24492-1036-4501-AB5D-77390995A019}" srcOrd="3" destOrd="0" presId="urn:microsoft.com/office/officeart/2005/8/layout/radial2"/>
    <dgm:cxn modelId="{F76CF2B1-AC8E-4F8E-AD1A-F6870966EB50}" type="presParOf" srcId="{9479E4F9-4CA9-4598-8A38-F9213B343B45}" destId="{039D8C35-FD65-4FF6-B544-ADD97E79D16A}" srcOrd="4" destOrd="0" presId="urn:microsoft.com/office/officeart/2005/8/layout/radial2"/>
    <dgm:cxn modelId="{3EADAF75-A4A3-4A08-9168-0934879E15FF}" type="presParOf" srcId="{039D8C35-FD65-4FF6-B544-ADD97E79D16A}" destId="{046FDC3B-D7CD-47D1-868B-6DA8F3449CE2}" srcOrd="0" destOrd="0" presId="urn:microsoft.com/office/officeart/2005/8/layout/radial2"/>
    <dgm:cxn modelId="{65DAD48E-3F32-4FA8-9D9E-ED1FEC3B49E5}" type="presParOf" srcId="{039D8C35-FD65-4FF6-B544-ADD97E79D16A}" destId="{1B9CBBF9-94EC-4B12-8E2A-533DF99FF4CC}" srcOrd="1" destOrd="0" presId="urn:microsoft.com/office/officeart/2005/8/layout/radial2"/>
    <dgm:cxn modelId="{DB907252-6949-4290-AA04-999A926A2D80}" type="presParOf" srcId="{9479E4F9-4CA9-4598-8A38-F9213B343B45}" destId="{B1308E82-31BC-455C-BE04-BB7EE6754842}" srcOrd="5" destOrd="0" presId="urn:microsoft.com/office/officeart/2005/8/layout/radial2"/>
    <dgm:cxn modelId="{FC031C87-FC79-4F42-AADA-A790603E83E9}" type="presParOf" srcId="{9479E4F9-4CA9-4598-8A38-F9213B343B45}" destId="{0F19801C-CA19-49E6-9016-39FF38D2A1B7}" srcOrd="6" destOrd="0" presId="urn:microsoft.com/office/officeart/2005/8/layout/radial2"/>
    <dgm:cxn modelId="{A71AD86B-3173-4F03-97E9-BBFADE46209F}" type="presParOf" srcId="{0F19801C-CA19-49E6-9016-39FF38D2A1B7}" destId="{14744396-621F-462F-9F38-71E26C82B132}" srcOrd="0" destOrd="0" presId="urn:microsoft.com/office/officeart/2005/8/layout/radial2"/>
    <dgm:cxn modelId="{4E19877E-9877-4D65-ACC0-6471EE8C29DB}" type="presParOf" srcId="{0F19801C-CA19-49E6-9016-39FF38D2A1B7}" destId="{D6C74FCF-33E8-4E5A-B28A-DF8538D8C8C3}"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172">
          <a:off x="2768430" y="4241242"/>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889328" y="2992974"/>
          <a:ext cx="1014031" cy="59062"/>
        </a:xfrm>
        <a:custGeom>
          <a:avLst/>
          <a:gdLst/>
          <a:ahLst/>
          <a:cxnLst/>
          <a:rect l="0" t="0" r="0" b="0"/>
          <a:pathLst>
            <a:path>
              <a:moveTo>
                <a:pt x="0" y="29531"/>
              </a:moveTo>
              <a:lnTo>
                <a:pt x="1014031"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828">
          <a:off x="2768430" y="1744706"/>
          <a:ext cx="911345" cy="59062"/>
        </a:xfrm>
        <a:custGeom>
          <a:avLst/>
          <a:gdLst/>
          <a:ahLst/>
          <a:cxnLst/>
          <a:rect l="0" t="0" r="0" b="0"/>
          <a:pathLst>
            <a:path>
              <a:moveTo>
                <a:pt x="0" y="29531"/>
              </a:moveTo>
              <a:lnTo>
                <a:pt x="911345" y="2953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419385" y="1569598"/>
          <a:ext cx="2905814" cy="2905814"/>
        </a:xfrm>
        <a:prstGeom prst="ellipse">
          <a:avLst/>
        </a:prstGeom>
        <a:blipFill rotWithShape="1">
          <a:blip xmlns:r="http://schemas.openxmlformats.org/officeDocument/2006/relationships" r:embed="rId1"/>
          <a:srcRect/>
          <a:stretch>
            <a:fillRect t="-2000" b="-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327589" y="1960"/>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Refrigerants</a:t>
          </a:r>
        </a:p>
      </dsp:txBody>
      <dsp:txXfrm>
        <a:off x="3582917" y="257288"/>
        <a:ext cx="1232832" cy="1232832"/>
      </dsp:txXfrm>
    </dsp:sp>
    <dsp:sp modelId="{24470EE4-8B0D-48BE-9C1B-0E569876A1F7}">
      <dsp:nvSpPr>
        <dsp:cNvPr id="0" name=""/>
        <dsp:cNvSpPr/>
      </dsp:nvSpPr>
      <dsp:spPr>
        <a:xfrm>
          <a:off x="5245427" y="1960"/>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Low GWP</a:t>
          </a:r>
        </a:p>
      </dsp:txBody>
      <dsp:txXfrm>
        <a:off x="5245427" y="1960"/>
        <a:ext cx="2615233" cy="1743488"/>
      </dsp:txXfrm>
    </dsp:sp>
    <dsp:sp modelId="{046FDC3B-D7CD-47D1-868B-6DA8F3449CE2}">
      <dsp:nvSpPr>
        <dsp:cNvPr id="0" name=""/>
        <dsp:cNvSpPr/>
      </dsp:nvSpPr>
      <dsp:spPr>
        <a:xfrm>
          <a:off x="3903359" y="2150761"/>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Electrification</a:t>
          </a:r>
        </a:p>
      </dsp:txBody>
      <dsp:txXfrm>
        <a:off x="4158687" y="2406089"/>
        <a:ext cx="1232832" cy="1232832"/>
      </dsp:txXfrm>
    </dsp:sp>
    <dsp:sp modelId="{1B9CBBF9-94EC-4B12-8E2A-533DF99FF4CC}">
      <dsp:nvSpPr>
        <dsp:cNvPr id="0" name=""/>
        <dsp:cNvSpPr/>
      </dsp:nvSpPr>
      <dsp:spPr>
        <a:xfrm>
          <a:off x="5821197" y="2150761"/>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Heat pumps</a:t>
          </a:r>
        </a:p>
      </dsp:txBody>
      <dsp:txXfrm>
        <a:off x="5821197" y="2150761"/>
        <a:ext cx="2615233" cy="1743488"/>
      </dsp:txXfrm>
    </dsp:sp>
    <dsp:sp modelId="{14744396-621F-462F-9F38-71E26C82B132}">
      <dsp:nvSpPr>
        <dsp:cNvPr id="0" name=""/>
        <dsp:cNvSpPr/>
      </dsp:nvSpPr>
      <dsp:spPr>
        <a:xfrm>
          <a:off x="3327589" y="4299562"/>
          <a:ext cx="1743488" cy="1743488"/>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Efficiency</a:t>
          </a:r>
        </a:p>
      </dsp:txBody>
      <dsp:txXfrm>
        <a:off x="3582917" y="4554890"/>
        <a:ext cx="1232832" cy="1232832"/>
      </dsp:txXfrm>
    </dsp:sp>
    <dsp:sp modelId="{D6C74FCF-33E8-4E5A-B28A-DF8538D8C8C3}">
      <dsp:nvSpPr>
        <dsp:cNvPr id="0" name=""/>
        <dsp:cNvSpPr/>
      </dsp:nvSpPr>
      <dsp:spPr>
        <a:xfrm>
          <a:off x="5245427" y="4299562"/>
          <a:ext cx="2615233" cy="17434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a:t>Optimization</a:t>
          </a:r>
        </a:p>
      </dsp:txBody>
      <dsp:txXfrm>
        <a:off x="5245427" y="4299562"/>
        <a:ext cx="2615233" cy="17434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3301">
          <a:off x="2566459" y="4248541"/>
          <a:ext cx="912533" cy="61962"/>
        </a:xfrm>
        <a:custGeom>
          <a:avLst/>
          <a:gdLst/>
          <a:ahLst/>
          <a:cxnLst/>
          <a:rect l="0" t="0" r="0" b="0"/>
          <a:pathLst>
            <a:path>
              <a:moveTo>
                <a:pt x="0" y="30981"/>
              </a:moveTo>
              <a:lnTo>
                <a:pt x="912533" y="309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2687526" y="2997968"/>
          <a:ext cx="1015453" cy="61962"/>
        </a:xfrm>
        <a:custGeom>
          <a:avLst/>
          <a:gdLst/>
          <a:ahLst/>
          <a:cxnLst/>
          <a:rect l="0" t="0" r="0" b="0"/>
          <a:pathLst>
            <a:path>
              <a:moveTo>
                <a:pt x="0" y="30981"/>
              </a:moveTo>
              <a:lnTo>
                <a:pt x="1015453" y="309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036699">
          <a:off x="2566459" y="1747396"/>
          <a:ext cx="912533" cy="61962"/>
        </a:xfrm>
        <a:custGeom>
          <a:avLst/>
          <a:gdLst/>
          <a:ahLst/>
          <a:cxnLst/>
          <a:rect l="0" t="0" r="0" b="0"/>
          <a:pathLst>
            <a:path>
              <a:moveTo>
                <a:pt x="0" y="30981"/>
              </a:moveTo>
              <a:lnTo>
                <a:pt x="912533" y="30981"/>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212802" y="1573230"/>
          <a:ext cx="2911439" cy="2911439"/>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3126168" y="2827"/>
          <a:ext cx="1746863" cy="174686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RTU Heat Pumps</a:t>
          </a:r>
        </a:p>
      </dsp:txBody>
      <dsp:txXfrm>
        <a:off x="3381990" y="258649"/>
        <a:ext cx="1235219" cy="1235219"/>
      </dsp:txXfrm>
    </dsp:sp>
    <dsp:sp modelId="{24470EE4-8B0D-48BE-9C1B-0E569876A1F7}">
      <dsp:nvSpPr>
        <dsp:cNvPr id="0" name=""/>
        <dsp:cNvSpPr/>
      </dsp:nvSpPr>
      <dsp:spPr>
        <a:xfrm>
          <a:off x="5047718" y="2827"/>
          <a:ext cx="2620295" cy="174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Equipment</a:t>
          </a:r>
        </a:p>
        <a:p>
          <a:pPr marL="171450" lvl="1" indent="-171450" algn="l" defTabSz="711200">
            <a:lnSpc>
              <a:spcPct val="90000"/>
            </a:lnSpc>
            <a:spcBef>
              <a:spcPct val="0"/>
            </a:spcBef>
            <a:spcAft>
              <a:spcPct val="15000"/>
            </a:spcAft>
            <a:buChar char="•"/>
          </a:pPr>
          <a:r>
            <a:rPr lang="en-US" sz="1600" kern="1200" dirty="0"/>
            <a:t>Operating map</a:t>
          </a:r>
        </a:p>
        <a:p>
          <a:pPr marL="171450" lvl="1" indent="-171450" algn="l" defTabSz="711200">
            <a:lnSpc>
              <a:spcPct val="90000"/>
            </a:lnSpc>
            <a:spcBef>
              <a:spcPct val="0"/>
            </a:spcBef>
            <a:spcAft>
              <a:spcPct val="15000"/>
            </a:spcAft>
            <a:buChar char="•"/>
          </a:pPr>
          <a:r>
            <a:rPr lang="en-US" sz="1600" kern="1200" dirty="0"/>
            <a:t>Refrigerant</a:t>
          </a:r>
        </a:p>
      </dsp:txBody>
      <dsp:txXfrm>
        <a:off x="5047718" y="2827"/>
        <a:ext cx="2620295" cy="1746863"/>
      </dsp:txXfrm>
    </dsp:sp>
    <dsp:sp modelId="{046FDC3B-D7CD-47D1-868B-6DA8F3449CE2}">
      <dsp:nvSpPr>
        <dsp:cNvPr id="0" name=""/>
        <dsp:cNvSpPr/>
      </dsp:nvSpPr>
      <dsp:spPr>
        <a:xfrm>
          <a:off x="3702980" y="2155518"/>
          <a:ext cx="1746863" cy="174686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Application &amp; Design</a:t>
          </a:r>
        </a:p>
      </dsp:txBody>
      <dsp:txXfrm>
        <a:off x="3958802" y="2411340"/>
        <a:ext cx="1235219" cy="1235219"/>
      </dsp:txXfrm>
    </dsp:sp>
    <dsp:sp modelId="{1B9CBBF9-94EC-4B12-8E2A-533DF99FF4CC}">
      <dsp:nvSpPr>
        <dsp:cNvPr id="0" name=""/>
        <dsp:cNvSpPr/>
      </dsp:nvSpPr>
      <dsp:spPr>
        <a:xfrm>
          <a:off x="5624530" y="2155518"/>
          <a:ext cx="2620295" cy="174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Low ambient</a:t>
          </a:r>
        </a:p>
        <a:p>
          <a:pPr marL="171450" lvl="1" indent="-171450" algn="l" defTabSz="711200">
            <a:lnSpc>
              <a:spcPct val="90000"/>
            </a:lnSpc>
            <a:spcBef>
              <a:spcPct val="0"/>
            </a:spcBef>
            <a:spcAft>
              <a:spcPct val="15000"/>
            </a:spcAft>
            <a:buChar char="•"/>
          </a:pPr>
          <a:r>
            <a:rPr lang="en-US" sz="1600" kern="1200" dirty="0"/>
            <a:t>Defrost</a:t>
          </a:r>
        </a:p>
        <a:p>
          <a:pPr marL="171450" lvl="1" indent="-171450" algn="l" defTabSz="711200">
            <a:lnSpc>
              <a:spcPct val="90000"/>
            </a:lnSpc>
            <a:spcBef>
              <a:spcPct val="0"/>
            </a:spcBef>
            <a:spcAft>
              <a:spcPct val="15000"/>
            </a:spcAft>
            <a:buChar char="•"/>
          </a:pPr>
          <a:r>
            <a:rPr lang="en-US" sz="1600" kern="1200" dirty="0"/>
            <a:t>DOAS</a:t>
          </a:r>
        </a:p>
        <a:p>
          <a:pPr marL="171450" lvl="1" indent="-171450" algn="l" defTabSz="711200">
            <a:lnSpc>
              <a:spcPct val="90000"/>
            </a:lnSpc>
            <a:spcBef>
              <a:spcPct val="0"/>
            </a:spcBef>
            <a:spcAft>
              <a:spcPct val="15000"/>
            </a:spcAft>
            <a:buChar char="•"/>
          </a:pPr>
          <a:r>
            <a:rPr lang="en-US" sz="1600" kern="1200" dirty="0"/>
            <a:t>Supplemental heat</a:t>
          </a:r>
        </a:p>
        <a:p>
          <a:pPr marL="171450" lvl="1" indent="-171450" algn="l" defTabSz="711200">
            <a:lnSpc>
              <a:spcPct val="90000"/>
            </a:lnSpc>
            <a:spcBef>
              <a:spcPct val="0"/>
            </a:spcBef>
            <a:spcAft>
              <a:spcPct val="15000"/>
            </a:spcAft>
            <a:buChar char="•"/>
          </a:pPr>
          <a:r>
            <a:rPr lang="en-US" sz="1600" kern="1200" dirty="0"/>
            <a:t>Electric / power</a:t>
          </a:r>
        </a:p>
        <a:p>
          <a:pPr marL="171450" lvl="1" indent="-171450" algn="l" defTabSz="711200">
            <a:lnSpc>
              <a:spcPct val="90000"/>
            </a:lnSpc>
            <a:spcBef>
              <a:spcPct val="0"/>
            </a:spcBef>
            <a:spcAft>
              <a:spcPct val="15000"/>
            </a:spcAft>
            <a:buChar char="•"/>
          </a:pPr>
          <a:endParaRPr lang="en-US" sz="1600" kern="1200" dirty="0"/>
        </a:p>
      </dsp:txBody>
      <dsp:txXfrm>
        <a:off x="5624530" y="2155518"/>
        <a:ext cx="2620295" cy="1746863"/>
      </dsp:txXfrm>
    </dsp:sp>
    <dsp:sp modelId="{14744396-621F-462F-9F38-71E26C82B132}">
      <dsp:nvSpPr>
        <dsp:cNvPr id="0" name=""/>
        <dsp:cNvSpPr/>
      </dsp:nvSpPr>
      <dsp:spPr>
        <a:xfrm>
          <a:off x="3126168" y="4308208"/>
          <a:ext cx="1746863" cy="174686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Field Study</a:t>
          </a:r>
        </a:p>
      </dsp:txBody>
      <dsp:txXfrm>
        <a:off x="3381990" y="4564030"/>
        <a:ext cx="1235219" cy="1235219"/>
      </dsp:txXfrm>
    </dsp:sp>
    <dsp:sp modelId="{D6C74FCF-33E8-4E5A-B28A-DF8538D8C8C3}">
      <dsp:nvSpPr>
        <dsp:cNvPr id="0" name=""/>
        <dsp:cNvSpPr/>
      </dsp:nvSpPr>
      <dsp:spPr>
        <a:xfrm>
          <a:off x="5047718" y="4308208"/>
          <a:ext cx="2620295" cy="1746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a:t>RTU heat pump performance</a:t>
          </a:r>
        </a:p>
      </dsp:txBody>
      <dsp:txXfrm>
        <a:off x="5047718" y="4308208"/>
        <a:ext cx="2620295" cy="174686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2665">
          <a:off x="1230300" y="3344448"/>
          <a:ext cx="478423" cy="65214"/>
        </a:xfrm>
        <a:custGeom>
          <a:avLst/>
          <a:gdLst/>
          <a:ahLst/>
          <a:cxnLst/>
          <a:rect l="0" t="0" r="0" b="0"/>
          <a:pathLst>
            <a:path>
              <a:moveTo>
                <a:pt x="0" y="32607"/>
              </a:moveTo>
              <a:lnTo>
                <a:pt x="478423"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293743" y="2690540"/>
          <a:ext cx="532126" cy="65214"/>
        </a:xfrm>
        <a:custGeom>
          <a:avLst/>
          <a:gdLst/>
          <a:ahLst/>
          <a:cxnLst/>
          <a:rect l="0" t="0" r="0" b="0"/>
          <a:pathLst>
            <a:path>
              <a:moveTo>
                <a:pt x="0" y="32607"/>
              </a:moveTo>
              <a:lnTo>
                <a:pt x="532126"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104609">
          <a:off x="1223411" y="2032653"/>
          <a:ext cx="558007" cy="65214"/>
        </a:xfrm>
        <a:custGeom>
          <a:avLst/>
          <a:gdLst/>
          <a:ahLst/>
          <a:cxnLst/>
          <a:rect l="0" t="0" r="0" b="0"/>
          <a:pathLst>
            <a:path>
              <a:moveTo>
                <a:pt x="0" y="32607"/>
              </a:moveTo>
              <a:lnTo>
                <a:pt x="558007"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313" y="1962306"/>
          <a:ext cx="1521682" cy="15216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603717" y="1171409"/>
          <a:ext cx="851849" cy="85184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RTU Heat Pumps</a:t>
          </a:r>
        </a:p>
      </dsp:txBody>
      <dsp:txXfrm>
        <a:off x="1728467" y="1296159"/>
        <a:ext cx="602349" cy="602349"/>
      </dsp:txXfrm>
    </dsp:sp>
    <dsp:sp modelId="{046FDC3B-D7CD-47D1-868B-6DA8F3449CE2}">
      <dsp:nvSpPr>
        <dsp:cNvPr id="0" name=""/>
        <dsp:cNvSpPr/>
      </dsp:nvSpPr>
      <dsp:spPr>
        <a:xfrm>
          <a:off x="1825870" y="2266643"/>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Application &amp; Design</a:t>
          </a:r>
        </a:p>
      </dsp:txBody>
      <dsp:txXfrm>
        <a:off x="1959577" y="2400350"/>
        <a:ext cx="645595" cy="645595"/>
      </dsp:txXfrm>
    </dsp:sp>
    <dsp:sp modelId="{14744396-621F-462F-9F38-71E26C82B132}">
      <dsp:nvSpPr>
        <dsp:cNvPr id="0" name=""/>
        <dsp:cNvSpPr/>
      </dsp:nvSpPr>
      <dsp:spPr>
        <a:xfrm>
          <a:off x="1524209" y="3392456"/>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Field Study</a:t>
          </a:r>
        </a:p>
      </dsp:txBody>
      <dsp:txXfrm>
        <a:off x="1657916" y="3526163"/>
        <a:ext cx="645595" cy="64559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20090E-2FBA-412D-A8AF-A5BC5B37A7CA}">
      <dsp:nvSpPr>
        <dsp:cNvPr id="0" name=""/>
        <dsp:cNvSpPr/>
      </dsp:nvSpPr>
      <dsp:spPr>
        <a:xfrm rot="3681177">
          <a:off x="1869182" y="4094778"/>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320671-03D7-4FC8-8187-E1F9FF27B453}">
      <dsp:nvSpPr>
        <dsp:cNvPr id="0" name=""/>
        <dsp:cNvSpPr/>
      </dsp:nvSpPr>
      <dsp:spPr>
        <a:xfrm rot="1311662">
          <a:off x="2461991" y="3316819"/>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1308E82-31BC-455C-BE04-BB7EE6754842}">
      <dsp:nvSpPr>
        <dsp:cNvPr id="0" name=""/>
        <dsp:cNvSpPr/>
      </dsp:nvSpPr>
      <dsp:spPr>
        <a:xfrm rot="20288338">
          <a:off x="2461991" y="2428706"/>
          <a:ext cx="774687" cy="53613"/>
        </a:xfrm>
        <a:custGeom>
          <a:avLst/>
          <a:gdLst/>
          <a:ahLst/>
          <a:cxnLst/>
          <a:rect l="0" t="0" r="0" b="0"/>
          <a:pathLst>
            <a:path>
              <a:moveTo>
                <a:pt x="0" y="26806"/>
              </a:moveTo>
              <a:lnTo>
                <a:pt x="77468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49A449-D71B-479D-A63E-D1EDAE41FAFD}">
      <dsp:nvSpPr>
        <dsp:cNvPr id="0" name=""/>
        <dsp:cNvSpPr/>
      </dsp:nvSpPr>
      <dsp:spPr>
        <a:xfrm rot="17918823">
          <a:off x="1869182" y="1650747"/>
          <a:ext cx="1081837" cy="53613"/>
        </a:xfrm>
        <a:custGeom>
          <a:avLst/>
          <a:gdLst/>
          <a:ahLst/>
          <a:cxnLst/>
          <a:rect l="0" t="0" r="0" b="0"/>
          <a:pathLst>
            <a:path>
              <a:moveTo>
                <a:pt x="0" y="26806"/>
              </a:moveTo>
              <a:lnTo>
                <a:pt x="1081837" y="26806"/>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674948" y="1831982"/>
          <a:ext cx="2135173" cy="2135173"/>
        </a:xfrm>
        <a:prstGeom prst="ellipse">
          <a:avLst/>
        </a:prstGeom>
        <a:blipFill rotWithShape="1">
          <a:blip xmlns:r="http://schemas.openxmlformats.org/officeDocument/2006/relationships" r:embed="rId1"/>
          <a:srcRect/>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0DA1AC8-35C1-4CA8-983C-342FBC631B1E}">
      <dsp:nvSpPr>
        <dsp:cNvPr id="0" name=""/>
        <dsp:cNvSpPr/>
      </dsp:nvSpPr>
      <dsp:spPr>
        <a:xfrm>
          <a:off x="2335961" y="155"/>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Air-to-Air</a:t>
          </a:r>
        </a:p>
      </dsp:txBody>
      <dsp:txXfrm>
        <a:off x="2523574" y="187768"/>
        <a:ext cx="905877" cy="905877"/>
      </dsp:txXfrm>
    </dsp:sp>
    <dsp:sp modelId="{344A4DF7-E55C-4B5A-BA6B-80327678BFDD}">
      <dsp:nvSpPr>
        <dsp:cNvPr id="0" name=""/>
        <dsp:cNvSpPr/>
      </dsp:nvSpPr>
      <dsp:spPr>
        <a:xfrm>
          <a:off x="3745175" y="155"/>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RTU</a:t>
          </a:r>
        </a:p>
      </dsp:txBody>
      <dsp:txXfrm>
        <a:off x="3745175" y="155"/>
        <a:ext cx="1921655" cy="1281103"/>
      </dsp:txXfrm>
    </dsp:sp>
    <dsp:sp modelId="{14744396-621F-462F-9F38-71E26C82B132}">
      <dsp:nvSpPr>
        <dsp:cNvPr id="0" name=""/>
        <dsp:cNvSpPr/>
      </dsp:nvSpPr>
      <dsp:spPr>
        <a:xfrm>
          <a:off x="3162762" y="1432216"/>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Water-to-Air</a:t>
          </a:r>
        </a:p>
      </dsp:txBody>
      <dsp:txXfrm>
        <a:off x="3350375" y="1619829"/>
        <a:ext cx="905877" cy="905877"/>
      </dsp:txXfrm>
    </dsp:sp>
    <dsp:sp modelId="{D6C74FCF-33E8-4E5A-B28A-DF8538D8C8C3}">
      <dsp:nvSpPr>
        <dsp:cNvPr id="0" name=""/>
        <dsp:cNvSpPr/>
      </dsp:nvSpPr>
      <dsp:spPr>
        <a:xfrm>
          <a:off x="4571976" y="1432216"/>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WSHP</a:t>
          </a:r>
        </a:p>
      </dsp:txBody>
      <dsp:txXfrm>
        <a:off x="4571976" y="1432216"/>
        <a:ext cx="1921655" cy="1281103"/>
      </dsp:txXfrm>
    </dsp:sp>
    <dsp:sp modelId="{F4FF461E-A4CB-43F6-9A0A-BC5E4446DEB7}">
      <dsp:nvSpPr>
        <dsp:cNvPr id="0" name=""/>
        <dsp:cNvSpPr/>
      </dsp:nvSpPr>
      <dsp:spPr>
        <a:xfrm>
          <a:off x="3162762" y="3085818"/>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Air-to-Water</a:t>
          </a:r>
        </a:p>
      </dsp:txBody>
      <dsp:txXfrm>
        <a:off x="3350375" y="3273431"/>
        <a:ext cx="905877" cy="905877"/>
      </dsp:txXfrm>
    </dsp:sp>
    <dsp:sp modelId="{7CB06CFA-897C-4F05-A302-D48F685DC12C}">
      <dsp:nvSpPr>
        <dsp:cNvPr id="0" name=""/>
        <dsp:cNvSpPr/>
      </dsp:nvSpPr>
      <dsp:spPr>
        <a:xfrm>
          <a:off x="4571976" y="3085818"/>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Packaged</a:t>
          </a:r>
        </a:p>
      </dsp:txBody>
      <dsp:txXfrm>
        <a:off x="4571976" y="3085818"/>
        <a:ext cx="1921655" cy="1281103"/>
      </dsp:txXfrm>
    </dsp:sp>
    <dsp:sp modelId="{60516A72-1DFA-4190-9290-8C32CA889BE4}">
      <dsp:nvSpPr>
        <dsp:cNvPr id="0" name=""/>
        <dsp:cNvSpPr/>
      </dsp:nvSpPr>
      <dsp:spPr>
        <a:xfrm>
          <a:off x="2335961" y="4517879"/>
          <a:ext cx="1281103" cy="1281103"/>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Water-to-Water</a:t>
          </a:r>
        </a:p>
      </dsp:txBody>
      <dsp:txXfrm>
        <a:off x="2523574" y="4705492"/>
        <a:ext cx="905877" cy="905877"/>
      </dsp:txXfrm>
    </dsp:sp>
    <dsp:sp modelId="{FB3992EB-8B21-43E7-AACE-3AB3435969F5}">
      <dsp:nvSpPr>
        <dsp:cNvPr id="0" name=""/>
        <dsp:cNvSpPr/>
      </dsp:nvSpPr>
      <dsp:spPr>
        <a:xfrm>
          <a:off x="3745175" y="4517879"/>
          <a:ext cx="1921655" cy="12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800100">
            <a:lnSpc>
              <a:spcPct val="90000"/>
            </a:lnSpc>
            <a:spcBef>
              <a:spcPct val="0"/>
            </a:spcBef>
            <a:spcAft>
              <a:spcPct val="15000"/>
            </a:spcAft>
            <a:buChar char="•"/>
          </a:pPr>
          <a:r>
            <a:rPr lang="en-US" sz="1800" kern="1200" dirty="0"/>
            <a:t>Chiller-Heater</a:t>
          </a:r>
        </a:p>
        <a:p>
          <a:pPr marL="171450" lvl="1" indent="-171450" algn="l" defTabSz="800100">
            <a:lnSpc>
              <a:spcPct val="90000"/>
            </a:lnSpc>
            <a:spcBef>
              <a:spcPct val="0"/>
            </a:spcBef>
            <a:spcAft>
              <a:spcPct val="15000"/>
            </a:spcAft>
            <a:buChar char="•"/>
          </a:pPr>
          <a:r>
            <a:rPr lang="en-US" sz="1800" kern="1200" dirty="0"/>
            <a:t>Heat Recovery</a:t>
          </a:r>
        </a:p>
      </dsp:txBody>
      <dsp:txXfrm>
        <a:off x="3745175" y="4517879"/>
        <a:ext cx="1921655" cy="128110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2665">
          <a:off x="1230300" y="3344448"/>
          <a:ext cx="478423" cy="65214"/>
        </a:xfrm>
        <a:custGeom>
          <a:avLst/>
          <a:gdLst/>
          <a:ahLst/>
          <a:cxnLst/>
          <a:rect l="0" t="0" r="0" b="0"/>
          <a:pathLst>
            <a:path>
              <a:moveTo>
                <a:pt x="0" y="32607"/>
              </a:moveTo>
              <a:lnTo>
                <a:pt x="478423"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293743" y="2690540"/>
          <a:ext cx="532126" cy="65214"/>
        </a:xfrm>
        <a:custGeom>
          <a:avLst/>
          <a:gdLst/>
          <a:ahLst/>
          <a:cxnLst/>
          <a:rect l="0" t="0" r="0" b="0"/>
          <a:pathLst>
            <a:path>
              <a:moveTo>
                <a:pt x="0" y="32607"/>
              </a:moveTo>
              <a:lnTo>
                <a:pt x="532126"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104609">
          <a:off x="1223411" y="2032653"/>
          <a:ext cx="558007" cy="65214"/>
        </a:xfrm>
        <a:custGeom>
          <a:avLst/>
          <a:gdLst/>
          <a:ahLst/>
          <a:cxnLst/>
          <a:rect l="0" t="0" r="0" b="0"/>
          <a:pathLst>
            <a:path>
              <a:moveTo>
                <a:pt x="0" y="32607"/>
              </a:moveTo>
              <a:lnTo>
                <a:pt x="558007"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313" y="1962306"/>
          <a:ext cx="1521682" cy="15216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603717" y="1171409"/>
          <a:ext cx="851849" cy="85184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RTU Heat Pumps</a:t>
          </a:r>
        </a:p>
      </dsp:txBody>
      <dsp:txXfrm>
        <a:off x="1728467" y="1296159"/>
        <a:ext cx="602349" cy="602349"/>
      </dsp:txXfrm>
    </dsp:sp>
    <dsp:sp modelId="{046FDC3B-D7CD-47D1-868B-6DA8F3449CE2}">
      <dsp:nvSpPr>
        <dsp:cNvPr id="0" name=""/>
        <dsp:cNvSpPr/>
      </dsp:nvSpPr>
      <dsp:spPr>
        <a:xfrm>
          <a:off x="1825870" y="2266643"/>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2286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Application &amp; Design</a:t>
          </a:r>
        </a:p>
      </dsp:txBody>
      <dsp:txXfrm>
        <a:off x="1959577" y="2400350"/>
        <a:ext cx="645595" cy="645595"/>
      </dsp:txXfrm>
    </dsp:sp>
    <dsp:sp modelId="{14744396-621F-462F-9F38-71E26C82B132}">
      <dsp:nvSpPr>
        <dsp:cNvPr id="0" name=""/>
        <dsp:cNvSpPr/>
      </dsp:nvSpPr>
      <dsp:spPr>
        <a:xfrm>
          <a:off x="1524209" y="3392456"/>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Field Study</a:t>
          </a:r>
        </a:p>
      </dsp:txBody>
      <dsp:txXfrm>
        <a:off x="1657916" y="3526163"/>
        <a:ext cx="645595" cy="64559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308E82-31BC-455C-BE04-BB7EE6754842}">
      <dsp:nvSpPr>
        <dsp:cNvPr id="0" name=""/>
        <dsp:cNvSpPr/>
      </dsp:nvSpPr>
      <dsp:spPr>
        <a:xfrm rot="2562665">
          <a:off x="1230300" y="3344448"/>
          <a:ext cx="478423" cy="65214"/>
        </a:xfrm>
        <a:custGeom>
          <a:avLst/>
          <a:gdLst/>
          <a:ahLst/>
          <a:cxnLst/>
          <a:rect l="0" t="0" r="0" b="0"/>
          <a:pathLst>
            <a:path>
              <a:moveTo>
                <a:pt x="0" y="32607"/>
              </a:moveTo>
              <a:lnTo>
                <a:pt x="478423"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24492-1036-4501-AB5D-77390995A019}">
      <dsp:nvSpPr>
        <dsp:cNvPr id="0" name=""/>
        <dsp:cNvSpPr/>
      </dsp:nvSpPr>
      <dsp:spPr>
        <a:xfrm>
          <a:off x="1293743" y="2690540"/>
          <a:ext cx="532126" cy="65214"/>
        </a:xfrm>
        <a:custGeom>
          <a:avLst/>
          <a:gdLst/>
          <a:ahLst/>
          <a:cxnLst/>
          <a:rect l="0" t="0" r="0" b="0"/>
          <a:pathLst>
            <a:path>
              <a:moveTo>
                <a:pt x="0" y="32607"/>
              </a:moveTo>
              <a:lnTo>
                <a:pt x="532126"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D9BED-F3ED-425C-B811-C6CE00943D8D}">
      <dsp:nvSpPr>
        <dsp:cNvPr id="0" name=""/>
        <dsp:cNvSpPr/>
      </dsp:nvSpPr>
      <dsp:spPr>
        <a:xfrm rot="19104609">
          <a:off x="1223411" y="2032653"/>
          <a:ext cx="558007" cy="65214"/>
        </a:xfrm>
        <a:custGeom>
          <a:avLst/>
          <a:gdLst/>
          <a:ahLst/>
          <a:cxnLst/>
          <a:rect l="0" t="0" r="0" b="0"/>
          <a:pathLst>
            <a:path>
              <a:moveTo>
                <a:pt x="0" y="32607"/>
              </a:moveTo>
              <a:lnTo>
                <a:pt x="558007" y="32607"/>
              </a:lnTo>
            </a:path>
          </a:pathLst>
        </a:cu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D46F43-B298-43C7-9255-E706E745C754}">
      <dsp:nvSpPr>
        <dsp:cNvPr id="0" name=""/>
        <dsp:cNvSpPr/>
      </dsp:nvSpPr>
      <dsp:spPr>
        <a:xfrm>
          <a:off x="313" y="1962306"/>
          <a:ext cx="1521682" cy="152168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000" r="-2000"/>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2826F8A-DC2B-4989-9B2B-E70E1D682A33}">
      <dsp:nvSpPr>
        <dsp:cNvPr id="0" name=""/>
        <dsp:cNvSpPr/>
      </dsp:nvSpPr>
      <dsp:spPr>
        <a:xfrm>
          <a:off x="1603717" y="1171409"/>
          <a:ext cx="851849" cy="85184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RTU Heat Pumps</a:t>
          </a:r>
        </a:p>
      </dsp:txBody>
      <dsp:txXfrm>
        <a:off x="1728467" y="1296159"/>
        <a:ext cx="602349" cy="602349"/>
      </dsp:txXfrm>
    </dsp:sp>
    <dsp:sp modelId="{046FDC3B-D7CD-47D1-868B-6DA8F3449CE2}">
      <dsp:nvSpPr>
        <dsp:cNvPr id="0" name=""/>
        <dsp:cNvSpPr/>
      </dsp:nvSpPr>
      <dsp:spPr>
        <a:xfrm>
          <a:off x="1825870" y="2266643"/>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Application &amp; Design</a:t>
          </a:r>
        </a:p>
      </dsp:txBody>
      <dsp:txXfrm>
        <a:off x="1959577" y="2400350"/>
        <a:ext cx="645595" cy="645595"/>
      </dsp:txXfrm>
    </dsp:sp>
    <dsp:sp modelId="{14744396-621F-462F-9F38-71E26C82B132}">
      <dsp:nvSpPr>
        <dsp:cNvPr id="0" name=""/>
        <dsp:cNvSpPr/>
      </dsp:nvSpPr>
      <dsp:spPr>
        <a:xfrm>
          <a:off x="1524209" y="3392456"/>
          <a:ext cx="913009" cy="913009"/>
        </a:xfrm>
        <a:prstGeom prst="ellipse">
          <a:avLst/>
        </a:prstGeom>
        <a:gradFill rotWithShape="0">
          <a:gsLst>
            <a:gs pos="0">
              <a:schemeClr val="dk2">
                <a:hueOff val="0"/>
                <a:satOff val="0"/>
                <a:lumOff val="0"/>
                <a:alphaOff val="0"/>
                <a:shade val="51000"/>
                <a:satMod val="130000"/>
              </a:schemeClr>
            </a:gs>
            <a:gs pos="80000">
              <a:schemeClr val="dk2">
                <a:hueOff val="0"/>
                <a:satOff val="0"/>
                <a:lumOff val="0"/>
                <a:alphaOff val="0"/>
                <a:shade val="93000"/>
                <a:satMod val="130000"/>
              </a:schemeClr>
            </a:gs>
            <a:gs pos="100000">
              <a:schemeClr val="dk2">
                <a:hueOff val="0"/>
                <a:satOff val="0"/>
                <a:lumOff val="0"/>
                <a:alphaOff val="0"/>
                <a:shade val="94000"/>
                <a:satMod val="135000"/>
              </a:schemeClr>
            </a:gs>
          </a:gsLst>
          <a:lin ang="16200000" scaled="0"/>
        </a:gradFill>
        <a:ln>
          <a:noFill/>
        </a:ln>
        <a:effectLst>
          <a:glow rad="139700">
            <a:srgbClr val="4CD3FF">
              <a:alpha val="40000"/>
            </a:srgbClr>
          </a:glo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en-US" sz="1000" kern="1200" dirty="0"/>
            <a:t>Field Study</a:t>
          </a:r>
        </a:p>
      </dsp:txBody>
      <dsp:txXfrm>
        <a:off x="1657916" y="3526163"/>
        <a:ext cx="645595" cy="64559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5621"/>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5621"/>
          </a:xfrm>
          <a:prstGeom prst="rect">
            <a:avLst/>
          </a:prstGeom>
        </p:spPr>
        <p:txBody>
          <a:bodyPr vert="horz" lIns="91440" tIns="45720" rIns="91440" bIns="45720" rtlCol="0"/>
          <a:lstStyle>
            <a:lvl1pPr algn="r">
              <a:defRPr sz="1200"/>
            </a:lvl1pPr>
          </a:lstStyle>
          <a:p>
            <a:fld id="{4B730E4D-47C9-4BB8-A292-09C4E88A5E09}" type="datetimeFigureOut">
              <a:rPr lang="en-US" smtClean="0"/>
              <a:t>6/25/2025</a:t>
            </a:fld>
            <a:endParaRPr lang="en-US" dirty="0"/>
          </a:p>
        </p:txBody>
      </p:sp>
      <p:sp>
        <p:nvSpPr>
          <p:cNvPr id="4" name="Footer Placeholder 3"/>
          <p:cNvSpPr>
            <a:spLocks noGrp="1"/>
          </p:cNvSpPr>
          <p:nvPr>
            <p:ph type="ftr" sz="quarter" idx="2"/>
          </p:nvPr>
        </p:nvSpPr>
        <p:spPr>
          <a:xfrm>
            <a:off x="1" y="8829181"/>
            <a:ext cx="3038475" cy="465621"/>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181"/>
            <a:ext cx="3038475" cy="465621"/>
          </a:xfrm>
          <a:prstGeom prst="rect">
            <a:avLst/>
          </a:prstGeom>
        </p:spPr>
        <p:txBody>
          <a:bodyPr vert="horz" lIns="91440" tIns="45720" rIns="91440" bIns="45720" rtlCol="0" anchor="b"/>
          <a:lstStyle>
            <a:lvl1pPr algn="r">
              <a:defRPr sz="1200"/>
            </a:lvl1pPr>
          </a:lstStyle>
          <a:p>
            <a:fld id="{39D3730B-DA74-49AB-82D5-B55510774A28}" type="slidenum">
              <a:rPr lang="en-US" smtClean="0"/>
              <a:t>‹#›</a:t>
            </a:fld>
            <a:endParaRPr lang="en-US" dirty="0"/>
          </a:p>
        </p:txBody>
      </p:sp>
    </p:spTree>
    <p:extLst>
      <p:ext uri="{BB962C8B-B14F-4D97-AF65-F5344CB8AC3E}">
        <p14:creationId xmlns:p14="http://schemas.microsoft.com/office/powerpoint/2010/main" val="3226465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4820"/>
          </a:xfrm>
          <a:prstGeom prst="rect">
            <a:avLst/>
          </a:prstGeom>
        </p:spPr>
        <p:txBody>
          <a:bodyPr vert="horz" lIns="92757" tIns="46378" rIns="92757" bIns="46378" rtlCol="0"/>
          <a:lstStyle>
            <a:lvl1pPr algn="l">
              <a:defRPr sz="1200"/>
            </a:lvl1pPr>
          </a:lstStyle>
          <a:p>
            <a:endParaRPr lang="en-US" dirty="0"/>
          </a:p>
        </p:txBody>
      </p:sp>
      <p:sp>
        <p:nvSpPr>
          <p:cNvPr id="3" name="Date Placeholder 2"/>
          <p:cNvSpPr>
            <a:spLocks noGrp="1"/>
          </p:cNvSpPr>
          <p:nvPr>
            <p:ph type="dt" idx="1"/>
          </p:nvPr>
        </p:nvSpPr>
        <p:spPr>
          <a:xfrm>
            <a:off x="3970938" y="2"/>
            <a:ext cx="3037840" cy="464820"/>
          </a:xfrm>
          <a:prstGeom prst="rect">
            <a:avLst/>
          </a:prstGeom>
        </p:spPr>
        <p:txBody>
          <a:bodyPr vert="horz" lIns="92757" tIns="46378" rIns="92757" bIns="46378" rtlCol="0"/>
          <a:lstStyle>
            <a:lvl1pPr algn="r">
              <a:defRPr sz="1200"/>
            </a:lvl1pPr>
          </a:lstStyle>
          <a:p>
            <a:fld id="{A5286B6B-6B37-4F57-8571-C360BE5A3233}" type="datetimeFigureOut">
              <a:rPr lang="en-US" smtClean="0"/>
              <a:t>6/25/2025</a:t>
            </a:fld>
            <a:endParaRPr lang="en-US" dirty="0"/>
          </a:p>
        </p:txBody>
      </p:sp>
      <p:sp>
        <p:nvSpPr>
          <p:cNvPr id="4" name="Slide Image Placeholder 3"/>
          <p:cNvSpPr>
            <a:spLocks noGrp="1" noRot="1" noChangeAspect="1"/>
          </p:cNvSpPr>
          <p:nvPr>
            <p:ph type="sldImg" idx="2"/>
          </p:nvPr>
        </p:nvSpPr>
        <p:spPr>
          <a:xfrm>
            <a:off x="406400" y="696913"/>
            <a:ext cx="6197600" cy="3487737"/>
          </a:xfrm>
          <a:prstGeom prst="rect">
            <a:avLst/>
          </a:prstGeom>
          <a:noFill/>
          <a:ln w="12700">
            <a:solidFill>
              <a:prstClr val="black"/>
            </a:solidFill>
          </a:ln>
        </p:spPr>
        <p:txBody>
          <a:bodyPr vert="horz" lIns="92757" tIns="46378" rIns="92757" bIns="46378" rtlCol="0" anchor="ctr"/>
          <a:lstStyle/>
          <a:p>
            <a:endParaRPr lang="en-US" dirty="0"/>
          </a:p>
        </p:txBody>
      </p:sp>
      <p:sp>
        <p:nvSpPr>
          <p:cNvPr id="5" name="Notes Placeholder 4"/>
          <p:cNvSpPr>
            <a:spLocks noGrp="1"/>
          </p:cNvSpPr>
          <p:nvPr>
            <p:ph type="body" sz="quarter" idx="3"/>
          </p:nvPr>
        </p:nvSpPr>
        <p:spPr>
          <a:xfrm>
            <a:off x="701040" y="4415792"/>
            <a:ext cx="5608320" cy="4183380"/>
          </a:xfrm>
          <a:prstGeom prst="rect">
            <a:avLst/>
          </a:prstGeom>
        </p:spPr>
        <p:txBody>
          <a:bodyPr vert="horz" lIns="92757" tIns="46378" rIns="92757" bIns="4637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4820"/>
          </a:xfrm>
          <a:prstGeom prst="rect">
            <a:avLst/>
          </a:prstGeom>
        </p:spPr>
        <p:txBody>
          <a:bodyPr vert="horz" lIns="92757" tIns="46378" rIns="92757" bIns="4637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4820"/>
          </a:xfrm>
          <a:prstGeom prst="rect">
            <a:avLst/>
          </a:prstGeom>
        </p:spPr>
        <p:txBody>
          <a:bodyPr vert="horz" lIns="92757" tIns="46378" rIns="92757" bIns="46378" rtlCol="0" anchor="b"/>
          <a:lstStyle>
            <a:lvl1pPr algn="r">
              <a:defRPr sz="1200"/>
            </a:lvl1pPr>
          </a:lstStyle>
          <a:p>
            <a:fld id="{636DE2C2-BEB1-4C23-B7C0-709E7371AC35}" type="slidenum">
              <a:rPr lang="en-US" smtClean="0"/>
              <a:t>‹#›</a:t>
            </a:fld>
            <a:endParaRPr lang="en-US" dirty="0"/>
          </a:p>
        </p:txBody>
      </p:sp>
    </p:spTree>
    <p:extLst>
      <p:ext uri="{BB962C8B-B14F-4D97-AF65-F5344CB8AC3E}">
        <p14:creationId xmlns:p14="http://schemas.microsoft.com/office/powerpoint/2010/main" val="358851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2"/>
                </a:solidFill>
              </a:rPr>
              <a:t>Revision A /2025</a:t>
            </a:r>
          </a:p>
        </p:txBody>
      </p:sp>
      <p:sp>
        <p:nvSpPr>
          <p:cNvPr id="4" name="Slide Number Placeholder 3"/>
          <p:cNvSpPr>
            <a:spLocks noGrp="1"/>
          </p:cNvSpPr>
          <p:nvPr>
            <p:ph type="sldNum" sz="quarter" idx="5"/>
          </p:nvPr>
        </p:nvSpPr>
        <p:spPr/>
        <p:txBody>
          <a:bodyPr/>
          <a:lstStyle/>
          <a:p>
            <a:fld id="{636DE2C2-BEB1-4C23-B7C0-709E7371AC35}" type="slidenum">
              <a:rPr lang="en-US" smtClean="0"/>
              <a:t>1</a:t>
            </a:fld>
            <a:endParaRPr lang="en-US" dirty="0"/>
          </a:p>
        </p:txBody>
      </p:sp>
    </p:spTree>
    <p:extLst>
      <p:ext uri="{BB962C8B-B14F-4D97-AF65-F5344CB8AC3E}">
        <p14:creationId xmlns:p14="http://schemas.microsoft.com/office/powerpoint/2010/main" val="80923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14</a:t>
            </a:fld>
            <a:endParaRPr lang="en-US" dirty="0"/>
          </a:p>
        </p:txBody>
      </p:sp>
    </p:spTree>
    <p:extLst>
      <p:ext uri="{BB962C8B-B14F-4D97-AF65-F5344CB8AC3E}">
        <p14:creationId xmlns:p14="http://schemas.microsoft.com/office/powerpoint/2010/main" val="41345710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15</a:t>
            </a:fld>
            <a:endParaRPr lang="en-US" dirty="0"/>
          </a:p>
        </p:txBody>
      </p:sp>
    </p:spTree>
    <p:extLst>
      <p:ext uri="{BB962C8B-B14F-4D97-AF65-F5344CB8AC3E}">
        <p14:creationId xmlns:p14="http://schemas.microsoft.com/office/powerpoint/2010/main" val="173997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Not all equipment is </a:t>
            </a:r>
            <a:r>
              <a:rPr lang="en-US" u="sng" dirty="0"/>
              <a:t>certified</a:t>
            </a:r>
            <a:r>
              <a:rPr lang="en-US" dirty="0"/>
              <a:t>.</a:t>
            </a:r>
          </a:p>
          <a:p>
            <a:r>
              <a:rPr lang="en-US" dirty="0"/>
              <a:t>Recommend specifying AHRI certification.</a:t>
            </a:r>
          </a:p>
        </p:txBody>
      </p:sp>
      <p:sp>
        <p:nvSpPr>
          <p:cNvPr id="4" name="Slide Number Placeholder 3"/>
          <p:cNvSpPr>
            <a:spLocks noGrp="1"/>
          </p:cNvSpPr>
          <p:nvPr>
            <p:ph type="sldNum" sz="quarter" idx="5"/>
          </p:nvPr>
        </p:nvSpPr>
        <p:spPr/>
        <p:txBody>
          <a:bodyPr/>
          <a:lstStyle/>
          <a:p>
            <a:fld id="{636DE2C2-BEB1-4C23-B7C0-709E7371AC35}" type="slidenum">
              <a:rPr lang="en-US" smtClean="0"/>
              <a:t>16</a:t>
            </a:fld>
            <a:endParaRPr lang="en-US" dirty="0"/>
          </a:p>
        </p:txBody>
      </p:sp>
    </p:spTree>
    <p:extLst>
      <p:ext uri="{BB962C8B-B14F-4D97-AF65-F5344CB8AC3E}">
        <p14:creationId xmlns:p14="http://schemas.microsoft.com/office/powerpoint/2010/main" val="1590598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efficiency, less charge</a:t>
            </a:r>
          </a:p>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17</a:t>
            </a:fld>
            <a:endParaRPr lang="en-US" dirty="0"/>
          </a:p>
        </p:txBody>
      </p:sp>
    </p:spTree>
    <p:extLst>
      <p:ext uri="{BB962C8B-B14F-4D97-AF65-F5344CB8AC3E}">
        <p14:creationId xmlns:p14="http://schemas.microsoft.com/office/powerpoint/2010/main" val="3366297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18</a:t>
            </a:fld>
            <a:endParaRPr lang="en-US" dirty="0"/>
          </a:p>
        </p:txBody>
      </p:sp>
    </p:spTree>
    <p:extLst>
      <p:ext uri="{BB962C8B-B14F-4D97-AF65-F5344CB8AC3E}">
        <p14:creationId xmlns:p14="http://schemas.microsoft.com/office/powerpoint/2010/main" val="7800969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19</a:t>
            </a:fld>
            <a:endParaRPr lang="en-US" dirty="0"/>
          </a:p>
        </p:txBody>
      </p:sp>
    </p:spTree>
    <p:extLst>
      <p:ext uri="{BB962C8B-B14F-4D97-AF65-F5344CB8AC3E}">
        <p14:creationId xmlns:p14="http://schemas.microsoft.com/office/powerpoint/2010/main" val="705753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20</a:t>
            </a:fld>
            <a:endParaRPr lang="en-US" dirty="0"/>
          </a:p>
        </p:txBody>
      </p:sp>
    </p:spTree>
    <p:extLst>
      <p:ext uri="{BB962C8B-B14F-4D97-AF65-F5344CB8AC3E}">
        <p14:creationId xmlns:p14="http://schemas.microsoft.com/office/powerpoint/2010/main" val="29611619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 provision of operating map</a:t>
            </a:r>
          </a:p>
        </p:txBody>
      </p:sp>
      <p:sp>
        <p:nvSpPr>
          <p:cNvPr id="4" name="Slide Number Placeholder 3"/>
          <p:cNvSpPr>
            <a:spLocks noGrp="1"/>
          </p:cNvSpPr>
          <p:nvPr>
            <p:ph type="sldNum" sz="quarter" idx="5"/>
          </p:nvPr>
        </p:nvSpPr>
        <p:spPr/>
        <p:txBody>
          <a:bodyPr/>
          <a:lstStyle/>
          <a:p>
            <a:fld id="{636DE2C2-BEB1-4C23-B7C0-709E7371AC35}" type="slidenum">
              <a:rPr lang="en-US" smtClean="0"/>
              <a:t>21</a:t>
            </a:fld>
            <a:endParaRPr lang="en-US" dirty="0"/>
          </a:p>
        </p:txBody>
      </p:sp>
    </p:spTree>
    <p:extLst>
      <p:ext uri="{BB962C8B-B14F-4D97-AF65-F5344CB8AC3E}">
        <p14:creationId xmlns:p14="http://schemas.microsoft.com/office/powerpoint/2010/main" val="79215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 provision of operating map</a:t>
            </a:r>
          </a:p>
        </p:txBody>
      </p:sp>
      <p:sp>
        <p:nvSpPr>
          <p:cNvPr id="4" name="Slide Number Placeholder 3"/>
          <p:cNvSpPr>
            <a:spLocks noGrp="1"/>
          </p:cNvSpPr>
          <p:nvPr>
            <p:ph type="sldNum" sz="quarter" idx="5"/>
          </p:nvPr>
        </p:nvSpPr>
        <p:spPr/>
        <p:txBody>
          <a:bodyPr/>
          <a:lstStyle/>
          <a:p>
            <a:fld id="{636DE2C2-BEB1-4C23-B7C0-709E7371AC35}" type="slidenum">
              <a:rPr lang="en-US" smtClean="0"/>
              <a:t>22</a:t>
            </a:fld>
            <a:endParaRPr lang="en-US" dirty="0"/>
          </a:p>
        </p:txBody>
      </p:sp>
    </p:spTree>
    <p:extLst>
      <p:ext uri="{BB962C8B-B14F-4D97-AF65-F5344CB8AC3E}">
        <p14:creationId xmlns:p14="http://schemas.microsoft.com/office/powerpoint/2010/main" val="5475172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24</a:t>
            </a:fld>
            <a:endParaRPr lang="en-US" dirty="0"/>
          </a:p>
        </p:txBody>
      </p:sp>
    </p:spTree>
    <p:extLst>
      <p:ext uri="{BB962C8B-B14F-4D97-AF65-F5344CB8AC3E}">
        <p14:creationId xmlns:p14="http://schemas.microsoft.com/office/powerpoint/2010/main" val="381136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2</a:t>
            </a:fld>
            <a:endParaRPr lang="en-US"/>
          </a:p>
        </p:txBody>
      </p:sp>
    </p:spTree>
    <p:extLst>
      <p:ext uri="{BB962C8B-B14F-4D97-AF65-F5344CB8AC3E}">
        <p14:creationId xmlns:p14="http://schemas.microsoft.com/office/powerpoint/2010/main" val="39130180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26</a:t>
            </a:fld>
            <a:endParaRPr lang="en-US" dirty="0"/>
          </a:p>
        </p:txBody>
      </p:sp>
    </p:spTree>
    <p:extLst>
      <p:ext uri="{BB962C8B-B14F-4D97-AF65-F5344CB8AC3E}">
        <p14:creationId xmlns:p14="http://schemas.microsoft.com/office/powerpoint/2010/main" val="3320594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ventilation/IAQP</a:t>
            </a:r>
          </a:p>
        </p:txBody>
      </p:sp>
      <p:sp>
        <p:nvSpPr>
          <p:cNvPr id="4" name="Slide Number Placeholder 3"/>
          <p:cNvSpPr>
            <a:spLocks noGrp="1"/>
          </p:cNvSpPr>
          <p:nvPr>
            <p:ph type="sldNum" sz="quarter" idx="5"/>
          </p:nvPr>
        </p:nvSpPr>
        <p:spPr/>
        <p:txBody>
          <a:bodyPr/>
          <a:lstStyle/>
          <a:p>
            <a:fld id="{636DE2C2-BEB1-4C23-B7C0-709E7371AC35}" type="slidenum">
              <a:rPr lang="en-US" smtClean="0"/>
              <a:t>27</a:t>
            </a:fld>
            <a:endParaRPr lang="en-US" dirty="0"/>
          </a:p>
        </p:txBody>
      </p:sp>
    </p:spTree>
    <p:extLst>
      <p:ext uri="{BB962C8B-B14F-4D97-AF65-F5344CB8AC3E}">
        <p14:creationId xmlns:p14="http://schemas.microsoft.com/office/powerpoint/2010/main" val="1201615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Specify provision of operating map</a:t>
            </a:r>
          </a:p>
        </p:txBody>
      </p:sp>
      <p:sp>
        <p:nvSpPr>
          <p:cNvPr id="4" name="Slide Number Placeholder 3"/>
          <p:cNvSpPr>
            <a:spLocks noGrp="1"/>
          </p:cNvSpPr>
          <p:nvPr>
            <p:ph type="sldNum" sz="quarter" idx="5"/>
          </p:nvPr>
        </p:nvSpPr>
        <p:spPr/>
        <p:txBody>
          <a:bodyPr/>
          <a:lstStyle/>
          <a:p>
            <a:fld id="{636DE2C2-BEB1-4C23-B7C0-709E7371AC35}" type="slidenum">
              <a:rPr lang="en-US" smtClean="0"/>
              <a:t>28</a:t>
            </a:fld>
            <a:endParaRPr lang="en-US" dirty="0"/>
          </a:p>
        </p:txBody>
      </p:sp>
    </p:spTree>
    <p:extLst>
      <p:ext uri="{BB962C8B-B14F-4D97-AF65-F5344CB8AC3E}">
        <p14:creationId xmlns:p14="http://schemas.microsoft.com/office/powerpoint/2010/main" val="4210428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Examples</a:t>
            </a:r>
          </a:p>
          <a:p>
            <a:r>
              <a:rPr lang="en-US" dirty="0"/>
              <a:t>Heated condensate </a:t>
            </a:r>
            <a:r>
              <a:rPr lang="en-US" dirty="0" err="1"/>
              <a:t>mgmt</a:t>
            </a:r>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31</a:t>
            </a:fld>
            <a:endParaRPr lang="en-US" dirty="0"/>
          </a:p>
        </p:txBody>
      </p:sp>
    </p:spTree>
    <p:extLst>
      <p:ext uri="{BB962C8B-B14F-4D97-AF65-F5344CB8AC3E}">
        <p14:creationId xmlns:p14="http://schemas.microsoft.com/office/powerpoint/2010/main" val="41008293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soon in DST, work with your sales rep</a:t>
            </a:r>
          </a:p>
          <a:p>
            <a:r>
              <a:rPr lang="en-US" dirty="0"/>
              <a:t>In the meantime, contact us…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0445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3911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42</a:t>
            </a:fld>
            <a:endParaRPr lang="en-US"/>
          </a:p>
        </p:txBody>
      </p:sp>
    </p:spTree>
    <p:extLst>
      <p:ext uri="{BB962C8B-B14F-4D97-AF65-F5344CB8AC3E}">
        <p14:creationId xmlns:p14="http://schemas.microsoft.com/office/powerpoint/2010/main" val="37269328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For example, if we look at replacing an existing gas rooftop with a HP, we can see how the electrical feed may be impacted</a:t>
            </a:r>
          </a:p>
          <a:p>
            <a:pPr marL="171450" indent="-171450">
              <a:buFont typeface="Arial" panose="020B0604020202020204" pitchFamily="34" charset="0"/>
              <a:buChar char="•"/>
            </a:pPr>
            <a:r>
              <a:rPr lang="en-US" dirty="0"/>
              <a:t>Newer products have some technology enablers that help reduce cost.  For example, inverter units that can boost capacity and feature electrical designs that are laid out to minimize the retrofit work required</a:t>
            </a:r>
          </a:p>
          <a:p>
            <a:pPr marL="171450" indent="-171450">
              <a:buFont typeface="Arial" panose="020B0604020202020204" pitchFamily="34" charset="0"/>
              <a:buChar char="•"/>
            </a:pPr>
            <a:r>
              <a:rPr lang="en-US" dirty="0"/>
              <a:t>If we compare 3 different options, a standard HP RTU, an inverter RTU, and an inverter RTU with dual point electrical, we will see that the cost to retrofit is different</a:t>
            </a:r>
          </a:p>
          <a:p>
            <a:pPr marL="171450" indent="-171450">
              <a:buFont typeface="Arial" panose="020B0604020202020204" pitchFamily="34" charset="0"/>
              <a:buChar char="•"/>
            </a:pPr>
            <a:r>
              <a:rPr lang="en-US" dirty="0"/>
              <a:t>Scenario 1 is a standard HP RTU.  Because it has electric supplemental heat, the electrical feed must be larger, growing from 130A to 280A.  This means we have to rip out our existing electrical feed and replace with a much larger one; 6 wire sizes larger in this case</a:t>
            </a:r>
          </a:p>
          <a:p>
            <a:endParaRPr lang="en-US" dirty="0"/>
          </a:p>
        </p:txBody>
      </p:sp>
      <p:sp>
        <p:nvSpPr>
          <p:cNvPr id="4" name="Slide Number Placeholder 3"/>
          <p:cNvSpPr>
            <a:spLocks noGrp="1"/>
          </p:cNvSpPr>
          <p:nvPr>
            <p:ph type="sldNum" sz="quarter" idx="5"/>
          </p:nvPr>
        </p:nvSpPr>
        <p:spPr/>
        <p:txBody>
          <a:bodyPr/>
          <a:lstStyle/>
          <a:p>
            <a:fld id="{D2FF82A3-9089-4DC5-900D-BEDA5CE6865F}" type="slidenum">
              <a:rPr lang="en-US" smtClean="0"/>
              <a:t>44</a:t>
            </a:fld>
            <a:endParaRPr lang="en-US" dirty="0"/>
          </a:p>
        </p:txBody>
      </p:sp>
    </p:spTree>
    <p:extLst>
      <p:ext uri="{BB962C8B-B14F-4D97-AF65-F5344CB8AC3E}">
        <p14:creationId xmlns:p14="http://schemas.microsoft.com/office/powerpoint/2010/main" val="312317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In scenario 2, our inverter unit is more efficient and can boost capacity in colder temperatures, leading to a smaller amount of backup heat required and lower electrical feed of 233A.  We still have to replace our wiring feed, but the new wire is smaller than in scenario 1</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D2FF82A3-9089-4DC5-900D-BEDA5CE6865F}" type="slidenum">
              <a:rPr lang="en-US" smtClean="0"/>
              <a:t>45</a:t>
            </a:fld>
            <a:endParaRPr lang="en-US" dirty="0"/>
          </a:p>
        </p:txBody>
      </p:sp>
    </p:spTree>
    <p:extLst>
      <p:ext uri="{BB962C8B-B14F-4D97-AF65-F5344CB8AC3E}">
        <p14:creationId xmlns:p14="http://schemas.microsoft.com/office/powerpoint/2010/main" val="18881400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Key Points:</a:t>
            </a:r>
          </a:p>
          <a:p>
            <a:pPr marL="171450" indent="-171450">
              <a:buFont typeface="Arial" panose="020B0604020202020204" pitchFamily="34" charset="0"/>
              <a:buChar char="•"/>
            </a:pPr>
            <a:r>
              <a:rPr lang="en-US" dirty="0"/>
              <a:t>In Scenario 3, our inverter unit has 2 electrical feeds.  1 is sized to match up with the existing unit, so we can reuse that feed, we don’t have to throw it away.  It has a 2</a:t>
            </a:r>
            <a:r>
              <a:rPr lang="en-US" baseline="30000" dirty="0"/>
              <a:t>nd</a:t>
            </a:r>
            <a:r>
              <a:rPr lang="en-US" dirty="0"/>
              <a:t> feed that covers the difference in amps between the old and new unit, so we do still have to run a new feed, but it is a small 100A feed.</a:t>
            </a:r>
          </a:p>
          <a:p>
            <a:pPr marL="171450" indent="-171450">
              <a:buFont typeface="Arial" panose="020B0604020202020204" pitchFamily="34" charset="0"/>
              <a:buChar char="•"/>
            </a:pPr>
            <a:r>
              <a:rPr lang="en-US" dirty="0"/>
              <a:t>This leads to relatively smaller retrofit costs than scenario 1 and 2</a:t>
            </a:r>
          </a:p>
        </p:txBody>
      </p:sp>
      <p:sp>
        <p:nvSpPr>
          <p:cNvPr id="4" name="Slide Number Placeholder 3"/>
          <p:cNvSpPr>
            <a:spLocks noGrp="1"/>
          </p:cNvSpPr>
          <p:nvPr>
            <p:ph type="sldNum" sz="quarter" idx="5"/>
          </p:nvPr>
        </p:nvSpPr>
        <p:spPr/>
        <p:txBody>
          <a:bodyPr/>
          <a:lstStyle/>
          <a:p>
            <a:fld id="{D2FF82A3-9089-4DC5-900D-BEDA5CE6865F}" type="slidenum">
              <a:rPr lang="en-US" smtClean="0"/>
              <a:t>46</a:t>
            </a:fld>
            <a:endParaRPr lang="en-US" dirty="0"/>
          </a:p>
        </p:txBody>
      </p:sp>
    </p:spTree>
    <p:extLst>
      <p:ext uri="{BB962C8B-B14F-4D97-AF65-F5344CB8AC3E}">
        <p14:creationId xmlns:p14="http://schemas.microsoft.com/office/powerpoint/2010/main" val="1233663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for me</a:t>
            </a:r>
          </a:p>
        </p:txBody>
      </p:sp>
      <p:sp>
        <p:nvSpPr>
          <p:cNvPr id="4" name="Slide Number Placeholder 3"/>
          <p:cNvSpPr>
            <a:spLocks noGrp="1"/>
          </p:cNvSpPr>
          <p:nvPr>
            <p:ph type="sldNum" sz="quarter" idx="5"/>
          </p:nvPr>
        </p:nvSpPr>
        <p:spPr/>
        <p:txBody>
          <a:bodyPr/>
          <a:lstStyle/>
          <a:p>
            <a:pPr marL="0" marR="0" lvl="0" indent="0" algn="r" defTabSz="924367" rtl="0" eaLnBrk="1" fontAlgn="auto" latinLnBrk="0" hangingPunct="1">
              <a:lnSpc>
                <a:spcPct val="100000"/>
              </a:lnSpc>
              <a:spcBef>
                <a:spcPts val="0"/>
              </a:spcBef>
              <a:spcAft>
                <a:spcPts val="0"/>
              </a:spcAft>
              <a:buClrTx/>
              <a:buSzTx/>
              <a:buFontTx/>
              <a:buNone/>
              <a:tabLst/>
              <a:defRPr/>
            </a:pPr>
            <a:fld id="{636DE2C2-BEB1-4C23-B7C0-709E7371AC35}"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36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3018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48</a:t>
            </a:fld>
            <a:endParaRPr lang="en-US" dirty="0"/>
          </a:p>
        </p:txBody>
      </p:sp>
    </p:spTree>
    <p:extLst>
      <p:ext uri="{BB962C8B-B14F-4D97-AF65-F5344CB8AC3E}">
        <p14:creationId xmlns:p14="http://schemas.microsoft.com/office/powerpoint/2010/main" val="227758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49</a:t>
            </a:fld>
            <a:endParaRPr lang="en-US"/>
          </a:p>
        </p:txBody>
      </p:sp>
    </p:spTree>
    <p:extLst>
      <p:ext uri="{BB962C8B-B14F-4D97-AF65-F5344CB8AC3E}">
        <p14:creationId xmlns:p14="http://schemas.microsoft.com/office/powerpoint/2010/main" val="22471619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7567608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fld id="{6D1FD2B9-294C-4AA0-B5D0-3940E2DE9505}" type="slidenum">
              <a:rPr lang="en-US">
                <a:solidFill>
                  <a:prstClr val="black"/>
                </a:solidFill>
                <a:latin typeface="Calibri" panose="020F0502020204030204"/>
              </a:rPr>
              <a:pPr defTabSz="931774">
                <a:defRPr/>
              </a:pPr>
              <a:t>51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0940597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52</a:t>
            </a:fld>
            <a:endParaRPr lang="en-US"/>
          </a:p>
        </p:txBody>
      </p:sp>
    </p:spTree>
    <p:extLst>
      <p:ext uri="{BB962C8B-B14F-4D97-AF65-F5344CB8AC3E}">
        <p14:creationId xmlns:p14="http://schemas.microsoft.com/office/powerpoint/2010/main" val="14149457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2ECB2D-8F16-7443-A249-70564A6BF351}" type="slidenum">
              <a:rPr lang="en-US" smtClean="0"/>
              <a:t>53</a:t>
            </a:fld>
            <a:endParaRPr lang="en-US"/>
          </a:p>
        </p:txBody>
      </p:sp>
    </p:spTree>
    <p:extLst>
      <p:ext uri="{BB962C8B-B14F-4D97-AF65-F5344CB8AC3E}">
        <p14:creationId xmlns:p14="http://schemas.microsoft.com/office/powerpoint/2010/main" val="883584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defTabSz="931774">
              <a:defRPr/>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756760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Call to Action</a:t>
            </a:r>
          </a:p>
          <a:p>
            <a:r>
              <a:rPr lang="en-US" dirty="0"/>
              <a:t>Sales rep – work with your customers</a:t>
            </a:r>
          </a:p>
          <a:p>
            <a:r>
              <a:rPr lang="en-US" dirty="0"/>
              <a:t>Engineers and owners - </a:t>
            </a:r>
          </a:p>
        </p:txBody>
      </p:sp>
      <p:sp>
        <p:nvSpPr>
          <p:cNvPr id="4" name="Slide Number Placeholder 3"/>
          <p:cNvSpPr>
            <a:spLocks noGrp="1"/>
          </p:cNvSpPr>
          <p:nvPr>
            <p:ph type="sldNum" sz="quarter" idx="5"/>
          </p:nvPr>
        </p:nvSpPr>
        <p:spPr/>
        <p:txBody>
          <a:bodyPr/>
          <a:lstStyle/>
          <a:p>
            <a:fld id="{636DE2C2-BEB1-4C23-B7C0-709E7371AC35}" type="slidenum">
              <a:rPr lang="en-US" smtClean="0"/>
              <a:t>55</a:t>
            </a:fld>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56</a:t>
            </a:fld>
            <a:endParaRPr lang="en-US" dirty="0"/>
          </a:p>
        </p:txBody>
      </p:sp>
    </p:spTree>
    <p:extLst>
      <p:ext uri="{BB962C8B-B14F-4D97-AF65-F5344CB8AC3E}">
        <p14:creationId xmlns:p14="http://schemas.microsoft.com/office/powerpoint/2010/main" val="639188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636DE2C2-BEB1-4C23-B7C0-709E7371AC35}" type="slidenum">
              <a:rPr lang="en-US" smtClean="0"/>
              <a:t>4</a:t>
            </a:fld>
            <a:endParaRPr lang="en-US"/>
          </a:p>
        </p:txBody>
      </p:sp>
    </p:spTree>
    <p:extLst>
      <p:ext uri="{BB962C8B-B14F-4D97-AF65-F5344CB8AC3E}">
        <p14:creationId xmlns:p14="http://schemas.microsoft.com/office/powerpoint/2010/main" val="2604481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5</a:t>
            </a:fld>
            <a:endParaRPr lang="en-US" dirty="0"/>
          </a:p>
        </p:txBody>
      </p:sp>
    </p:spTree>
    <p:extLst>
      <p:ext uri="{BB962C8B-B14F-4D97-AF65-F5344CB8AC3E}">
        <p14:creationId xmlns:p14="http://schemas.microsoft.com/office/powerpoint/2010/main" val="35232709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6</a:t>
            </a:fld>
            <a:endParaRPr lang="en-US" dirty="0"/>
          </a:p>
        </p:txBody>
      </p:sp>
    </p:spTree>
    <p:extLst>
      <p:ext uri="{BB962C8B-B14F-4D97-AF65-F5344CB8AC3E}">
        <p14:creationId xmlns:p14="http://schemas.microsoft.com/office/powerpoint/2010/main" val="963594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7</a:t>
            </a:fld>
            <a:endParaRPr lang="en-US" dirty="0"/>
          </a:p>
        </p:txBody>
      </p:sp>
    </p:spTree>
    <p:extLst>
      <p:ext uri="{BB962C8B-B14F-4D97-AF65-F5344CB8AC3E}">
        <p14:creationId xmlns:p14="http://schemas.microsoft.com/office/powerpoint/2010/main" val="2101669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Transitional slide to shift to how regulations are driving behavior</a:t>
            </a:r>
          </a:p>
        </p:txBody>
      </p:sp>
      <p:sp>
        <p:nvSpPr>
          <p:cNvPr id="4" name="Slide Number Placeholder 3"/>
          <p:cNvSpPr>
            <a:spLocks noGrp="1"/>
          </p:cNvSpPr>
          <p:nvPr>
            <p:ph type="sldNum" sz="quarter" idx="5"/>
          </p:nvPr>
        </p:nvSpPr>
        <p:spPr/>
        <p:txBody>
          <a:bodyPr/>
          <a:lstStyle/>
          <a:p>
            <a:fld id="{636DE2C2-BEB1-4C23-B7C0-709E7371AC35}" type="slidenum">
              <a:rPr lang="en-US" smtClean="0"/>
              <a:t>12</a:t>
            </a:fld>
            <a:endParaRPr lang="en-US" dirty="0"/>
          </a:p>
        </p:txBody>
      </p:sp>
    </p:spTree>
    <p:extLst>
      <p:ext uri="{BB962C8B-B14F-4D97-AF65-F5344CB8AC3E}">
        <p14:creationId xmlns:p14="http://schemas.microsoft.com/office/powerpoint/2010/main" val="1930440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6DE2C2-BEB1-4C23-B7C0-709E7371AC35}" type="slidenum">
              <a:rPr lang="en-US" smtClean="0"/>
              <a:t>13</a:t>
            </a:fld>
            <a:endParaRPr lang="en-US" dirty="0"/>
          </a:p>
        </p:txBody>
      </p:sp>
    </p:spTree>
    <p:extLst>
      <p:ext uri="{BB962C8B-B14F-4D97-AF65-F5344CB8AC3E}">
        <p14:creationId xmlns:p14="http://schemas.microsoft.com/office/powerpoint/2010/main" val="21682444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7.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emf"/></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5.png"/><Relationship Id="rId7" Type="http://schemas.openxmlformats.org/officeDocument/2006/relationships/image" Target="../media/image20.svg"/><Relationship Id="rId12"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6.emf"/><Relationship Id="rId9"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9.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5.xml"/><Relationship Id="rId6" Type="http://schemas.openxmlformats.org/officeDocument/2006/relationships/image" Target="../media/image6.svg"/><Relationship Id="rId11" Type="http://schemas.openxmlformats.org/officeDocument/2006/relationships/image" Target="../media/image11.jpe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image" Target="../media/image4.svg"/><Relationship Id="rId9" Type="http://schemas.openxmlformats.org/officeDocument/2006/relationships/image" Target="../media/image9.jpeg"/></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5387788"/>
          </a:xfrm>
        </p:spPr>
        <p:txBody>
          <a:bodyPr/>
          <a:lstStyle>
            <a:lvl1pPr>
              <a:defRPr sz="1867"/>
            </a:lvl1pPr>
            <a:lvl2pPr>
              <a:defRPr sz="1867">
                <a:solidFill>
                  <a:schemeClr val="accent1"/>
                </a:solidFill>
              </a:defRPr>
            </a:lvl2pPr>
            <a:lvl3pPr>
              <a:defRPr sz="1867">
                <a:solidFill>
                  <a:schemeClr val="accent1"/>
                </a:solidFill>
              </a:defRPr>
            </a:lvl3pPr>
            <a:lvl4pPr>
              <a:defRPr sz="1867">
                <a:solidFill>
                  <a:schemeClr val="accent1"/>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6549077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ing + Left Content image + Call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8490C9A-F46A-4FA1-BA01-9D1939796E95}"/>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2" name="Right Triangle 11">
            <a:extLst>
              <a:ext uri="{FF2B5EF4-FFF2-40B4-BE49-F238E27FC236}">
                <a16:creationId xmlns:a16="http://schemas.microsoft.com/office/drawing/2014/main" id="{AD528246-8E0E-4BA1-AE61-C8BE7970058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37422" y="914399"/>
            <a:ext cx="5455803" cy="5387788"/>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Picture Placeholder 9">
            <a:extLst>
              <a:ext uri="{FF2B5EF4-FFF2-40B4-BE49-F238E27FC236}">
                <a16:creationId xmlns:a16="http://schemas.microsoft.com/office/drawing/2014/main" id="{920FB521-9E16-4722-A60B-22B8C5B63115}"/>
              </a:ext>
            </a:extLst>
          </p:cNvPr>
          <p:cNvSpPr>
            <a:spLocks noGrp="1"/>
          </p:cNvSpPr>
          <p:nvPr>
            <p:ph type="pic" sz="quarter" idx="13" hasCustomPrompt="1"/>
          </p:nvPr>
        </p:nvSpPr>
        <p:spPr>
          <a:xfrm>
            <a:off x="6096001" y="1033062"/>
            <a:ext cx="5816796" cy="4283009"/>
          </a:xfrm>
        </p:spPr>
        <p:txBody>
          <a:bodyPr/>
          <a:lstStyle>
            <a:lvl1pPr>
              <a:defRPr/>
            </a:lvl1pPr>
          </a:lstStyle>
          <a:p>
            <a:r>
              <a:rPr lang="en-US" dirty="0"/>
              <a:t>Click icon to insert image</a:t>
            </a:r>
          </a:p>
        </p:txBody>
      </p:sp>
      <p:sp>
        <p:nvSpPr>
          <p:cNvPr id="8" name="Content Placeholder 3">
            <a:extLst>
              <a:ext uri="{FF2B5EF4-FFF2-40B4-BE49-F238E27FC236}">
                <a16:creationId xmlns:a16="http://schemas.microsoft.com/office/drawing/2014/main" id="{60150534-B2B0-4F39-A57F-4CAE6E6DBAE0}"/>
              </a:ext>
            </a:extLst>
          </p:cNvPr>
          <p:cNvSpPr>
            <a:spLocks noGrp="1"/>
          </p:cNvSpPr>
          <p:nvPr>
            <p:ph sz="quarter" idx="14"/>
          </p:nvPr>
        </p:nvSpPr>
        <p:spPr>
          <a:xfrm>
            <a:off x="6095999" y="5316071"/>
            <a:ext cx="5816796" cy="986116"/>
          </a:xfrm>
          <a:solidFill>
            <a:schemeClr val="bg2"/>
          </a:solidFill>
        </p:spPr>
        <p:txBody>
          <a:bodyPr anchor="ctr"/>
          <a:lstStyle>
            <a:lvl1pPr algn="ctr">
              <a:defRPr sz="2400">
                <a:solidFill>
                  <a:schemeClr val="bg1"/>
                </a:solidFill>
              </a:defRPr>
            </a:lvl1pPr>
            <a:lvl2pPr>
              <a:defRPr sz="1867"/>
            </a:lvl2pPr>
            <a:lvl3pPr>
              <a:defRPr sz="1867"/>
            </a:lvl3pPr>
            <a:lvl4pPr>
              <a:defRPr sz="1867"/>
            </a:lvl4pPr>
            <a:lvl5pPr>
              <a:defRPr sz="1867"/>
            </a:lvl5pPr>
          </a:lstStyle>
          <a:p>
            <a:pPr lvl="0"/>
            <a:r>
              <a:rPr lang="en-US"/>
              <a:t>Click to edit Master text styles</a:t>
            </a:r>
          </a:p>
        </p:txBody>
      </p:sp>
    </p:spTree>
    <p:custDataLst>
      <p:tags r:id="rId1"/>
    </p:custDataLst>
    <p:extLst>
      <p:ext uri="{BB962C8B-B14F-4D97-AF65-F5344CB8AC3E}">
        <p14:creationId xmlns:p14="http://schemas.microsoft.com/office/powerpoint/2010/main" val="190710031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ing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7A1BE5-6B1F-4F2E-8E69-5B8DF3A39B5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B44D1751-D44A-4BD6-AF71-768B6BCED54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28683"/>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1757520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 - 600 Grid Background">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FE5A00FB-3EF6-4008-8229-0048DD5A3337}"/>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0" name="Right Triangle 49">
            <a:extLst>
              <a:ext uri="{FF2B5EF4-FFF2-40B4-BE49-F238E27FC236}">
                <a16:creationId xmlns:a16="http://schemas.microsoft.com/office/drawing/2014/main" id="{3CC2EF44-EA5F-4371-9F1B-A69AF3AE7DD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graphicFrame>
        <p:nvGraphicFramePr>
          <p:cNvPr id="10" name="Table 4">
            <a:extLst>
              <a:ext uri="{FF2B5EF4-FFF2-40B4-BE49-F238E27FC236}">
                <a16:creationId xmlns:a16="http://schemas.microsoft.com/office/drawing/2014/main" id="{DE0D5D45-C2C2-4608-9892-FD442E3A8BEB}"/>
              </a:ext>
            </a:extLst>
          </p:cNvPr>
          <p:cNvGraphicFramePr>
            <a:graphicFrameLocks noGrp="1"/>
          </p:cNvGraphicFramePr>
          <p:nvPr userDrawn="1">
            <p:extLst>
              <p:ext uri="{D42A27DB-BD31-4B8C-83A1-F6EECF244321}">
                <p14:modId xmlns:p14="http://schemas.microsoft.com/office/powerpoint/2010/main" val="342836881"/>
              </p:ext>
            </p:extLst>
          </p:nvPr>
        </p:nvGraphicFramePr>
        <p:xfrm>
          <a:off x="322729" y="1008088"/>
          <a:ext cx="11431950" cy="5300789"/>
        </p:xfrm>
        <a:graphic>
          <a:graphicData uri="http://schemas.openxmlformats.org/drawingml/2006/table">
            <a:tbl>
              <a:tblPr firstRow="1" bandRow="1">
                <a:tableStyleId>{5C22544A-7EE6-4342-B048-85BDC9FD1C3A}</a:tableStyleId>
              </a:tblPr>
              <a:tblGrid>
                <a:gridCol w="1905325">
                  <a:extLst>
                    <a:ext uri="{9D8B030D-6E8A-4147-A177-3AD203B41FA5}">
                      <a16:colId xmlns:a16="http://schemas.microsoft.com/office/drawing/2014/main" val="3689375942"/>
                    </a:ext>
                  </a:extLst>
                </a:gridCol>
                <a:gridCol w="1905325">
                  <a:extLst>
                    <a:ext uri="{9D8B030D-6E8A-4147-A177-3AD203B41FA5}">
                      <a16:colId xmlns:a16="http://schemas.microsoft.com/office/drawing/2014/main" val="2329281610"/>
                    </a:ext>
                  </a:extLst>
                </a:gridCol>
                <a:gridCol w="1905325">
                  <a:extLst>
                    <a:ext uri="{9D8B030D-6E8A-4147-A177-3AD203B41FA5}">
                      <a16:colId xmlns:a16="http://schemas.microsoft.com/office/drawing/2014/main" val="2700011258"/>
                    </a:ext>
                  </a:extLst>
                </a:gridCol>
                <a:gridCol w="1905325">
                  <a:extLst>
                    <a:ext uri="{9D8B030D-6E8A-4147-A177-3AD203B41FA5}">
                      <a16:colId xmlns:a16="http://schemas.microsoft.com/office/drawing/2014/main" val="1734784094"/>
                    </a:ext>
                  </a:extLst>
                </a:gridCol>
                <a:gridCol w="1905325">
                  <a:extLst>
                    <a:ext uri="{9D8B030D-6E8A-4147-A177-3AD203B41FA5}">
                      <a16:colId xmlns:a16="http://schemas.microsoft.com/office/drawing/2014/main" val="2287366264"/>
                    </a:ext>
                  </a:extLst>
                </a:gridCol>
                <a:gridCol w="1905325">
                  <a:extLst>
                    <a:ext uri="{9D8B030D-6E8A-4147-A177-3AD203B41FA5}">
                      <a16:colId xmlns:a16="http://schemas.microsoft.com/office/drawing/2014/main" val="2915382580"/>
                    </a:ext>
                  </a:extLst>
                </a:gridCol>
              </a:tblGrid>
              <a:tr h="5300789">
                <a:tc>
                  <a:txBody>
                    <a:bodyPr/>
                    <a:lstStyle/>
                    <a:p>
                      <a:endParaRPr lang="en-US" sz="1100" dirty="0"/>
                    </a:p>
                  </a:txBody>
                  <a:tcPr marL="121920" marR="121920" marT="60960" marB="60960">
                    <a:lnL w="3175" cap="flat" cmpd="sng" algn="ctr">
                      <a:solidFill>
                        <a:schemeClr val="tx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bg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tc>
                  <a:txBody>
                    <a:bodyPr/>
                    <a:lstStyle/>
                    <a:p>
                      <a:endParaRPr lang="en-US" sz="1100" dirty="0"/>
                    </a:p>
                  </a:txBody>
                  <a:tcPr marL="121920" marR="121920" marT="60960" marB="60960">
                    <a:lnL w="3175" cap="flat" cmpd="sng" algn="ctr">
                      <a:solidFill>
                        <a:schemeClr val="bg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bg2"/>
                      </a:solidFill>
                      <a:prstDash val="solid"/>
                      <a:round/>
                      <a:headEnd type="none" w="med" len="med"/>
                      <a:tailEnd type="none" w="med" len="med"/>
                    </a:lnT>
                    <a:lnB w="3175"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206899154"/>
                  </a:ext>
                </a:extLst>
              </a:tr>
            </a:tbl>
          </a:graphicData>
        </a:graphic>
      </p:graphicFrame>
      <p:grpSp>
        <p:nvGrpSpPr>
          <p:cNvPr id="11" name="Group 10">
            <a:extLst>
              <a:ext uri="{FF2B5EF4-FFF2-40B4-BE49-F238E27FC236}">
                <a16:creationId xmlns:a16="http://schemas.microsoft.com/office/drawing/2014/main" id="{F057B827-968E-47F8-A9E3-81D740C53C4F}"/>
              </a:ext>
            </a:extLst>
          </p:cNvPr>
          <p:cNvGrpSpPr/>
          <p:nvPr userDrawn="1"/>
        </p:nvGrpSpPr>
        <p:grpSpPr>
          <a:xfrm>
            <a:off x="316175" y="6270168"/>
            <a:ext cx="11769388" cy="215444"/>
            <a:chOff x="237131" y="4608281"/>
            <a:chExt cx="8827041" cy="161583"/>
          </a:xfrm>
        </p:grpSpPr>
        <p:sp>
          <p:nvSpPr>
            <p:cNvPr id="12" name="TextBox 11">
              <a:extLst>
                <a:ext uri="{FF2B5EF4-FFF2-40B4-BE49-F238E27FC236}">
                  <a16:creationId xmlns:a16="http://schemas.microsoft.com/office/drawing/2014/main" id="{E42DD45E-66AE-4A74-91AC-E85BBDD98CE5}"/>
                </a:ext>
              </a:extLst>
            </p:cNvPr>
            <p:cNvSpPr txBox="1"/>
            <p:nvPr/>
          </p:nvSpPr>
          <p:spPr>
            <a:xfrm>
              <a:off x="237131" y="4608281"/>
              <a:ext cx="256355" cy="161583"/>
            </a:xfrm>
            <a:prstGeom prst="rect">
              <a:avLst/>
            </a:prstGeom>
            <a:noFill/>
          </p:spPr>
          <p:txBody>
            <a:bodyPr wrap="square" lIns="0" rtlCol="0">
              <a:spAutoFit/>
            </a:bodyPr>
            <a:lstStyle/>
            <a:p>
              <a:r>
                <a:rPr lang="en-US" sz="800" dirty="0">
                  <a:solidFill>
                    <a:schemeClr val="tx2"/>
                  </a:solidFill>
                </a:rPr>
                <a:t>0</a:t>
              </a:r>
            </a:p>
          </p:txBody>
        </p:sp>
        <p:sp>
          <p:nvSpPr>
            <p:cNvPr id="13" name="TextBox 12">
              <a:extLst>
                <a:ext uri="{FF2B5EF4-FFF2-40B4-BE49-F238E27FC236}">
                  <a16:creationId xmlns:a16="http://schemas.microsoft.com/office/drawing/2014/main" id="{76FE3E1A-6DB8-4D29-B69A-B07D6E430EFF}"/>
                </a:ext>
              </a:extLst>
            </p:cNvPr>
            <p:cNvSpPr txBox="1"/>
            <p:nvPr/>
          </p:nvSpPr>
          <p:spPr>
            <a:xfrm>
              <a:off x="3096445" y="4608281"/>
              <a:ext cx="256355" cy="161583"/>
            </a:xfrm>
            <a:prstGeom prst="rect">
              <a:avLst/>
            </a:prstGeom>
            <a:noFill/>
          </p:spPr>
          <p:txBody>
            <a:bodyPr wrap="square" lIns="0" rtlCol="0">
              <a:spAutoFit/>
            </a:bodyPr>
            <a:lstStyle/>
            <a:p>
              <a:r>
                <a:rPr lang="en-US" sz="800" dirty="0">
                  <a:solidFill>
                    <a:schemeClr val="tx2"/>
                  </a:solidFill>
                </a:rPr>
                <a:t>200</a:t>
              </a:r>
            </a:p>
          </p:txBody>
        </p:sp>
        <p:sp>
          <p:nvSpPr>
            <p:cNvPr id="14" name="TextBox 13">
              <a:extLst>
                <a:ext uri="{FF2B5EF4-FFF2-40B4-BE49-F238E27FC236}">
                  <a16:creationId xmlns:a16="http://schemas.microsoft.com/office/drawing/2014/main" id="{BB354A16-232F-403D-A3B6-1E29A87E1411}"/>
                </a:ext>
              </a:extLst>
            </p:cNvPr>
            <p:cNvSpPr txBox="1"/>
            <p:nvPr/>
          </p:nvSpPr>
          <p:spPr>
            <a:xfrm>
              <a:off x="4526103" y="4608281"/>
              <a:ext cx="256355" cy="161583"/>
            </a:xfrm>
            <a:prstGeom prst="rect">
              <a:avLst/>
            </a:prstGeom>
            <a:noFill/>
          </p:spPr>
          <p:txBody>
            <a:bodyPr wrap="square" lIns="0" rtlCol="0">
              <a:spAutoFit/>
            </a:bodyPr>
            <a:lstStyle/>
            <a:p>
              <a:r>
                <a:rPr lang="en-US" sz="800" dirty="0">
                  <a:solidFill>
                    <a:schemeClr val="tx2"/>
                  </a:solidFill>
                </a:rPr>
                <a:t>300</a:t>
              </a:r>
            </a:p>
          </p:txBody>
        </p:sp>
        <p:sp>
          <p:nvSpPr>
            <p:cNvPr id="15" name="TextBox 14">
              <a:extLst>
                <a:ext uri="{FF2B5EF4-FFF2-40B4-BE49-F238E27FC236}">
                  <a16:creationId xmlns:a16="http://schemas.microsoft.com/office/drawing/2014/main" id="{3C91E859-2E2A-414B-BA2B-786CA5B62CEA}"/>
                </a:ext>
              </a:extLst>
            </p:cNvPr>
            <p:cNvSpPr txBox="1"/>
            <p:nvPr/>
          </p:nvSpPr>
          <p:spPr>
            <a:xfrm>
              <a:off x="5963017" y="4608281"/>
              <a:ext cx="256355" cy="161583"/>
            </a:xfrm>
            <a:prstGeom prst="rect">
              <a:avLst/>
            </a:prstGeom>
            <a:noFill/>
          </p:spPr>
          <p:txBody>
            <a:bodyPr wrap="square" lIns="0" rtlCol="0">
              <a:spAutoFit/>
            </a:bodyPr>
            <a:lstStyle/>
            <a:p>
              <a:r>
                <a:rPr lang="en-US" sz="800" dirty="0">
                  <a:solidFill>
                    <a:schemeClr val="tx2"/>
                  </a:solidFill>
                </a:rPr>
                <a:t>400</a:t>
              </a:r>
            </a:p>
          </p:txBody>
        </p:sp>
        <p:sp>
          <p:nvSpPr>
            <p:cNvPr id="16" name="TextBox 15">
              <a:extLst>
                <a:ext uri="{FF2B5EF4-FFF2-40B4-BE49-F238E27FC236}">
                  <a16:creationId xmlns:a16="http://schemas.microsoft.com/office/drawing/2014/main" id="{630C763E-564A-40CB-88F6-C79DC8A7A9C6}"/>
                </a:ext>
              </a:extLst>
            </p:cNvPr>
            <p:cNvSpPr txBox="1"/>
            <p:nvPr/>
          </p:nvSpPr>
          <p:spPr>
            <a:xfrm>
              <a:off x="7385417" y="4608281"/>
              <a:ext cx="256355" cy="161583"/>
            </a:xfrm>
            <a:prstGeom prst="rect">
              <a:avLst/>
            </a:prstGeom>
            <a:noFill/>
          </p:spPr>
          <p:txBody>
            <a:bodyPr wrap="square" lIns="0" rtlCol="0">
              <a:spAutoFit/>
            </a:bodyPr>
            <a:lstStyle/>
            <a:p>
              <a:r>
                <a:rPr lang="en-US" sz="800" dirty="0">
                  <a:solidFill>
                    <a:schemeClr val="tx2"/>
                  </a:solidFill>
                </a:rPr>
                <a:t>500</a:t>
              </a:r>
            </a:p>
          </p:txBody>
        </p:sp>
        <p:sp>
          <p:nvSpPr>
            <p:cNvPr id="17" name="TextBox 16">
              <a:extLst>
                <a:ext uri="{FF2B5EF4-FFF2-40B4-BE49-F238E27FC236}">
                  <a16:creationId xmlns:a16="http://schemas.microsoft.com/office/drawing/2014/main" id="{3542304B-5021-46E1-8237-3259C81672E7}"/>
                </a:ext>
              </a:extLst>
            </p:cNvPr>
            <p:cNvSpPr txBox="1"/>
            <p:nvPr/>
          </p:nvSpPr>
          <p:spPr>
            <a:xfrm>
              <a:off x="1666788" y="4608281"/>
              <a:ext cx="256355" cy="161583"/>
            </a:xfrm>
            <a:prstGeom prst="rect">
              <a:avLst/>
            </a:prstGeom>
            <a:noFill/>
          </p:spPr>
          <p:txBody>
            <a:bodyPr wrap="square" lIns="0" rtlCol="0">
              <a:spAutoFit/>
            </a:bodyPr>
            <a:lstStyle/>
            <a:p>
              <a:r>
                <a:rPr lang="en-US" sz="800" dirty="0">
                  <a:solidFill>
                    <a:schemeClr val="tx2"/>
                  </a:solidFill>
                </a:rPr>
                <a:t>100</a:t>
              </a:r>
            </a:p>
          </p:txBody>
        </p:sp>
        <p:sp>
          <p:nvSpPr>
            <p:cNvPr id="18" name="TextBox 17">
              <a:extLst>
                <a:ext uri="{FF2B5EF4-FFF2-40B4-BE49-F238E27FC236}">
                  <a16:creationId xmlns:a16="http://schemas.microsoft.com/office/drawing/2014/main" id="{E273E840-A150-4E13-AB4D-6FF1EF39D580}"/>
                </a:ext>
              </a:extLst>
            </p:cNvPr>
            <p:cNvSpPr txBox="1"/>
            <p:nvPr/>
          </p:nvSpPr>
          <p:spPr>
            <a:xfrm>
              <a:off x="8807817" y="4608281"/>
              <a:ext cx="256355" cy="161583"/>
            </a:xfrm>
            <a:prstGeom prst="rect">
              <a:avLst/>
            </a:prstGeom>
            <a:noFill/>
          </p:spPr>
          <p:txBody>
            <a:bodyPr wrap="square" lIns="0" rtlCol="0">
              <a:spAutoFit/>
            </a:bodyPr>
            <a:lstStyle/>
            <a:p>
              <a:r>
                <a:rPr lang="en-US" sz="800" dirty="0">
                  <a:solidFill>
                    <a:schemeClr val="tx2"/>
                  </a:solidFill>
                </a:rPr>
                <a:t>600</a:t>
              </a:r>
            </a:p>
          </p:txBody>
        </p:sp>
        <p:grpSp>
          <p:nvGrpSpPr>
            <p:cNvPr id="19" name="Group 18">
              <a:extLst>
                <a:ext uri="{FF2B5EF4-FFF2-40B4-BE49-F238E27FC236}">
                  <a16:creationId xmlns:a16="http://schemas.microsoft.com/office/drawing/2014/main" id="{857AF406-426D-47B1-BFDF-063A3B708530}"/>
                </a:ext>
              </a:extLst>
            </p:cNvPr>
            <p:cNvGrpSpPr/>
            <p:nvPr/>
          </p:nvGrpSpPr>
          <p:grpSpPr>
            <a:xfrm>
              <a:off x="527417" y="4640217"/>
              <a:ext cx="849087" cy="91440"/>
              <a:chOff x="527417" y="4158343"/>
              <a:chExt cx="849087" cy="91440"/>
            </a:xfrm>
          </p:grpSpPr>
          <p:cxnSp>
            <p:nvCxnSpPr>
              <p:cNvPr id="45" name="Straight Connector 44">
                <a:extLst>
                  <a:ext uri="{FF2B5EF4-FFF2-40B4-BE49-F238E27FC236}">
                    <a16:creationId xmlns:a16="http://schemas.microsoft.com/office/drawing/2014/main" id="{85C5B9EC-8D0B-4398-9959-714C65E1ED0A}"/>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A0D5F5D-93EA-46FC-BFD5-C720251B20B9}"/>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5B265AD-FE9A-469B-A9C5-CF4B0096BA5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2E179FB-EEB8-4F36-A960-7E3A3EF0D5AA}"/>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FEAC68C7-4838-4CC1-B3D1-24C546769017}"/>
                </a:ext>
              </a:extLst>
            </p:cNvPr>
            <p:cNvGrpSpPr/>
            <p:nvPr/>
          </p:nvGrpSpPr>
          <p:grpSpPr>
            <a:xfrm>
              <a:off x="1959977" y="4640217"/>
              <a:ext cx="849087" cy="91440"/>
              <a:chOff x="527417" y="4158343"/>
              <a:chExt cx="849087" cy="91440"/>
            </a:xfrm>
          </p:grpSpPr>
          <p:cxnSp>
            <p:nvCxnSpPr>
              <p:cNvPr id="41" name="Straight Connector 40">
                <a:extLst>
                  <a:ext uri="{FF2B5EF4-FFF2-40B4-BE49-F238E27FC236}">
                    <a16:creationId xmlns:a16="http://schemas.microsoft.com/office/drawing/2014/main" id="{FC1A256C-F1EC-4BEA-BB89-5C160B28159F}"/>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4EB69F0-DB2C-458D-9AB4-239F990D043C}"/>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6291145-25F2-4900-AC16-33F7FD2667A1}"/>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5FFC432-6B46-4C70-AA9A-870DF075ACC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1B8DE6B3-3C97-4761-91C6-C78C719C8443}"/>
                </a:ext>
              </a:extLst>
            </p:cNvPr>
            <p:cNvGrpSpPr/>
            <p:nvPr/>
          </p:nvGrpSpPr>
          <p:grpSpPr>
            <a:xfrm>
              <a:off x="3392537" y="4640217"/>
              <a:ext cx="849087" cy="91440"/>
              <a:chOff x="527417" y="4158343"/>
              <a:chExt cx="849087" cy="91440"/>
            </a:xfrm>
          </p:grpSpPr>
          <p:cxnSp>
            <p:nvCxnSpPr>
              <p:cNvPr id="37" name="Straight Connector 36">
                <a:extLst>
                  <a:ext uri="{FF2B5EF4-FFF2-40B4-BE49-F238E27FC236}">
                    <a16:creationId xmlns:a16="http://schemas.microsoft.com/office/drawing/2014/main" id="{11DBF3F7-30EB-46D9-AF13-7A91D9C67403}"/>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6CDEA96-5C99-4E1F-B722-564C922C9255}"/>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A1A32B5-E8C7-42DD-B129-AC16A7A21F44}"/>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3757D6E-7381-4DDE-962F-C7D66E8A5157}"/>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00206C61-6688-4BA2-A7FA-C64520B2CC80}"/>
                </a:ext>
              </a:extLst>
            </p:cNvPr>
            <p:cNvGrpSpPr/>
            <p:nvPr/>
          </p:nvGrpSpPr>
          <p:grpSpPr>
            <a:xfrm>
              <a:off x="4825097" y="4640217"/>
              <a:ext cx="849087" cy="91440"/>
              <a:chOff x="527417" y="4158343"/>
              <a:chExt cx="849087" cy="91440"/>
            </a:xfrm>
          </p:grpSpPr>
          <p:cxnSp>
            <p:nvCxnSpPr>
              <p:cNvPr id="33" name="Straight Connector 32">
                <a:extLst>
                  <a:ext uri="{FF2B5EF4-FFF2-40B4-BE49-F238E27FC236}">
                    <a16:creationId xmlns:a16="http://schemas.microsoft.com/office/drawing/2014/main" id="{643F5517-3132-4D7C-836B-02417F441258}"/>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6FF7E4A-6150-40F0-A3DE-5D8B89FF36DF}"/>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13957B65-21B7-4E2B-A474-89092AAA1CBB}"/>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9EAC4E7-D430-44C2-B7BC-3C04E993F80D}"/>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9484C6E5-4802-4E33-80B8-62CA84703DD5}"/>
                </a:ext>
              </a:extLst>
            </p:cNvPr>
            <p:cNvGrpSpPr/>
            <p:nvPr/>
          </p:nvGrpSpPr>
          <p:grpSpPr>
            <a:xfrm>
              <a:off x="6257657" y="4640217"/>
              <a:ext cx="849087" cy="91440"/>
              <a:chOff x="527417" y="4158343"/>
              <a:chExt cx="849087" cy="91440"/>
            </a:xfrm>
          </p:grpSpPr>
          <p:cxnSp>
            <p:nvCxnSpPr>
              <p:cNvPr id="29" name="Straight Connector 28">
                <a:extLst>
                  <a:ext uri="{FF2B5EF4-FFF2-40B4-BE49-F238E27FC236}">
                    <a16:creationId xmlns:a16="http://schemas.microsoft.com/office/drawing/2014/main" id="{E714DCDE-3CC3-4189-92DE-51A1782A71A7}"/>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1DA38D2-3B15-43EB-AB6C-3346821E3920}"/>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DD9FED0-5D22-4C07-9221-071C3AC17BD9}"/>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C1A9A4F-2735-4FB5-AC30-1D3B6183592C}"/>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4A65F680-D67C-4243-9C41-D6E587E3C5BE}"/>
                </a:ext>
              </a:extLst>
            </p:cNvPr>
            <p:cNvGrpSpPr/>
            <p:nvPr/>
          </p:nvGrpSpPr>
          <p:grpSpPr>
            <a:xfrm>
              <a:off x="7690217" y="4640217"/>
              <a:ext cx="849087" cy="91440"/>
              <a:chOff x="527417" y="4158343"/>
              <a:chExt cx="849087" cy="91440"/>
            </a:xfrm>
          </p:grpSpPr>
          <p:cxnSp>
            <p:nvCxnSpPr>
              <p:cNvPr id="25" name="Straight Connector 24">
                <a:extLst>
                  <a:ext uri="{FF2B5EF4-FFF2-40B4-BE49-F238E27FC236}">
                    <a16:creationId xmlns:a16="http://schemas.microsoft.com/office/drawing/2014/main" id="{B4564E54-B3AA-4722-8979-87758630F6F1}"/>
                  </a:ext>
                </a:extLst>
              </p:cNvPr>
              <p:cNvCxnSpPr>
                <a:cxnSpLocks/>
              </p:cNvCxnSpPr>
              <p:nvPr/>
            </p:nvCxnSpPr>
            <p:spPr>
              <a:xfrm>
                <a:off x="527417"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91805A3-2282-4BC8-ACC6-21FB6ED5D6F4}"/>
                  </a:ext>
                </a:extLst>
              </p:cNvPr>
              <p:cNvCxnSpPr>
                <a:cxnSpLocks/>
              </p:cNvCxnSpPr>
              <p:nvPr/>
            </p:nvCxnSpPr>
            <p:spPr>
              <a:xfrm>
                <a:off x="810446"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47B428C-01FF-48ED-9305-866114E9F83E}"/>
                  </a:ext>
                </a:extLst>
              </p:cNvPr>
              <p:cNvCxnSpPr>
                <a:cxnSpLocks/>
              </p:cNvCxnSpPr>
              <p:nvPr/>
            </p:nvCxnSpPr>
            <p:spPr>
              <a:xfrm>
                <a:off x="1093475"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BCBC8A1-0F8C-4952-A3E1-20036796F8D0}"/>
                  </a:ext>
                </a:extLst>
              </p:cNvPr>
              <p:cNvCxnSpPr>
                <a:cxnSpLocks/>
              </p:cNvCxnSpPr>
              <p:nvPr/>
            </p:nvCxnSpPr>
            <p:spPr>
              <a:xfrm>
                <a:off x="1376504" y="4158343"/>
                <a:ext cx="0" cy="91440"/>
              </a:xfrm>
              <a:prstGeom prst="line">
                <a:avLst/>
              </a:prstGeom>
              <a:ln w="3175">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spTree>
    <p:custDataLst>
      <p:tags r:id="rId1"/>
    </p:custDataLst>
    <p:extLst>
      <p:ext uri="{BB962C8B-B14F-4D97-AF65-F5344CB8AC3E}">
        <p14:creationId xmlns:p14="http://schemas.microsoft.com/office/powerpoint/2010/main" val="20346813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3 Light Blue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87506"/>
            <a:ext cx="0" cy="5396753"/>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170745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cxnSp>
        <p:nvCxnSpPr>
          <p:cNvPr id="9" name="Straight Connector 8">
            <a:extLst>
              <a:ext uri="{FF2B5EF4-FFF2-40B4-BE49-F238E27FC236}">
                <a16:creationId xmlns:a16="http://schemas.microsoft.com/office/drawing/2014/main" id="{1897FDFC-870A-469D-ABD4-972FB825210C}"/>
              </a:ext>
            </a:extLst>
          </p:cNvPr>
          <p:cNvCxnSpPr>
            <a:cxnSpLocks/>
          </p:cNvCxnSpPr>
          <p:nvPr userDrawn="1"/>
        </p:nvCxnSpPr>
        <p:spPr>
          <a:xfrm flipV="1">
            <a:off x="4192507"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8011471" y="878542"/>
            <a:ext cx="0" cy="5405717"/>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437424"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437424" y="2901894"/>
            <a:ext cx="3694313" cy="2339220"/>
          </a:xfrm>
        </p:spPr>
        <p:txBody>
          <a:bodyPr/>
          <a:lstStyle>
            <a:lvl1pPr>
              <a:spcAft>
                <a:spcPts val="533"/>
              </a:spcAft>
              <a:defRPr sz="1333">
                <a:solidFill>
                  <a:schemeClr val="accent1"/>
                </a:solidFill>
              </a:defRPr>
            </a:lvl1pPr>
            <a:lvl2pPr marL="232828" indent="-232828">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107AAE68-977F-4CA2-B1E1-0BF8CFBA478D}"/>
              </a:ext>
            </a:extLst>
          </p:cNvPr>
          <p:cNvSpPr>
            <a:spLocks noGrp="1"/>
          </p:cNvSpPr>
          <p:nvPr>
            <p:ph sz="quarter" idx="18"/>
          </p:nvPr>
        </p:nvSpPr>
        <p:spPr>
          <a:xfrm>
            <a:off x="4274320"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7" name="Content Placeholder 3">
            <a:extLst>
              <a:ext uri="{FF2B5EF4-FFF2-40B4-BE49-F238E27FC236}">
                <a16:creationId xmlns:a16="http://schemas.microsoft.com/office/drawing/2014/main" id="{94D78CC1-6BCA-4C5A-892C-883DC94AF32E}"/>
              </a:ext>
            </a:extLst>
          </p:cNvPr>
          <p:cNvSpPr>
            <a:spLocks noGrp="1"/>
          </p:cNvSpPr>
          <p:nvPr>
            <p:ph sz="quarter" idx="19"/>
          </p:nvPr>
        </p:nvSpPr>
        <p:spPr>
          <a:xfrm>
            <a:off x="4274320"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3">
            <a:extLst>
              <a:ext uri="{FF2B5EF4-FFF2-40B4-BE49-F238E27FC236}">
                <a16:creationId xmlns:a16="http://schemas.microsoft.com/office/drawing/2014/main" id="{10F8AB8E-7212-45D7-ACFC-6E8CE3800A6A}"/>
              </a:ext>
            </a:extLst>
          </p:cNvPr>
          <p:cNvSpPr>
            <a:spLocks noGrp="1"/>
          </p:cNvSpPr>
          <p:nvPr>
            <p:ph sz="quarter" idx="20"/>
          </p:nvPr>
        </p:nvSpPr>
        <p:spPr>
          <a:xfrm>
            <a:off x="8084318" y="2474265"/>
            <a:ext cx="3694313" cy="516239"/>
          </a:xfrm>
        </p:spPr>
        <p:txBody>
          <a:bodyPr/>
          <a:lstStyle>
            <a:lvl1pPr>
              <a:defRPr sz="1600"/>
            </a:lvl1pPr>
            <a:lvl2pPr>
              <a:defRPr sz="1867"/>
            </a:lvl2pPr>
            <a:lvl3pPr>
              <a:defRPr sz="1867"/>
            </a:lvl3pPr>
            <a:lvl4pPr>
              <a:defRPr sz="1867"/>
            </a:lvl4pPr>
            <a:lvl5pPr>
              <a:defRPr sz="1867"/>
            </a:lvl5pPr>
          </a:lstStyle>
          <a:p>
            <a:pPr lvl="0"/>
            <a:r>
              <a:rPr lang="en-US"/>
              <a:t>Click to edit Master text styles</a:t>
            </a:r>
          </a:p>
        </p:txBody>
      </p:sp>
      <p:sp>
        <p:nvSpPr>
          <p:cNvPr id="19" name="Content Placeholder 3">
            <a:extLst>
              <a:ext uri="{FF2B5EF4-FFF2-40B4-BE49-F238E27FC236}">
                <a16:creationId xmlns:a16="http://schemas.microsoft.com/office/drawing/2014/main" id="{4AD954C0-C74F-4BBE-8644-7142E514587A}"/>
              </a:ext>
            </a:extLst>
          </p:cNvPr>
          <p:cNvSpPr>
            <a:spLocks noGrp="1"/>
          </p:cNvSpPr>
          <p:nvPr>
            <p:ph sz="quarter" idx="21"/>
          </p:nvPr>
        </p:nvSpPr>
        <p:spPr>
          <a:xfrm>
            <a:off x="8084318" y="2901894"/>
            <a:ext cx="3694313" cy="2339220"/>
          </a:xfrm>
        </p:spPr>
        <p:txBody>
          <a:bodyPr/>
          <a:lstStyle>
            <a:lvl1pPr>
              <a:spcAft>
                <a:spcPts val="533"/>
              </a:spcAft>
              <a:defRPr sz="1333">
                <a:solidFill>
                  <a:schemeClr val="accent1"/>
                </a:solidFill>
              </a:defRPr>
            </a:lvl1pPr>
            <a:lvl2pPr>
              <a:spcAft>
                <a:spcPts val="533"/>
              </a:spcAft>
              <a:defRPr sz="1333"/>
            </a:lvl2pPr>
            <a:lvl3pPr>
              <a:spcAft>
                <a:spcPts val="533"/>
              </a:spcAft>
              <a:defRPr sz="1333"/>
            </a:lvl3pPr>
            <a:lvl4pPr>
              <a:spcAft>
                <a:spcPts val="533"/>
              </a:spcAft>
              <a:defRPr sz="1333"/>
            </a:lvl4pPr>
            <a:lvl5pPr>
              <a:spcAft>
                <a:spcPts val="533"/>
              </a:spcAft>
              <a:defRPr sz="13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0305165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3  Highlights ">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Content Placeholder 3">
            <a:extLst>
              <a:ext uri="{FF2B5EF4-FFF2-40B4-BE49-F238E27FC236}">
                <a16:creationId xmlns:a16="http://schemas.microsoft.com/office/drawing/2014/main" id="{4A8E102C-96C7-4A4A-B2AC-1D8C513192C9}"/>
              </a:ext>
            </a:extLst>
          </p:cNvPr>
          <p:cNvSpPr>
            <a:spLocks noGrp="1"/>
          </p:cNvSpPr>
          <p:nvPr>
            <p:ph sz="quarter" idx="10"/>
          </p:nvPr>
        </p:nvSpPr>
        <p:spPr>
          <a:xfrm>
            <a:off x="43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5" name="Content Placeholder 3">
            <a:extLst>
              <a:ext uri="{FF2B5EF4-FFF2-40B4-BE49-F238E27FC236}">
                <a16:creationId xmlns:a16="http://schemas.microsoft.com/office/drawing/2014/main" id="{C7DF4B73-A856-42DA-B304-CD5FE3296FEC}"/>
              </a:ext>
            </a:extLst>
          </p:cNvPr>
          <p:cNvSpPr>
            <a:spLocks noGrp="1"/>
          </p:cNvSpPr>
          <p:nvPr>
            <p:ph sz="quarter" idx="12"/>
          </p:nvPr>
        </p:nvSpPr>
        <p:spPr>
          <a:xfrm>
            <a:off x="4247424"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6" name="Content Placeholder 3">
            <a:extLst>
              <a:ext uri="{FF2B5EF4-FFF2-40B4-BE49-F238E27FC236}">
                <a16:creationId xmlns:a16="http://schemas.microsoft.com/office/drawing/2014/main" id="{B85538D5-058C-47C1-B445-350FA7A18E45}"/>
              </a:ext>
            </a:extLst>
          </p:cNvPr>
          <p:cNvSpPr>
            <a:spLocks noGrp="1"/>
          </p:cNvSpPr>
          <p:nvPr>
            <p:ph sz="quarter" idx="13"/>
          </p:nvPr>
        </p:nvSpPr>
        <p:spPr>
          <a:xfrm>
            <a:off x="8075353" y="973758"/>
            <a:ext cx="3694313"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cxnSp>
        <p:nvCxnSpPr>
          <p:cNvPr id="17" name="Straight Connector 16">
            <a:extLst>
              <a:ext uri="{FF2B5EF4-FFF2-40B4-BE49-F238E27FC236}">
                <a16:creationId xmlns:a16="http://schemas.microsoft.com/office/drawing/2014/main" id="{84E9F98F-E078-4C74-BD14-51B361F9432B}"/>
              </a:ext>
            </a:extLst>
          </p:cNvPr>
          <p:cNvCxnSpPr>
            <a:cxnSpLocks/>
          </p:cNvCxnSpPr>
          <p:nvPr userDrawn="1"/>
        </p:nvCxnSpPr>
        <p:spPr>
          <a:xfrm flipV="1">
            <a:off x="4192507"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3117C7-7BCB-4267-BFB2-F348C37B1FB5}"/>
              </a:ext>
            </a:extLst>
          </p:cNvPr>
          <p:cNvCxnSpPr>
            <a:cxnSpLocks/>
          </p:cNvCxnSpPr>
          <p:nvPr userDrawn="1"/>
        </p:nvCxnSpPr>
        <p:spPr>
          <a:xfrm flipV="1">
            <a:off x="8011472" y="973756"/>
            <a:ext cx="0" cy="5180301"/>
          </a:xfrm>
          <a:prstGeom prst="line">
            <a:avLst/>
          </a:prstGeom>
          <a:ln w="3175"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3">
            <a:extLst>
              <a:ext uri="{FF2B5EF4-FFF2-40B4-BE49-F238E27FC236}">
                <a16:creationId xmlns:a16="http://schemas.microsoft.com/office/drawing/2014/main" id="{2EE7B36E-3430-486B-A6F1-0B845BE2749D}"/>
              </a:ext>
            </a:extLst>
          </p:cNvPr>
          <p:cNvSpPr>
            <a:spLocks noGrp="1"/>
          </p:cNvSpPr>
          <p:nvPr>
            <p:ph sz="quarter" idx="14"/>
          </p:nvPr>
        </p:nvSpPr>
        <p:spPr>
          <a:xfrm>
            <a:off x="43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marL="232828" indent="0">
              <a:buNone/>
              <a:defRPr sz="1867"/>
            </a:lvl3pPr>
            <a:lvl4pPr>
              <a:defRPr sz="1867"/>
            </a:lvl4pPr>
            <a:lvl5pPr>
              <a:defRPr sz="1867"/>
            </a:lvl5pPr>
          </a:lstStyle>
          <a:p>
            <a:pPr lvl="0"/>
            <a:r>
              <a:rPr lang="en-US"/>
              <a:t>Click to edit Master text styles</a:t>
            </a:r>
          </a:p>
          <a:p>
            <a:pPr lvl="1"/>
            <a:r>
              <a:rPr lang="en-US"/>
              <a:t>Second level</a:t>
            </a:r>
          </a:p>
        </p:txBody>
      </p:sp>
      <p:sp>
        <p:nvSpPr>
          <p:cNvPr id="20" name="Content Placeholder 3">
            <a:extLst>
              <a:ext uri="{FF2B5EF4-FFF2-40B4-BE49-F238E27FC236}">
                <a16:creationId xmlns:a16="http://schemas.microsoft.com/office/drawing/2014/main" id="{99254EBC-8FFB-49C5-B4BF-A6AB993CA016}"/>
              </a:ext>
            </a:extLst>
          </p:cNvPr>
          <p:cNvSpPr>
            <a:spLocks noGrp="1"/>
          </p:cNvSpPr>
          <p:nvPr>
            <p:ph sz="quarter" idx="15"/>
          </p:nvPr>
        </p:nvSpPr>
        <p:spPr>
          <a:xfrm>
            <a:off x="4247424" y="1511641"/>
            <a:ext cx="3694313" cy="1052265"/>
          </a:xfrm>
        </p:spPr>
        <p:txBody>
          <a:bodyPr/>
          <a:lstStyle>
            <a:lvl1pPr>
              <a:spcAft>
                <a:spcPts val="0"/>
              </a:spcAft>
              <a:defRPr sz="1867">
                <a:solidFill>
                  <a:schemeClr val="accent1"/>
                </a:solidFill>
              </a:defRPr>
            </a:lvl1pPr>
            <a:lvl2pPr marL="0" indent="0">
              <a:spcAft>
                <a:spcPts val="0"/>
              </a:spcAft>
              <a:buNone/>
              <a:defRPr sz="1600"/>
            </a:lvl2pPr>
            <a:lvl3pPr>
              <a:defRPr sz="1867"/>
            </a:lvl3pPr>
            <a:lvl4pPr>
              <a:defRPr sz="1867"/>
            </a:lvl4pPr>
            <a:lvl5pPr>
              <a:defRPr sz="1867"/>
            </a:lvl5pPr>
          </a:lstStyle>
          <a:p>
            <a:pPr lvl="0"/>
            <a:r>
              <a:rPr lang="en-US"/>
              <a:t>Click to edit Master text styles</a:t>
            </a:r>
          </a:p>
          <a:p>
            <a:pPr lvl="1"/>
            <a:r>
              <a:rPr lang="en-US"/>
              <a:t>Second level</a:t>
            </a:r>
          </a:p>
        </p:txBody>
      </p:sp>
      <p:sp>
        <p:nvSpPr>
          <p:cNvPr id="21" name="Content Placeholder 3">
            <a:extLst>
              <a:ext uri="{FF2B5EF4-FFF2-40B4-BE49-F238E27FC236}">
                <a16:creationId xmlns:a16="http://schemas.microsoft.com/office/drawing/2014/main" id="{032D906F-32D3-4F2C-B5CE-2FC22236F6AC}"/>
              </a:ext>
            </a:extLst>
          </p:cNvPr>
          <p:cNvSpPr>
            <a:spLocks noGrp="1"/>
          </p:cNvSpPr>
          <p:nvPr>
            <p:ph sz="quarter" idx="16"/>
          </p:nvPr>
        </p:nvSpPr>
        <p:spPr>
          <a:xfrm>
            <a:off x="8075353" y="1511641"/>
            <a:ext cx="3694313" cy="1052265"/>
          </a:xfrm>
        </p:spPr>
        <p:txBody>
          <a:bodyPr/>
          <a:lstStyle>
            <a:lvl1pPr>
              <a:spcAft>
                <a:spcPts val="0"/>
              </a:spcAft>
              <a:defRPr sz="1867">
                <a:solidFill>
                  <a:schemeClr val="accent1"/>
                </a:solidFill>
              </a:defRPr>
            </a:lvl1pPr>
            <a:lvl2pPr marL="0" indent="0">
              <a:spcAft>
                <a:spcPts val="0"/>
              </a:spcAft>
              <a:buNone/>
              <a:defRPr sz="1867"/>
            </a:lvl2pPr>
            <a:lvl3pPr>
              <a:defRPr sz="1867"/>
            </a:lvl3pPr>
            <a:lvl4pPr>
              <a:defRPr sz="1867"/>
            </a:lvl4pPr>
            <a:lvl5pPr>
              <a:defRPr sz="1867"/>
            </a:lvl5pPr>
          </a:lstStyle>
          <a:p>
            <a:pPr lvl="0"/>
            <a:r>
              <a:rPr lang="en-US"/>
              <a:t>Click to edit Master text styles</a:t>
            </a:r>
          </a:p>
          <a:p>
            <a:pPr lvl="1"/>
            <a:r>
              <a:rPr lang="en-US"/>
              <a:t>Second level</a:t>
            </a:r>
          </a:p>
        </p:txBody>
      </p:sp>
      <p:sp>
        <p:nvSpPr>
          <p:cNvPr id="22" name="Content Placeholder 3">
            <a:extLst>
              <a:ext uri="{FF2B5EF4-FFF2-40B4-BE49-F238E27FC236}">
                <a16:creationId xmlns:a16="http://schemas.microsoft.com/office/drawing/2014/main" id="{3E14A85A-EFE0-46E8-B869-658C96FBE807}"/>
              </a:ext>
            </a:extLst>
          </p:cNvPr>
          <p:cNvSpPr>
            <a:spLocks noGrp="1"/>
          </p:cNvSpPr>
          <p:nvPr>
            <p:ph sz="quarter" idx="17"/>
          </p:nvPr>
        </p:nvSpPr>
        <p:spPr>
          <a:xfrm>
            <a:off x="43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Content Placeholder 3">
            <a:extLst>
              <a:ext uri="{FF2B5EF4-FFF2-40B4-BE49-F238E27FC236}">
                <a16:creationId xmlns:a16="http://schemas.microsoft.com/office/drawing/2014/main" id="{CFAFA8D6-9A92-4B9F-92E9-5C14BC3EF89D}"/>
              </a:ext>
            </a:extLst>
          </p:cNvPr>
          <p:cNvSpPr>
            <a:spLocks noGrp="1"/>
          </p:cNvSpPr>
          <p:nvPr>
            <p:ph sz="quarter" idx="18"/>
          </p:nvPr>
        </p:nvSpPr>
        <p:spPr>
          <a:xfrm>
            <a:off x="4247424" y="2748767"/>
            <a:ext cx="3694313" cy="2339220"/>
          </a:xfrm>
        </p:spPr>
        <p:txBody>
          <a:bodyPr/>
          <a:lstStyle>
            <a:lvl1pPr>
              <a:spcAft>
                <a:spcPts val="800"/>
              </a:spcAft>
              <a:defRPr sz="1600">
                <a:solidFill>
                  <a:schemeClr val="accent1"/>
                </a:solidFill>
              </a:defRPr>
            </a:lvl1pPr>
            <a:lvl2pPr>
              <a:spcAft>
                <a:spcPts val="800"/>
              </a:spcAft>
              <a:defRPr sz="1600"/>
            </a:lvl2pPr>
            <a:lvl3pPr>
              <a:spcAft>
                <a:spcPts val="800"/>
              </a:spcAft>
              <a:defRPr sz="1600"/>
            </a:lvl3pPr>
            <a:lvl4pPr>
              <a:spcAft>
                <a:spcPts val="800"/>
              </a:spcAft>
              <a:defRPr sz="1600"/>
            </a:lvl4pPr>
            <a:lvl5pPr>
              <a:spcAft>
                <a:spcPts val="8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Content Placeholder 3">
            <a:extLst>
              <a:ext uri="{FF2B5EF4-FFF2-40B4-BE49-F238E27FC236}">
                <a16:creationId xmlns:a16="http://schemas.microsoft.com/office/drawing/2014/main" id="{030181CA-86BF-4AD6-8025-DBE06EF16B19}"/>
              </a:ext>
            </a:extLst>
          </p:cNvPr>
          <p:cNvSpPr>
            <a:spLocks noGrp="1"/>
          </p:cNvSpPr>
          <p:nvPr>
            <p:ph sz="quarter" idx="19"/>
          </p:nvPr>
        </p:nvSpPr>
        <p:spPr>
          <a:xfrm>
            <a:off x="8075353" y="2748767"/>
            <a:ext cx="3694313" cy="2339220"/>
          </a:xfrm>
        </p:spPr>
        <p:txBody>
          <a:bodyPr/>
          <a:lstStyle>
            <a:lvl1pPr>
              <a:defRPr sz="1867">
                <a:solidFill>
                  <a:schemeClr val="accent1"/>
                </a:solidFill>
              </a:defRPr>
            </a:lvl1pPr>
            <a:lvl2pPr>
              <a:defRPr sz="1867"/>
            </a:lvl2pPr>
            <a:lvl3pPr>
              <a:defRPr sz="1867"/>
            </a:lvl3pPr>
            <a:lvl4pPr>
              <a:defRPr sz="1867"/>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59365838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Grid for 3 Icon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62D7235F-8807-4060-9F4E-FFB7BD13D992}"/>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7" name="Right Triangle 16">
            <a:extLst>
              <a:ext uri="{FF2B5EF4-FFF2-40B4-BE49-F238E27FC236}">
                <a16:creationId xmlns:a16="http://schemas.microsoft.com/office/drawing/2014/main" id="{BACEDAEA-EA4D-42A6-B8C5-192609BB13D8}"/>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1779624" cy="478333"/>
          </a:xfrm>
        </p:spPr>
        <p:txBody>
          <a:bodyPr/>
          <a:lstStyle>
            <a:lvl1pPr>
              <a:defRPr sz="2400">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1398495" y="569210"/>
            <a:ext cx="3022269" cy="2676068"/>
          </a:xfrm>
        </p:spPr>
        <p:txBody>
          <a:bodyPr anchor="ctr">
            <a:noAutofit/>
          </a:bodyPr>
          <a:lstStyle>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048ACC99-8C71-4B38-8F90-A6FB752642DD}"/>
              </a:ext>
            </a:extLst>
          </p:cNvPr>
          <p:cNvSpPr>
            <a:spLocks noGrp="1"/>
          </p:cNvSpPr>
          <p:nvPr>
            <p:ph sz="quarter" idx="13"/>
          </p:nvPr>
        </p:nvSpPr>
        <p:spPr>
          <a:xfrm>
            <a:off x="1396030" y="3429001"/>
            <a:ext cx="3024735" cy="2676068"/>
          </a:xfrm>
        </p:spPr>
        <p:txBody>
          <a:bodyPr anchor="ctr">
            <a:noAutofit/>
          </a:bodyPr>
          <a:lstStyle>
            <a:lvl2pPr marL="0" indent="0">
              <a:buNone/>
              <a:defRPr/>
            </a:lvl2pPr>
          </a:lstStyle>
          <a:p>
            <a:pPr lvl="0"/>
            <a:r>
              <a:rPr lang="en-US"/>
              <a:t>Click to edit Master text styles</a:t>
            </a: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4541751" y="569210"/>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4541751" y="3429001"/>
            <a:ext cx="7354408" cy="2676068"/>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843307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id for 3 Ico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5303E4-A7E6-4D1D-8AE3-CA84CE5C3A4B}"/>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C64D6212-9323-443D-A25B-679382DCA1F3}"/>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sz="24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3" name="Content Placeholder 3">
            <a:extLst>
              <a:ext uri="{FF2B5EF4-FFF2-40B4-BE49-F238E27FC236}">
                <a16:creationId xmlns:a16="http://schemas.microsoft.com/office/drawing/2014/main" id="{BCD378B8-CEEB-4F49-8780-60D761328AC2}"/>
              </a:ext>
            </a:extLst>
          </p:cNvPr>
          <p:cNvSpPr>
            <a:spLocks noGrp="1"/>
          </p:cNvSpPr>
          <p:nvPr>
            <p:ph sz="quarter" idx="16"/>
          </p:nvPr>
        </p:nvSpPr>
        <p:spPr>
          <a:xfrm>
            <a:off x="3989294" y="810232"/>
            <a:ext cx="7906865" cy="3441299"/>
          </a:xfrm>
        </p:spPr>
        <p:txBody>
          <a:bodyPr anchor="t">
            <a:noAutofit/>
          </a:bodyPr>
          <a:lstStyle>
            <a:lvl1pPr marL="0" indent="0">
              <a:spcAft>
                <a:spcPts val="667"/>
              </a:spcAft>
              <a:buClr>
                <a:schemeClr val="tx2"/>
              </a:buClr>
              <a:buFont typeface="Arial" panose="020B0604020202020204" pitchFamily="34" charset="0"/>
              <a:buNone/>
              <a:defRPr sz="1600" b="1">
                <a:solidFill>
                  <a:schemeClr val="tx2"/>
                </a:solidFill>
              </a:defRPr>
            </a:lvl1pPr>
            <a:lvl2pPr marL="232828" indent="-232828">
              <a:spcAft>
                <a:spcPts val="800"/>
              </a:spcAft>
              <a:buFont typeface="Arial" panose="020B0604020202020204" pitchFamily="34" charset="0"/>
              <a:buChar char="•"/>
              <a:defRPr sz="1600">
                <a:solidFill>
                  <a:schemeClr val="accent1"/>
                </a:solidFill>
              </a:defRPr>
            </a:lvl2pPr>
          </a:lstStyle>
          <a:p>
            <a:pPr lvl="0"/>
            <a:r>
              <a:rPr lang="en-US"/>
              <a:t>Click to edit Master text styles</a:t>
            </a:r>
          </a:p>
          <a:p>
            <a:pPr lvl="1"/>
            <a:r>
              <a:rPr lang="en-US"/>
              <a:t>Style 2</a:t>
            </a:r>
          </a:p>
          <a:p>
            <a:pPr lvl="1"/>
            <a:endParaRPr lang="en-US"/>
          </a:p>
        </p:txBody>
      </p:sp>
      <p:sp>
        <p:nvSpPr>
          <p:cNvPr id="14" name="Content Placeholder 3">
            <a:extLst>
              <a:ext uri="{FF2B5EF4-FFF2-40B4-BE49-F238E27FC236}">
                <a16:creationId xmlns:a16="http://schemas.microsoft.com/office/drawing/2014/main" id="{D145A7BB-FCD9-4B5B-8B61-890FAF187A17}"/>
              </a:ext>
            </a:extLst>
          </p:cNvPr>
          <p:cNvSpPr>
            <a:spLocks noGrp="1"/>
          </p:cNvSpPr>
          <p:nvPr>
            <p:ph sz="quarter" idx="17"/>
          </p:nvPr>
        </p:nvSpPr>
        <p:spPr>
          <a:xfrm>
            <a:off x="2734236" y="4591170"/>
            <a:ext cx="9161923" cy="1642748"/>
          </a:xfrm>
        </p:spPr>
        <p:txBody>
          <a:bodyPr anchor="ctr">
            <a:noAutofit/>
          </a:bodyPr>
          <a:lstStyle>
            <a:lvl1pPr marL="0" indent="0">
              <a:spcAft>
                <a:spcPts val="667"/>
              </a:spcAft>
              <a:buClr>
                <a:schemeClr val="tx2"/>
              </a:buClr>
              <a:buFont typeface="Arial" panose="020B0604020202020204" pitchFamily="34" charset="0"/>
              <a:buNone/>
              <a:defRPr sz="1600"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4" name="Picture Placeholder 3">
            <a:extLst>
              <a:ext uri="{FF2B5EF4-FFF2-40B4-BE49-F238E27FC236}">
                <a16:creationId xmlns:a16="http://schemas.microsoft.com/office/drawing/2014/main" id="{CB5A2E5C-4A7E-42C5-AFD6-1E63DA4119E7}"/>
              </a:ext>
            </a:extLst>
          </p:cNvPr>
          <p:cNvSpPr>
            <a:spLocks noGrp="1"/>
          </p:cNvSpPr>
          <p:nvPr>
            <p:ph type="pic" sz="quarter" idx="19"/>
          </p:nvPr>
        </p:nvSpPr>
        <p:spPr>
          <a:xfrm>
            <a:off x="322728" y="926774"/>
            <a:ext cx="3532095" cy="2596356"/>
          </a:xfrm>
        </p:spPr>
        <p:txBody>
          <a:bodyPr/>
          <a:lstStyle/>
          <a:p>
            <a:endParaRPr lang="en-US" dirty="0"/>
          </a:p>
        </p:txBody>
      </p:sp>
      <p:sp>
        <p:nvSpPr>
          <p:cNvPr id="16" name="Picture Placeholder 3">
            <a:extLst>
              <a:ext uri="{FF2B5EF4-FFF2-40B4-BE49-F238E27FC236}">
                <a16:creationId xmlns:a16="http://schemas.microsoft.com/office/drawing/2014/main" id="{53E99E2A-DCAC-44B2-9251-9C006C2FEAD3}"/>
              </a:ext>
            </a:extLst>
          </p:cNvPr>
          <p:cNvSpPr>
            <a:spLocks noGrp="1"/>
          </p:cNvSpPr>
          <p:nvPr>
            <p:ph type="pic" sz="quarter" idx="20"/>
          </p:nvPr>
        </p:nvSpPr>
        <p:spPr>
          <a:xfrm>
            <a:off x="322729" y="4591169"/>
            <a:ext cx="2312896" cy="1634112"/>
          </a:xfrm>
        </p:spPr>
        <p:txBody>
          <a:bodyPr/>
          <a:lstStyle/>
          <a:p>
            <a:endParaRPr lang="en-US" dirty="0"/>
          </a:p>
        </p:txBody>
      </p:sp>
    </p:spTree>
    <p:custDataLst>
      <p:tags r:id="rId1"/>
    </p:custDataLst>
    <p:extLst>
      <p:ext uri="{BB962C8B-B14F-4D97-AF65-F5344CB8AC3E}">
        <p14:creationId xmlns:p14="http://schemas.microsoft.com/office/powerpoint/2010/main" val="22473491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Divider_Custom Image">
    <p:spTree>
      <p:nvGrpSpPr>
        <p:cNvPr id="1" name=""/>
        <p:cNvGrpSpPr/>
        <p:nvPr/>
      </p:nvGrpSpPr>
      <p:grpSpPr>
        <a:xfrm>
          <a:off x="0" y="0"/>
          <a:ext cx="0" cy="0"/>
          <a:chOff x="0" y="0"/>
          <a:chExt cx="0" cy="0"/>
        </a:xfrm>
      </p:grpSpPr>
      <p:sp>
        <p:nvSpPr>
          <p:cNvPr id="10" name="Picture Placeholder 4">
            <a:extLst>
              <a:ext uri="{FF2B5EF4-FFF2-40B4-BE49-F238E27FC236}">
                <a16:creationId xmlns:a16="http://schemas.microsoft.com/office/drawing/2014/main" id="{B1A4ED73-510D-4436-8575-DB74454C89B4}"/>
              </a:ext>
            </a:extLst>
          </p:cNvPr>
          <p:cNvSpPr>
            <a:spLocks noGrp="1"/>
          </p:cNvSpPr>
          <p:nvPr>
            <p:ph type="pic" sz="quarter" idx="12" hasCustomPrompt="1"/>
          </p:nvPr>
        </p:nvSpPr>
        <p:spPr>
          <a:xfrm>
            <a:off x="0" y="0"/>
            <a:ext cx="12192000" cy="6858000"/>
          </a:xfrm>
        </p:spPr>
        <p:txBody>
          <a:bodyPr/>
          <a:lstStyle>
            <a:lvl1pPr>
              <a:defRPr/>
            </a:lvl1pPr>
          </a:lstStyle>
          <a:p>
            <a:r>
              <a:rPr lang="en-US" dirty="0"/>
              <a:t>Click icon to fit custom image, Send to Back.</a:t>
            </a:r>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pic>
        <p:nvPicPr>
          <p:cNvPr id="11" name="Picture 10">
            <a:extLst>
              <a:ext uri="{FF2B5EF4-FFF2-40B4-BE49-F238E27FC236}">
                <a16:creationId xmlns:a16="http://schemas.microsoft.com/office/drawing/2014/main" id="{5F14F158-F386-43C6-BFC1-49A4845DACD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416988" y="6415331"/>
            <a:ext cx="1730185" cy="483204"/>
          </a:xfrm>
          <a:prstGeom prst="rect">
            <a:avLst/>
          </a:prstGeom>
        </p:spPr>
      </p:pic>
      <p:sp>
        <p:nvSpPr>
          <p:cNvPr id="3" name="Footer Placeholder 4">
            <a:extLst>
              <a:ext uri="{FF2B5EF4-FFF2-40B4-BE49-F238E27FC236}">
                <a16:creationId xmlns:a16="http://schemas.microsoft.com/office/drawing/2014/main" id="{E83570F9-5FEA-63CB-2F87-A1AE3666C9F0}"/>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3942387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Divider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5AED8E-0346-4AB8-A85B-3A15A746FE6E}"/>
              </a:ext>
            </a:extLst>
          </p:cNvPr>
          <p:cNvSpPr/>
          <p:nvPr userDrawn="1"/>
        </p:nvSpPr>
        <p:spPr>
          <a:xfrm>
            <a:off x="1" y="6386285"/>
            <a:ext cx="412372" cy="471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ctrTitle"/>
          </p:nvPr>
        </p:nvSpPr>
        <p:spPr>
          <a:xfrm>
            <a:off x="-14257" y="1905000"/>
            <a:ext cx="7352184" cy="2218872"/>
          </a:xfrm>
          <a:solidFill>
            <a:schemeClr val="tx2">
              <a:alpha val="74000"/>
            </a:schemeClr>
          </a:solidFill>
        </p:spPr>
        <p:txBody>
          <a:bodyPr lIns="274320" tIns="182880" rIns="182880" bIns="182880">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4" name="Footer Placeholder 3">
            <a:extLst>
              <a:ext uri="{FF2B5EF4-FFF2-40B4-BE49-F238E27FC236}">
                <a16:creationId xmlns:a16="http://schemas.microsoft.com/office/drawing/2014/main" id="{AFF1BFD9-FEFF-4106-B96D-DF635A33248F}"/>
              </a:ext>
            </a:extLst>
          </p:cNvPr>
          <p:cNvSpPr>
            <a:spLocks noGrp="1"/>
          </p:cNvSpPr>
          <p:nvPr>
            <p:ph type="ftr" sz="quarter" idx="10"/>
          </p:nvPr>
        </p:nvSpPr>
        <p:spPr>
          <a:xfrm>
            <a:off x="295845" y="6457014"/>
            <a:ext cx="3860800" cy="365125"/>
          </a:xfrm>
          <a:prstGeom prst="rect">
            <a:avLst/>
          </a:prstGeom>
        </p:spPr>
        <p:txBody>
          <a:bodyPr/>
          <a:lstStyle>
            <a:lvl1pPr>
              <a:defRPr>
                <a:solidFill>
                  <a:schemeClr val="bg1">
                    <a:lumMod val="50000"/>
                  </a:schemeClr>
                </a:solidFill>
              </a:defRPr>
            </a:lvl1pPr>
          </a:lstStyle>
          <a:p>
            <a:r>
              <a:rPr lang="en-US" dirty="0"/>
              <a:t>©2025 Daikin Applied  </a:t>
            </a:r>
            <a:endParaRPr lang="en-US" sz="800" dirty="0"/>
          </a:p>
        </p:txBody>
      </p:sp>
    </p:spTree>
    <p:custDataLst>
      <p:tags r:id="rId1"/>
    </p:custDataLst>
    <p:extLst>
      <p:ext uri="{BB962C8B-B14F-4D97-AF65-F5344CB8AC3E}">
        <p14:creationId xmlns:p14="http://schemas.microsoft.com/office/powerpoint/2010/main" val="6649746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cial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B3A740B-9991-4577-BB37-50BCC4D0DBE2}"/>
              </a:ext>
            </a:extLst>
          </p:cNvPr>
          <p:cNvSpPr/>
          <p:nvPr userDrawn="1"/>
        </p:nvSpPr>
        <p:spPr>
          <a:xfrm>
            <a:off x="1" y="-19855"/>
            <a:ext cx="12277724"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descr="A picture containing sky, outdoor, several&#10;&#10;Description automatically generated">
            <a:extLst>
              <a:ext uri="{FF2B5EF4-FFF2-40B4-BE49-F238E27FC236}">
                <a16:creationId xmlns:a16="http://schemas.microsoft.com/office/drawing/2014/main" id="{D3A420CF-5EEA-43C6-BEFA-E24E5DA5227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7730"/>
          <a:stretch/>
        </p:blipFill>
        <p:spPr>
          <a:xfrm>
            <a:off x="3779715" y="0"/>
            <a:ext cx="8437119" cy="6858000"/>
          </a:xfrm>
          <a:prstGeom prst="rect">
            <a:avLst/>
          </a:prstGeom>
        </p:spPr>
      </p:pic>
      <p:sp>
        <p:nvSpPr>
          <p:cNvPr id="16" name="Rectangle 15">
            <a:extLst>
              <a:ext uri="{FF2B5EF4-FFF2-40B4-BE49-F238E27FC236}">
                <a16:creationId xmlns:a16="http://schemas.microsoft.com/office/drawing/2014/main" id="{6076D685-92A9-43A3-9911-7CA0A322DDFD}"/>
              </a:ext>
            </a:extLst>
          </p:cNvPr>
          <p:cNvSpPr/>
          <p:nvPr userDrawn="1"/>
        </p:nvSpPr>
        <p:spPr>
          <a:xfrm>
            <a:off x="406400" y="405182"/>
            <a:ext cx="6096000" cy="61341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7" name="Straight Connector 16">
            <a:extLst>
              <a:ext uri="{FF2B5EF4-FFF2-40B4-BE49-F238E27FC236}">
                <a16:creationId xmlns:a16="http://schemas.microsoft.com/office/drawing/2014/main" id="{474A70A8-A3A6-4BBD-AA36-31BB34A50C3D}"/>
              </a:ext>
            </a:extLst>
          </p:cNvPr>
          <p:cNvCxnSpPr/>
          <p:nvPr userDrawn="1"/>
        </p:nvCxnSpPr>
        <p:spPr>
          <a:xfrm>
            <a:off x="711200" y="1119912"/>
            <a:ext cx="5486400" cy="0"/>
          </a:xfrm>
          <a:prstGeom prst="line">
            <a:avLst/>
          </a:prstGeom>
          <a:ln w="12700">
            <a:solidFill>
              <a:srgbClr val="555555"/>
            </a:solidFill>
          </a:ln>
          <a:effectLst/>
        </p:spPr>
        <p:style>
          <a:lnRef idx="2">
            <a:schemeClr val="accent1"/>
          </a:lnRef>
          <a:fillRef idx="0">
            <a:schemeClr val="accent1"/>
          </a:fillRef>
          <a:effectRef idx="1">
            <a:schemeClr val="accent1"/>
          </a:effectRef>
          <a:fontRef idx="minor">
            <a:schemeClr val="tx1"/>
          </a:fontRef>
        </p:style>
      </p:cxn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9" name="Title 1">
            <a:extLst>
              <a:ext uri="{FF2B5EF4-FFF2-40B4-BE49-F238E27FC236}">
                <a16:creationId xmlns:a16="http://schemas.microsoft.com/office/drawing/2014/main" id="{524F88C6-94C0-48C3-A9DF-BF221FA9BCAF}"/>
              </a:ext>
            </a:extLst>
          </p:cNvPr>
          <p:cNvSpPr>
            <a:spLocks noGrp="1"/>
          </p:cNvSpPr>
          <p:nvPr>
            <p:ph type="title" hasCustomPrompt="1"/>
          </p:nvPr>
        </p:nvSpPr>
        <p:spPr>
          <a:xfrm>
            <a:off x="618571" y="587967"/>
            <a:ext cx="5883829" cy="398880"/>
          </a:xfrm>
        </p:spPr>
        <p:txBody>
          <a:bodyPr/>
          <a:lstStyle>
            <a:lvl1pPr>
              <a:defRPr>
                <a:solidFill>
                  <a:schemeClr val="tx2"/>
                </a:solidFill>
              </a:defRPr>
            </a:lvl1pPr>
          </a:lstStyle>
          <a:p>
            <a:r>
              <a:rPr lang="en-US"/>
              <a:t>CLICK TO EDIT MASTER TITLE STYLE</a:t>
            </a:r>
          </a:p>
        </p:txBody>
      </p:sp>
      <p:sp>
        <p:nvSpPr>
          <p:cNvPr id="10" name="Content Placeholder 3">
            <a:extLst>
              <a:ext uri="{FF2B5EF4-FFF2-40B4-BE49-F238E27FC236}">
                <a16:creationId xmlns:a16="http://schemas.microsoft.com/office/drawing/2014/main" id="{3455B1F4-4873-4378-8C08-4568FD48C29A}"/>
              </a:ext>
            </a:extLst>
          </p:cNvPr>
          <p:cNvSpPr>
            <a:spLocks noGrp="1"/>
          </p:cNvSpPr>
          <p:nvPr>
            <p:ph sz="quarter" idx="10"/>
          </p:nvPr>
        </p:nvSpPr>
        <p:spPr>
          <a:xfrm>
            <a:off x="630515" y="1217931"/>
            <a:ext cx="5680639" cy="5387788"/>
          </a:xfrm>
        </p:spPr>
        <p:txBody>
          <a:bodyPr/>
          <a:lstStyle>
            <a:lvl1pPr>
              <a:spcAft>
                <a:spcPts val="800"/>
              </a:spcAft>
              <a:defRPr sz="1467"/>
            </a:lvl1pPr>
            <a:lvl2pPr>
              <a:spcAft>
                <a:spcPts val="800"/>
              </a:spcAft>
              <a:defRPr sz="1467">
                <a:solidFill>
                  <a:schemeClr val="accent1"/>
                </a:solidFill>
              </a:defRPr>
            </a:lvl2pPr>
            <a:lvl3pPr>
              <a:spcAft>
                <a:spcPts val="800"/>
              </a:spcAft>
              <a:defRPr sz="1467">
                <a:solidFill>
                  <a:schemeClr val="accent1"/>
                </a:solidFill>
              </a:defRPr>
            </a:lvl3pPr>
            <a:lvl4pPr>
              <a:spcAft>
                <a:spcPts val="800"/>
              </a:spcAft>
              <a:defRPr sz="1467">
                <a:solidFill>
                  <a:schemeClr val="accent1"/>
                </a:solidFill>
              </a:defRPr>
            </a:lvl4pPr>
            <a:lvl5pPr>
              <a:spcAft>
                <a:spcPts val="800"/>
              </a:spcAft>
              <a:defRPr sz="14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a:extLst>
              <a:ext uri="{FF2B5EF4-FFF2-40B4-BE49-F238E27FC236}">
                <a16:creationId xmlns:a16="http://schemas.microsoft.com/office/drawing/2014/main" id="{883D7C81-4E8D-4003-AC2C-C9CF54D3298A}"/>
              </a:ext>
            </a:extLst>
          </p:cNvPr>
          <p:cNvPicPr>
            <a:picLocks noChangeAspect="1"/>
          </p:cNvPicPr>
          <p:nvPr userDrawn="1"/>
        </p:nvPicPr>
        <p:blipFill rotWithShape="1">
          <a:blip r:embed="rId4"/>
          <a:srcRect l="17597"/>
          <a:stretch/>
        </p:blipFill>
        <p:spPr>
          <a:xfrm>
            <a:off x="1524000" y="4419963"/>
            <a:ext cx="3860801" cy="1921508"/>
          </a:xfrm>
          <a:prstGeom prst="rect">
            <a:avLst/>
          </a:prstGeom>
        </p:spPr>
      </p:pic>
    </p:spTree>
    <p:custDataLst>
      <p:tags r:id="rId1"/>
    </p:custDataLst>
    <p:extLst>
      <p:ext uri="{BB962C8B-B14F-4D97-AF65-F5344CB8AC3E}">
        <p14:creationId xmlns:p14="http://schemas.microsoft.com/office/powerpoint/2010/main" val="23417028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_5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33807408-5D65-4089-AD3C-BCF27FD59FE3}"/>
              </a:ext>
            </a:extLst>
          </p:cNvPr>
          <p:cNvSpPr>
            <a:spLocks noGrp="1"/>
          </p:cNvSpPr>
          <p:nvPr>
            <p:ph sz="quarter" idx="11"/>
          </p:nvPr>
        </p:nvSpPr>
        <p:spPr>
          <a:xfrm>
            <a:off x="508000" y="1586704"/>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260677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652255"/>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697740"/>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06DDBAA9-4A42-4595-B4A2-0629EE011A60}"/>
              </a:ext>
            </a:extLst>
          </p:cNvPr>
          <p:cNvSpPr>
            <a:spLocks noGrp="1"/>
          </p:cNvSpPr>
          <p:nvPr>
            <p:ph sz="quarter" idx="16"/>
          </p:nvPr>
        </p:nvSpPr>
        <p:spPr>
          <a:xfrm>
            <a:off x="3648110" y="1586704"/>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260677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652255"/>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697740"/>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966110"/>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966110"/>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965306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_4 row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7" name="Content Placeholder 3">
            <a:extLst>
              <a:ext uri="{FF2B5EF4-FFF2-40B4-BE49-F238E27FC236}">
                <a16:creationId xmlns:a16="http://schemas.microsoft.com/office/drawing/2014/main" id="{C66A8513-9271-400B-A195-44F50279E86C}"/>
              </a:ext>
            </a:extLst>
          </p:cNvPr>
          <p:cNvSpPr>
            <a:spLocks noGrp="1"/>
          </p:cNvSpPr>
          <p:nvPr>
            <p:ph sz="quarter" idx="13"/>
          </p:nvPr>
        </p:nvSpPr>
        <p:spPr>
          <a:xfrm>
            <a:off x="508000" y="1854658"/>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727508A3-6B0D-4278-BCE7-CCA7648C76F8}"/>
              </a:ext>
            </a:extLst>
          </p:cNvPr>
          <p:cNvSpPr>
            <a:spLocks noGrp="1"/>
          </p:cNvSpPr>
          <p:nvPr>
            <p:ph sz="quarter" idx="14"/>
          </p:nvPr>
        </p:nvSpPr>
        <p:spPr>
          <a:xfrm>
            <a:off x="508000" y="3178052"/>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D3CA106F-BA1E-4BC0-8415-D1750E112BF0}"/>
              </a:ext>
            </a:extLst>
          </p:cNvPr>
          <p:cNvSpPr>
            <a:spLocks noGrp="1"/>
          </p:cNvSpPr>
          <p:nvPr>
            <p:ph sz="quarter" idx="15"/>
          </p:nvPr>
        </p:nvSpPr>
        <p:spPr>
          <a:xfrm>
            <a:off x="508000" y="4492487"/>
            <a:ext cx="3024735" cy="964933"/>
          </a:xfrm>
        </p:spPr>
        <p:txBody>
          <a:bodyPr anchor="t">
            <a:noAutofit/>
          </a:bodyPr>
          <a:lstStyle>
            <a:lvl1pPr>
              <a:defRPr sz="1600" b="1">
                <a:solidFill>
                  <a:schemeClr val="accent1"/>
                </a:solidFill>
              </a:defRPr>
            </a:lvl1pPr>
            <a:lvl2pPr marL="0" indent="0">
              <a:buNone/>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8F21B508-AAC8-428C-A2A2-30B13F84A201}"/>
              </a:ext>
            </a:extLst>
          </p:cNvPr>
          <p:cNvSpPr>
            <a:spLocks noGrp="1"/>
          </p:cNvSpPr>
          <p:nvPr>
            <p:ph sz="quarter" idx="17"/>
          </p:nvPr>
        </p:nvSpPr>
        <p:spPr>
          <a:xfrm>
            <a:off x="3648110" y="1854658"/>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2" name="Content Placeholder 3">
            <a:extLst>
              <a:ext uri="{FF2B5EF4-FFF2-40B4-BE49-F238E27FC236}">
                <a16:creationId xmlns:a16="http://schemas.microsoft.com/office/drawing/2014/main" id="{CA8684B3-8D90-403B-AD92-E8BFC577C3BA}"/>
              </a:ext>
            </a:extLst>
          </p:cNvPr>
          <p:cNvSpPr>
            <a:spLocks noGrp="1"/>
          </p:cNvSpPr>
          <p:nvPr>
            <p:ph sz="quarter" idx="18"/>
          </p:nvPr>
        </p:nvSpPr>
        <p:spPr>
          <a:xfrm>
            <a:off x="3648110" y="3178052"/>
            <a:ext cx="6454583" cy="964933"/>
          </a:xfrm>
        </p:spPr>
        <p:txBody>
          <a:bodyPr anchor="t">
            <a:noAutofit/>
          </a:bodyPr>
          <a:lstStyle>
            <a:lvl1pPr marL="228594" indent="-228594">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3" name="Content Placeholder 3">
            <a:extLst>
              <a:ext uri="{FF2B5EF4-FFF2-40B4-BE49-F238E27FC236}">
                <a16:creationId xmlns:a16="http://schemas.microsoft.com/office/drawing/2014/main" id="{35FE1415-F53F-41D2-88F4-6F86FD470572}"/>
              </a:ext>
            </a:extLst>
          </p:cNvPr>
          <p:cNvSpPr>
            <a:spLocks noGrp="1"/>
          </p:cNvSpPr>
          <p:nvPr>
            <p:ph sz="quarter" idx="19"/>
          </p:nvPr>
        </p:nvSpPr>
        <p:spPr>
          <a:xfrm>
            <a:off x="3648110" y="4492487"/>
            <a:ext cx="6454583" cy="964933"/>
          </a:xfrm>
        </p:spPr>
        <p:txBody>
          <a:bodyPr anchor="t">
            <a:noAutofit/>
          </a:bodyPr>
          <a:lstStyle>
            <a:lvl1pPr marL="226478" indent="-226478">
              <a:spcAft>
                <a:spcPts val="533"/>
              </a:spcAft>
              <a:buClr>
                <a:schemeClr val="tx2"/>
              </a:buClr>
              <a:buFont typeface="Arial" panose="020B0604020202020204" pitchFamily="34" charset="0"/>
              <a:buChar char="•"/>
              <a:defRPr sz="1600" b="0">
                <a:solidFill>
                  <a:schemeClr val="accent1"/>
                </a:solidFill>
              </a:defRPr>
            </a:lvl1pPr>
            <a:lvl2pPr marL="385224" indent="-152396">
              <a:spcAft>
                <a:spcPts val="533"/>
              </a:spcAft>
              <a:buFont typeface="Arial" panose="020B0604020202020204" pitchFamily="34" charset="0"/>
              <a:buChar char="•"/>
              <a:defRPr sz="1600"/>
            </a:lvl2pPr>
          </a:lstStyle>
          <a:p>
            <a:pPr lvl="0"/>
            <a:r>
              <a:rPr lang="en-US"/>
              <a:t>Click to edit Master text styles</a:t>
            </a:r>
          </a:p>
          <a:p>
            <a:pPr lvl="1"/>
            <a:endParaRPr lang="en-US"/>
          </a:p>
        </p:txBody>
      </p:sp>
      <p:sp>
        <p:nvSpPr>
          <p:cNvPr id="14" name="Content Placeholder 3">
            <a:extLst>
              <a:ext uri="{FF2B5EF4-FFF2-40B4-BE49-F238E27FC236}">
                <a16:creationId xmlns:a16="http://schemas.microsoft.com/office/drawing/2014/main" id="{6704E30D-B2AC-4C0B-9DCC-A810E0DC14AA}"/>
              </a:ext>
            </a:extLst>
          </p:cNvPr>
          <p:cNvSpPr>
            <a:spLocks noGrp="1"/>
          </p:cNvSpPr>
          <p:nvPr>
            <p:ph sz="quarter" idx="20"/>
          </p:nvPr>
        </p:nvSpPr>
        <p:spPr>
          <a:xfrm>
            <a:off x="508000" y="1242198"/>
            <a:ext cx="3024735" cy="531908"/>
          </a:xfrm>
          <a:noFill/>
        </p:spPr>
        <p:txBody>
          <a:bodyPr anchor="ctr">
            <a:noAutofit/>
          </a:bodyPr>
          <a:lstStyle>
            <a:lvl1pPr algn="l">
              <a:defRPr sz="1867"/>
            </a:lvl1pPr>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4331E2F7-C526-41C1-A65A-91F1BBDE99CC}"/>
              </a:ext>
            </a:extLst>
          </p:cNvPr>
          <p:cNvSpPr>
            <a:spLocks noGrp="1"/>
          </p:cNvSpPr>
          <p:nvPr>
            <p:ph sz="quarter" idx="21"/>
          </p:nvPr>
        </p:nvSpPr>
        <p:spPr>
          <a:xfrm>
            <a:off x="3633156" y="1242198"/>
            <a:ext cx="6469537" cy="531908"/>
          </a:xfrm>
          <a:noFill/>
        </p:spPr>
        <p:txBody>
          <a:bodyPr anchor="ctr">
            <a:noAutofit/>
          </a:bodyPr>
          <a:lstStyle>
            <a:lvl1pPr algn="l">
              <a:defRPr sz="1867"/>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6473017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1396030" y="1277368"/>
            <a:ext cx="3024735" cy="1530153"/>
          </a:xfrm>
        </p:spPr>
        <p:txBody>
          <a:bodyPr anchor="ctr">
            <a:noAutofit/>
          </a:bodyPr>
          <a:lstStyle>
            <a:lvl2pPr marL="0" indent="0">
              <a:buNone/>
              <a:defRPr/>
            </a:lvl2pPr>
          </a:lstStyle>
          <a:p>
            <a:pPr lvl="0"/>
            <a:r>
              <a:rPr lang="en-US"/>
              <a:t>Click to edit Master text styles</a:t>
            </a:r>
          </a:p>
        </p:txBody>
      </p:sp>
      <p:sp>
        <p:nvSpPr>
          <p:cNvPr id="7" name="Content Placeholder 3">
            <a:extLst>
              <a:ext uri="{FF2B5EF4-FFF2-40B4-BE49-F238E27FC236}">
                <a16:creationId xmlns:a16="http://schemas.microsoft.com/office/drawing/2014/main" id="{8C5424B6-113D-4E2B-8CB8-19CE7054575F}"/>
              </a:ext>
            </a:extLst>
          </p:cNvPr>
          <p:cNvSpPr>
            <a:spLocks noGrp="1"/>
          </p:cNvSpPr>
          <p:nvPr>
            <p:ph sz="quarter" idx="13"/>
          </p:nvPr>
        </p:nvSpPr>
        <p:spPr>
          <a:xfrm>
            <a:off x="1396030" y="2940577"/>
            <a:ext cx="3024735" cy="1530153"/>
          </a:xfrm>
        </p:spPr>
        <p:txBody>
          <a:bodyPr anchor="ctr">
            <a:noAutofit/>
          </a:bodyPr>
          <a:lstStyle>
            <a:lvl2pPr marL="0" indent="0">
              <a:buNone/>
              <a:defRPr/>
            </a:lvl2pPr>
          </a:lstStyle>
          <a:p>
            <a:pPr lvl="0"/>
            <a:r>
              <a:rPr lang="en-US"/>
              <a:t>Click to edit Master text styles</a:t>
            </a:r>
          </a:p>
        </p:txBody>
      </p:sp>
      <p:sp>
        <p:nvSpPr>
          <p:cNvPr id="8" name="Content Placeholder 3">
            <a:extLst>
              <a:ext uri="{FF2B5EF4-FFF2-40B4-BE49-F238E27FC236}">
                <a16:creationId xmlns:a16="http://schemas.microsoft.com/office/drawing/2014/main" id="{C546ADF6-16FF-4101-A6EC-63E934E59F3F}"/>
              </a:ext>
            </a:extLst>
          </p:cNvPr>
          <p:cNvSpPr>
            <a:spLocks noGrp="1"/>
          </p:cNvSpPr>
          <p:nvPr>
            <p:ph sz="quarter" idx="14"/>
          </p:nvPr>
        </p:nvSpPr>
        <p:spPr>
          <a:xfrm>
            <a:off x="1396030" y="4668402"/>
            <a:ext cx="3024735" cy="1530153"/>
          </a:xfrm>
        </p:spPr>
        <p:txBody>
          <a:bodyPr anchor="ctr">
            <a:noAutofit/>
          </a:bodyPr>
          <a:lstStyle>
            <a:lvl2pPr marL="0" indent="0">
              <a:buNone/>
              <a:defRPr/>
            </a:lvl2pPr>
          </a:lstStyle>
          <a:p>
            <a:pPr lvl="0"/>
            <a:r>
              <a:rPr lang="en-US"/>
              <a:t>Click to edit Master text styles</a:t>
            </a:r>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4541751" y="1277368"/>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0" name="Content Placeholder 3">
            <a:extLst>
              <a:ext uri="{FF2B5EF4-FFF2-40B4-BE49-F238E27FC236}">
                <a16:creationId xmlns:a16="http://schemas.microsoft.com/office/drawing/2014/main" id="{FBCA230C-297F-4F01-AC16-22B9BA8C4ADC}"/>
              </a:ext>
            </a:extLst>
          </p:cNvPr>
          <p:cNvSpPr>
            <a:spLocks noGrp="1"/>
          </p:cNvSpPr>
          <p:nvPr>
            <p:ph sz="quarter" idx="17"/>
          </p:nvPr>
        </p:nvSpPr>
        <p:spPr>
          <a:xfrm>
            <a:off x="4541751" y="2940577"/>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
        <p:nvSpPr>
          <p:cNvPr id="11" name="Content Placeholder 3">
            <a:extLst>
              <a:ext uri="{FF2B5EF4-FFF2-40B4-BE49-F238E27FC236}">
                <a16:creationId xmlns:a16="http://schemas.microsoft.com/office/drawing/2014/main" id="{53B8FCD4-56BD-48C7-BAA0-EAA52F0F2BF3}"/>
              </a:ext>
            </a:extLst>
          </p:cNvPr>
          <p:cNvSpPr>
            <a:spLocks noGrp="1"/>
          </p:cNvSpPr>
          <p:nvPr>
            <p:ph sz="quarter" idx="18"/>
          </p:nvPr>
        </p:nvSpPr>
        <p:spPr>
          <a:xfrm>
            <a:off x="4541751" y="4668402"/>
            <a:ext cx="7354408" cy="1530153"/>
          </a:xfrm>
        </p:spPr>
        <p:txBody>
          <a:bodyPr anchor="ctr">
            <a:noAutofit/>
          </a:bodyPr>
          <a:lstStyle>
            <a:lvl1pPr marL="226478" indent="-226478">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solidFill>
                  <a:schemeClr val="accent1"/>
                </a:solidFill>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1729746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sections. pictures and icons">
    <p:spTree>
      <p:nvGrpSpPr>
        <p:cNvPr id="1" name=""/>
        <p:cNvGrpSpPr/>
        <p:nvPr/>
      </p:nvGrpSpPr>
      <p:grpSpPr>
        <a:xfrm>
          <a:off x="0" y="0"/>
          <a:ext cx="0" cy="0"/>
          <a:chOff x="0" y="0"/>
          <a:chExt cx="0" cy="0"/>
        </a:xfrm>
      </p:grpSpPr>
      <p:sp>
        <p:nvSpPr>
          <p:cNvPr id="49" name="Picture Placeholder 48">
            <a:extLst>
              <a:ext uri="{FF2B5EF4-FFF2-40B4-BE49-F238E27FC236}">
                <a16:creationId xmlns:a16="http://schemas.microsoft.com/office/drawing/2014/main" id="{CC276238-7C60-49F5-B63F-071E38E3F6C5}"/>
              </a:ext>
            </a:extLst>
          </p:cNvPr>
          <p:cNvSpPr>
            <a:spLocks noGrp="1"/>
          </p:cNvSpPr>
          <p:nvPr>
            <p:ph type="pic" sz="quarter" idx="32"/>
          </p:nvPr>
        </p:nvSpPr>
        <p:spPr>
          <a:xfrm>
            <a:off x="440267" y="1312334"/>
            <a:ext cx="2872317" cy="1570567"/>
          </a:xfrm>
        </p:spPr>
        <p:txBody>
          <a:bodyPr/>
          <a:lstStyle/>
          <a:p>
            <a:endParaRPr lang="en-US" dirty="0"/>
          </a:p>
        </p:txBody>
      </p:sp>
      <p:sp>
        <p:nvSpPr>
          <p:cNvPr id="50" name="Picture Placeholder 48">
            <a:extLst>
              <a:ext uri="{FF2B5EF4-FFF2-40B4-BE49-F238E27FC236}">
                <a16:creationId xmlns:a16="http://schemas.microsoft.com/office/drawing/2014/main" id="{333ED309-837E-4964-BCA8-03DA8D2C0E67}"/>
              </a:ext>
            </a:extLst>
          </p:cNvPr>
          <p:cNvSpPr>
            <a:spLocks noGrp="1"/>
          </p:cNvSpPr>
          <p:nvPr>
            <p:ph type="pic" sz="quarter" idx="33"/>
          </p:nvPr>
        </p:nvSpPr>
        <p:spPr>
          <a:xfrm>
            <a:off x="440267" y="3024594"/>
            <a:ext cx="2872317" cy="1570567"/>
          </a:xfrm>
        </p:spPr>
        <p:txBody>
          <a:bodyPr/>
          <a:lstStyle/>
          <a:p>
            <a:endParaRPr lang="en-US" dirty="0"/>
          </a:p>
        </p:txBody>
      </p:sp>
      <p:sp>
        <p:nvSpPr>
          <p:cNvPr id="51" name="Picture Placeholder 48">
            <a:extLst>
              <a:ext uri="{FF2B5EF4-FFF2-40B4-BE49-F238E27FC236}">
                <a16:creationId xmlns:a16="http://schemas.microsoft.com/office/drawing/2014/main" id="{DC73E660-3D21-402F-891C-BA1BC0C9A2E1}"/>
              </a:ext>
            </a:extLst>
          </p:cNvPr>
          <p:cNvSpPr>
            <a:spLocks noGrp="1"/>
          </p:cNvSpPr>
          <p:nvPr>
            <p:ph type="pic" sz="quarter" idx="34"/>
          </p:nvPr>
        </p:nvSpPr>
        <p:spPr>
          <a:xfrm>
            <a:off x="440267" y="4745817"/>
            <a:ext cx="2872317" cy="1570567"/>
          </a:xfrm>
        </p:spPr>
        <p:txBody>
          <a:bodyPr/>
          <a:lstStyle/>
          <a:p>
            <a:endParaRPr lang="en-US" dirty="0"/>
          </a:p>
        </p:txBody>
      </p:sp>
      <p:sp>
        <p:nvSpPr>
          <p:cNvPr id="9" name="Content Placeholder 3">
            <a:extLst>
              <a:ext uri="{FF2B5EF4-FFF2-40B4-BE49-F238E27FC236}">
                <a16:creationId xmlns:a16="http://schemas.microsoft.com/office/drawing/2014/main" id="{60BADC08-FABE-450F-8543-F87A5EED6F73}"/>
              </a:ext>
            </a:extLst>
          </p:cNvPr>
          <p:cNvSpPr>
            <a:spLocks noGrp="1"/>
          </p:cNvSpPr>
          <p:nvPr>
            <p:ph sz="quarter" idx="16"/>
          </p:nvPr>
        </p:nvSpPr>
        <p:spPr>
          <a:xfrm>
            <a:off x="3560327" y="1315050"/>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3" name="Content Placeholder 3">
            <a:extLst>
              <a:ext uri="{FF2B5EF4-FFF2-40B4-BE49-F238E27FC236}">
                <a16:creationId xmlns:a16="http://schemas.microsoft.com/office/drawing/2014/main" id="{CFF43515-B2C8-47A0-81E3-6517E835A4FA}"/>
              </a:ext>
            </a:extLst>
          </p:cNvPr>
          <p:cNvSpPr>
            <a:spLocks noGrp="1"/>
          </p:cNvSpPr>
          <p:nvPr>
            <p:ph sz="quarter" idx="18"/>
          </p:nvPr>
        </p:nvSpPr>
        <p:spPr>
          <a:xfrm>
            <a:off x="3560327" y="3029265"/>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4" name="Content Placeholder 3">
            <a:extLst>
              <a:ext uri="{FF2B5EF4-FFF2-40B4-BE49-F238E27FC236}">
                <a16:creationId xmlns:a16="http://schemas.microsoft.com/office/drawing/2014/main" id="{0C2583C1-4AB4-4A39-8BC2-87F7E0DAAAB9}"/>
              </a:ext>
            </a:extLst>
          </p:cNvPr>
          <p:cNvSpPr>
            <a:spLocks noGrp="1"/>
          </p:cNvSpPr>
          <p:nvPr>
            <p:ph sz="quarter" idx="19"/>
          </p:nvPr>
        </p:nvSpPr>
        <p:spPr>
          <a:xfrm>
            <a:off x="3560327" y="4743478"/>
            <a:ext cx="2872960"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tx2"/>
                </a:solidFill>
              </a:defRPr>
            </a:lvl1pPr>
            <a:lvl2pPr marL="0" indent="0">
              <a:spcAft>
                <a:spcPts val="0"/>
              </a:spcAft>
              <a:buFontTx/>
              <a:buNone/>
              <a:defRPr sz="1600">
                <a:solidFill>
                  <a:schemeClr val="accent1"/>
                </a:solidFill>
              </a:defRPr>
            </a:lvl2pPr>
          </a:lstStyle>
          <a:p>
            <a:pPr lvl="0"/>
            <a:r>
              <a:rPr lang="en-US"/>
              <a:t>Click to edit Master text styles</a:t>
            </a:r>
          </a:p>
          <a:p>
            <a:pPr lvl="1"/>
            <a:r>
              <a:rPr lang="en-US"/>
              <a:t>Style 2</a:t>
            </a:r>
          </a:p>
        </p:txBody>
      </p:sp>
      <p:sp>
        <p:nvSpPr>
          <p:cNvPr id="36" name="Picture Placeholder 35">
            <a:extLst>
              <a:ext uri="{FF2B5EF4-FFF2-40B4-BE49-F238E27FC236}">
                <a16:creationId xmlns:a16="http://schemas.microsoft.com/office/drawing/2014/main" id="{3C3A50AE-20BD-46AE-84E6-C75ECDB79083}"/>
              </a:ext>
            </a:extLst>
          </p:cNvPr>
          <p:cNvSpPr>
            <a:spLocks noGrp="1"/>
          </p:cNvSpPr>
          <p:nvPr>
            <p:ph type="pic" sz="quarter" idx="20" hasCustomPrompt="1"/>
          </p:nvPr>
        </p:nvSpPr>
        <p:spPr>
          <a:xfrm>
            <a:off x="7060381" y="1719417"/>
            <a:ext cx="687352" cy="713571"/>
          </a:xfrm>
        </p:spPr>
        <p:txBody>
          <a:bodyPr/>
          <a:lstStyle>
            <a:lvl1pPr algn="ctr">
              <a:defRPr sz="1467"/>
            </a:lvl1pPr>
          </a:lstStyle>
          <a:p>
            <a:r>
              <a:rPr lang="en-US" dirty="0"/>
              <a:t>icon</a:t>
            </a:r>
          </a:p>
        </p:txBody>
      </p:sp>
      <p:sp>
        <p:nvSpPr>
          <p:cNvPr id="37" name="Picture Placeholder 35">
            <a:extLst>
              <a:ext uri="{FF2B5EF4-FFF2-40B4-BE49-F238E27FC236}">
                <a16:creationId xmlns:a16="http://schemas.microsoft.com/office/drawing/2014/main" id="{0D54EAFC-DD8F-492E-8CCF-4DC977324C0A}"/>
              </a:ext>
            </a:extLst>
          </p:cNvPr>
          <p:cNvSpPr>
            <a:spLocks noGrp="1"/>
          </p:cNvSpPr>
          <p:nvPr>
            <p:ph type="pic" sz="quarter" idx="21" hasCustomPrompt="1"/>
          </p:nvPr>
        </p:nvSpPr>
        <p:spPr>
          <a:xfrm>
            <a:off x="9232941" y="1719417"/>
            <a:ext cx="687352" cy="713571"/>
          </a:xfrm>
        </p:spPr>
        <p:txBody>
          <a:bodyPr/>
          <a:lstStyle>
            <a:lvl1pPr algn="ctr">
              <a:defRPr sz="1467"/>
            </a:lvl1pPr>
          </a:lstStyle>
          <a:p>
            <a:r>
              <a:rPr lang="en-US" dirty="0"/>
              <a:t>icon</a:t>
            </a:r>
          </a:p>
        </p:txBody>
      </p:sp>
      <p:sp>
        <p:nvSpPr>
          <p:cNvPr id="38" name="Picture Placeholder 35">
            <a:extLst>
              <a:ext uri="{FF2B5EF4-FFF2-40B4-BE49-F238E27FC236}">
                <a16:creationId xmlns:a16="http://schemas.microsoft.com/office/drawing/2014/main" id="{7C6103E3-409E-47DF-864D-332EB1889D03}"/>
              </a:ext>
            </a:extLst>
          </p:cNvPr>
          <p:cNvSpPr>
            <a:spLocks noGrp="1"/>
          </p:cNvSpPr>
          <p:nvPr>
            <p:ph type="pic" sz="quarter" idx="22" hasCustomPrompt="1"/>
          </p:nvPr>
        </p:nvSpPr>
        <p:spPr>
          <a:xfrm>
            <a:off x="7060381" y="3415297"/>
            <a:ext cx="687352" cy="713571"/>
          </a:xfrm>
        </p:spPr>
        <p:txBody>
          <a:bodyPr/>
          <a:lstStyle>
            <a:lvl1pPr algn="ctr">
              <a:defRPr sz="1467"/>
            </a:lvl1pPr>
          </a:lstStyle>
          <a:p>
            <a:r>
              <a:rPr lang="en-US" dirty="0"/>
              <a:t>icon</a:t>
            </a:r>
          </a:p>
        </p:txBody>
      </p:sp>
      <p:sp>
        <p:nvSpPr>
          <p:cNvPr id="39" name="Picture Placeholder 35">
            <a:extLst>
              <a:ext uri="{FF2B5EF4-FFF2-40B4-BE49-F238E27FC236}">
                <a16:creationId xmlns:a16="http://schemas.microsoft.com/office/drawing/2014/main" id="{27ABE603-054A-44AA-B30C-62DFDF9BC08A}"/>
              </a:ext>
            </a:extLst>
          </p:cNvPr>
          <p:cNvSpPr>
            <a:spLocks noGrp="1"/>
          </p:cNvSpPr>
          <p:nvPr>
            <p:ph type="pic" sz="quarter" idx="23" hasCustomPrompt="1"/>
          </p:nvPr>
        </p:nvSpPr>
        <p:spPr>
          <a:xfrm>
            <a:off x="9232941" y="3415297"/>
            <a:ext cx="687352" cy="713571"/>
          </a:xfrm>
        </p:spPr>
        <p:txBody>
          <a:bodyPr/>
          <a:lstStyle>
            <a:lvl1pPr algn="ctr">
              <a:defRPr sz="1467"/>
            </a:lvl1pPr>
          </a:lstStyle>
          <a:p>
            <a:r>
              <a:rPr lang="en-US" dirty="0"/>
              <a:t>icon</a:t>
            </a:r>
          </a:p>
        </p:txBody>
      </p:sp>
      <p:sp>
        <p:nvSpPr>
          <p:cNvPr id="40" name="Picture Placeholder 35">
            <a:extLst>
              <a:ext uri="{FF2B5EF4-FFF2-40B4-BE49-F238E27FC236}">
                <a16:creationId xmlns:a16="http://schemas.microsoft.com/office/drawing/2014/main" id="{E7271829-FC14-494F-93AE-BBB59127B53D}"/>
              </a:ext>
            </a:extLst>
          </p:cNvPr>
          <p:cNvSpPr>
            <a:spLocks noGrp="1"/>
          </p:cNvSpPr>
          <p:nvPr>
            <p:ph type="pic" sz="quarter" idx="24" hasCustomPrompt="1"/>
          </p:nvPr>
        </p:nvSpPr>
        <p:spPr>
          <a:xfrm>
            <a:off x="7060381" y="5138679"/>
            <a:ext cx="687352" cy="713571"/>
          </a:xfrm>
        </p:spPr>
        <p:txBody>
          <a:bodyPr/>
          <a:lstStyle>
            <a:lvl1pPr algn="ctr">
              <a:defRPr sz="1467"/>
            </a:lvl1pPr>
          </a:lstStyle>
          <a:p>
            <a:r>
              <a:rPr lang="en-US" dirty="0"/>
              <a:t>icon</a:t>
            </a:r>
          </a:p>
        </p:txBody>
      </p:sp>
      <p:sp>
        <p:nvSpPr>
          <p:cNvPr id="41" name="Picture Placeholder 35">
            <a:extLst>
              <a:ext uri="{FF2B5EF4-FFF2-40B4-BE49-F238E27FC236}">
                <a16:creationId xmlns:a16="http://schemas.microsoft.com/office/drawing/2014/main" id="{81CBF44B-464D-4454-9FB2-62FCC94C56BE}"/>
              </a:ext>
            </a:extLst>
          </p:cNvPr>
          <p:cNvSpPr>
            <a:spLocks noGrp="1"/>
          </p:cNvSpPr>
          <p:nvPr>
            <p:ph type="pic" sz="quarter" idx="25" hasCustomPrompt="1"/>
          </p:nvPr>
        </p:nvSpPr>
        <p:spPr>
          <a:xfrm>
            <a:off x="9232941" y="5138679"/>
            <a:ext cx="687352" cy="713571"/>
          </a:xfrm>
        </p:spPr>
        <p:txBody>
          <a:bodyPr/>
          <a:lstStyle>
            <a:lvl1pPr algn="ctr">
              <a:defRPr sz="1467"/>
            </a:lvl1pPr>
          </a:lstStyle>
          <a:p>
            <a:r>
              <a:rPr lang="en-US" dirty="0"/>
              <a:t>icon</a:t>
            </a:r>
          </a:p>
        </p:txBody>
      </p:sp>
      <p:sp>
        <p:nvSpPr>
          <p:cNvPr id="42" name="Content Placeholder 3">
            <a:extLst>
              <a:ext uri="{FF2B5EF4-FFF2-40B4-BE49-F238E27FC236}">
                <a16:creationId xmlns:a16="http://schemas.microsoft.com/office/drawing/2014/main" id="{BB9385EA-B693-4489-BF79-55B96269D265}"/>
              </a:ext>
            </a:extLst>
          </p:cNvPr>
          <p:cNvSpPr>
            <a:spLocks noGrp="1"/>
          </p:cNvSpPr>
          <p:nvPr>
            <p:ph sz="quarter" idx="26"/>
          </p:nvPr>
        </p:nvSpPr>
        <p:spPr>
          <a:xfrm>
            <a:off x="7758775"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3" name="Content Placeholder 3">
            <a:extLst>
              <a:ext uri="{FF2B5EF4-FFF2-40B4-BE49-F238E27FC236}">
                <a16:creationId xmlns:a16="http://schemas.microsoft.com/office/drawing/2014/main" id="{2687F7B5-3B0C-46E6-B31C-0CFBCD709DDC}"/>
              </a:ext>
            </a:extLst>
          </p:cNvPr>
          <p:cNvSpPr>
            <a:spLocks noGrp="1"/>
          </p:cNvSpPr>
          <p:nvPr>
            <p:ph sz="quarter" idx="27"/>
          </p:nvPr>
        </p:nvSpPr>
        <p:spPr>
          <a:xfrm>
            <a:off x="9940501" y="1315050"/>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4" name="Content Placeholder 3">
            <a:extLst>
              <a:ext uri="{FF2B5EF4-FFF2-40B4-BE49-F238E27FC236}">
                <a16:creationId xmlns:a16="http://schemas.microsoft.com/office/drawing/2014/main" id="{10A9EC53-64DF-4CCA-84D2-D29B1C2D1A40}"/>
              </a:ext>
            </a:extLst>
          </p:cNvPr>
          <p:cNvSpPr>
            <a:spLocks noGrp="1"/>
          </p:cNvSpPr>
          <p:nvPr>
            <p:ph sz="quarter" idx="28"/>
          </p:nvPr>
        </p:nvSpPr>
        <p:spPr>
          <a:xfrm>
            <a:off x="7758775"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5" name="Content Placeholder 3">
            <a:extLst>
              <a:ext uri="{FF2B5EF4-FFF2-40B4-BE49-F238E27FC236}">
                <a16:creationId xmlns:a16="http://schemas.microsoft.com/office/drawing/2014/main" id="{73C3C060-8003-42D2-BEC7-B41E9FD2BE2C}"/>
              </a:ext>
            </a:extLst>
          </p:cNvPr>
          <p:cNvSpPr>
            <a:spLocks noGrp="1"/>
          </p:cNvSpPr>
          <p:nvPr>
            <p:ph sz="quarter" idx="29"/>
          </p:nvPr>
        </p:nvSpPr>
        <p:spPr>
          <a:xfrm>
            <a:off x="9940501" y="2928427"/>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6" name="Content Placeholder 3">
            <a:extLst>
              <a:ext uri="{FF2B5EF4-FFF2-40B4-BE49-F238E27FC236}">
                <a16:creationId xmlns:a16="http://schemas.microsoft.com/office/drawing/2014/main" id="{ACF6CF3B-A320-4F4F-B25F-1068FD0C45E5}"/>
              </a:ext>
            </a:extLst>
          </p:cNvPr>
          <p:cNvSpPr>
            <a:spLocks noGrp="1"/>
          </p:cNvSpPr>
          <p:nvPr>
            <p:ph sz="quarter" idx="30"/>
          </p:nvPr>
        </p:nvSpPr>
        <p:spPr>
          <a:xfrm>
            <a:off x="7758775"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7" name="Content Placeholder 3">
            <a:extLst>
              <a:ext uri="{FF2B5EF4-FFF2-40B4-BE49-F238E27FC236}">
                <a16:creationId xmlns:a16="http://schemas.microsoft.com/office/drawing/2014/main" id="{F0D879D7-7693-4D99-B744-96E75C29666D}"/>
              </a:ext>
            </a:extLst>
          </p:cNvPr>
          <p:cNvSpPr>
            <a:spLocks noGrp="1"/>
          </p:cNvSpPr>
          <p:nvPr>
            <p:ph sz="quarter" idx="31"/>
          </p:nvPr>
        </p:nvSpPr>
        <p:spPr>
          <a:xfrm>
            <a:off x="9940501" y="4679309"/>
            <a:ext cx="1346112" cy="1571407"/>
          </a:xfrm>
        </p:spPr>
        <p:txBody>
          <a:bodyPr anchor="ctr">
            <a:noAutofit/>
          </a:bodyPr>
          <a:lstStyle>
            <a:lvl1pPr marL="0" indent="0">
              <a:spcAft>
                <a:spcPts val="0"/>
              </a:spcAft>
              <a:buClr>
                <a:schemeClr val="tx2"/>
              </a:buClr>
              <a:buFont typeface="Arial" panose="020B0604020202020204" pitchFamily="34" charset="0"/>
              <a:buNone/>
              <a:defRPr sz="1600" b="1">
                <a:solidFill>
                  <a:schemeClr val="accent1"/>
                </a:solidFill>
              </a:defRPr>
            </a:lvl1pPr>
            <a:lvl2pPr marL="0" indent="0">
              <a:spcAft>
                <a:spcPts val="0"/>
              </a:spcAft>
              <a:buFontTx/>
              <a:buNone/>
              <a:defRPr sz="1600">
                <a:solidFill>
                  <a:schemeClr val="accent1"/>
                </a:solidFill>
              </a:defRPr>
            </a:lvl2pPr>
          </a:lstStyle>
          <a:p>
            <a:pPr lvl="0"/>
            <a:r>
              <a:rPr lang="en-US"/>
              <a:t>Click to edit Master text styles</a:t>
            </a:r>
          </a:p>
        </p:txBody>
      </p:sp>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3" name="Footer Placeholder 2"/>
          <p:cNvSpPr>
            <a:spLocks noGrp="1"/>
          </p:cNvSpPr>
          <p:nvPr>
            <p:ph type="ftr" sz="quarter" idx="10"/>
          </p:nvPr>
        </p:nvSpPr>
        <p:spPr>
          <a:xfrm>
            <a:off x="295845" y="6457014"/>
            <a:ext cx="3860800" cy="365125"/>
          </a:xfrm>
          <a:prstGeom prst="rect">
            <a:avLst/>
          </a:prstGeom>
        </p:spPr>
        <p:txBody>
          <a:bodyPr/>
          <a:lstStyle/>
          <a:p>
            <a:r>
              <a:rPr lang="en-US" dirty="0">
                <a:solidFill>
                  <a:schemeClr val="bg1">
                    <a:lumMod val="50000"/>
                  </a:schemeClr>
                </a:solidFill>
              </a:rPr>
              <a:t>©2025 Daikin Applied  </a:t>
            </a:r>
          </a:p>
        </p:txBody>
      </p:sp>
      <p:sp>
        <p:nvSpPr>
          <p:cNvPr id="6" name="Content Placeholder 3">
            <a:extLst>
              <a:ext uri="{FF2B5EF4-FFF2-40B4-BE49-F238E27FC236}">
                <a16:creationId xmlns:a16="http://schemas.microsoft.com/office/drawing/2014/main" id="{C6637EFB-2A91-46A6-9AB9-1EC08A7B4292}"/>
              </a:ext>
            </a:extLst>
          </p:cNvPr>
          <p:cNvSpPr>
            <a:spLocks noGrp="1"/>
          </p:cNvSpPr>
          <p:nvPr>
            <p:ph sz="quarter" idx="11"/>
          </p:nvPr>
        </p:nvSpPr>
        <p:spPr>
          <a:xfrm>
            <a:off x="439654" y="661299"/>
            <a:ext cx="11456013" cy="429456"/>
          </a:xfrm>
        </p:spPr>
        <p:txBody>
          <a:bodyPr anchor="ctr">
            <a:noAutofit/>
          </a:bodyPr>
          <a:lstStyle>
            <a:lvl1pPr>
              <a:defRPr b="0">
                <a:solidFill>
                  <a:schemeClr val="accent1"/>
                </a:solidFill>
              </a:defRPr>
            </a:lvl1pPr>
            <a:lvl2pPr marL="0" indent="0">
              <a:buNone/>
              <a:defRPr/>
            </a:lvl2pPr>
          </a:lstStyle>
          <a:p>
            <a:pPr lvl="0"/>
            <a:r>
              <a:rPr lang="en-US"/>
              <a:t>Click to edit Master text styles</a:t>
            </a:r>
          </a:p>
        </p:txBody>
      </p:sp>
      <p:sp>
        <p:nvSpPr>
          <p:cNvPr id="28" name="Rectangle: Rounded Corners 27">
            <a:extLst>
              <a:ext uri="{FF2B5EF4-FFF2-40B4-BE49-F238E27FC236}">
                <a16:creationId xmlns:a16="http://schemas.microsoft.com/office/drawing/2014/main" id="{D15378C5-D1A6-466D-9CB2-F984ED76D261}"/>
              </a:ext>
            </a:extLst>
          </p:cNvPr>
          <p:cNvSpPr/>
          <p:nvPr userDrawn="1"/>
        </p:nvSpPr>
        <p:spPr>
          <a:xfrm>
            <a:off x="5676899" y="3009899"/>
            <a:ext cx="1219199" cy="1219199"/>
          </a:xfrm>
          <a:prstGeom prst="roundRect">
            <a:avLst/>
          </a:prstGeom>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Tree>
    <p:custDataLst>
      <p:tags r:id="rId1"/>
    </p:custDataLst>
    <p:extLst>
      <p:ext uri="{BB962C8B-B14F-4D97-AF65-F5344CB8AC3E}">
        <p14:creationId xmlns:p14="http://schemas.microsoft.com/office/powerpoint/2010/main" val="38038668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with 3 sectio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9E0B313-9852-4246-A70F-2C40B0B8C2B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5" name="Right Triangle 4">
            <a:extLst>
              <a:ext uri="{FF2B5EF4-FFF2-40B4-BE49-F238E27FC236}">
                <a16:creationId xmlns:a16="http://schemas.microsoft.com/office/drawing/2014/main" id="{B2C6ECBE-3058-104A-A96D-E2DCD72145EF}"/>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a:xfrm>
            <a:off x="322729" y="37906"/>
            <a:ext cx="10808288" cy="427761"/>
          </a:xfrm>
        </p:spPr>
        <p:txBody>
          <a:bodyPr/>
          <a:lstStyle>
            <a:lvl1pPr>
              <a:defRPr sz="2400">
                <a:solidFill>
                  <a:srgbClr val="FFFFFF"/>
                </a:solidFill>
              </a:defRPr>
            </a:lvl1pPr>
          </a:lstStyle>
          <a:p>
            <a:r>
              <a:rPr lang="en-US"/>
              <a:t>Click to edit Master title style</a:t>
            </a:r>
          </a:p>
        </p:txBody>
      </p:sp>
      <p:sp>
        <p:nvSpPr>
          <p:cNvPr id="6" name="Content Placeholder 3">
            <a:extLst>
              <a:ext uri="{FF2B5EF4-FFF2-40B4-BE49-F238E27FC236}">
                <a16:creationId xmlns:a16="http://schemas.microsoft.com/office/drawing/2014/main" id="{F4B2D3A5-5FD5-4019-9195-9A9DF174D734}"/>
              </a:ext>
            </a:extLst>
          </p:cNvPr>
          <p:cNvSpPr>
            <a:spLocks noGrp="1"/>
          </p:cNvSpPr>
          <p:nvPr>
            <p:ph sz="quarter" idx="10"/>
          </p:nvPr>
        </p:nvSpPr>
        <p:spPr>
          <a:xfrm>
            <a:off x="321734" y="914399"/>
            <a:ext cx="11573429" cy="934631"/>
          </a:xfrm>
        </p:spPr>
        <p:txBody>
          <a:bodyPr/>
          <a:lstStyle>
            <a:lvl1pPr>
              <a:defRPr sz="1600">
                <a:solidFill>
                  <a:schemeClr val="accent3">
                    <a:lumMod val="50000"/>
                  </a:schemeClr>
                </a:solidFill>
              </a:defRPr>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7" name="Footer Placeholder 4">
            <a:extLst>
              <a:ext uri="{FF2B5EF4-FFF2-40B4-BE49-F238E27FC236}">
                <a16:creationId xmlns:a16="http://schemas.microsoft.com/office/drawing/2014/main" id="{BF8C8DE7-3A7E-4F7C-9BDC-CBFD6A172B7A}"/>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8" name="Content Placeholder 3">
            <a:extLst>
              <a:ext uri="{FF2B5EF4-FFF2-40B4-BE49-F238E27FC236}">
                <a16:creationId xmlns:a16="http://schemas.microsoft.com/office/drawing/2014/main" id="{CAB99CBF-041D-4F77-9D17-EDE956EA36E1}"/>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rgbClr val="00A1E4"/>
                </a:solidFill>
              </a:defRPr>
            </a:lvl1pPr>
            <a:lvl2pPr marL="0" indent="0">
              <a:spcAft>
                <a:spcPts val="800"/>
              </a:spcAft>
              <a:buFontTx/>
              <a:buNone/>
              <a:defRPr sz="1600" b="0">
                <a:solidFill>
                  <a:schemeClr val="accent1"/>
                </a:solidFill>
              </a:defRPr>
            </a:lvl2pPr>
            <a:lvl3pPr marL="226478" indent="-226478">
              <a:spcAft>
                <a:spcPts val="667"/>
              </a:spcAft>
              <a:defRPr lang="en-US" sz="1600" b="0" kern="1200" dirty="0">
                <a:solidFill>
                  <a:schemeClr val="accent1"/>
                </a:solidFill>
                <a:latin typeface="+mn-lt"/>
                <a:ea typeface="+mn-ea"/>
                <a:cs typeface="+mn-cs"/>
              </a:defRPr>
            </a:lvl3pPr>
            <a:lvl4pPr>
              <a:spcAft>
                <a:spcPts val="800"/>
              </a:spcAft>
              <a:defRPr>
                <a:solidFill>
                  <a:schemeClr val="accent1"/>
                </a:solidFill>
              </a:defRPr>
            </a:lvl4pPr>
            <a:lvl5pPr>
              <a:spcAft>
                <a:spcPts val="800"/>
              </a:spcAft>
              <a:defRPr/>
            </a:lvl5pPr>
          </a:lstStyle>
          <a:p>
            <a:pPr lvl="0"/>
            <a:r>
              <a:rPr lang="en-US"/>
              <a:t>Click to edit Master text styles</a:t>
            </a:r>
          </a:p>
          <a:p>
            <a:pPr marL="226478" lvl="2" indent="-226478" algn="l" defTabSz="1219170" rtl="0" eaLnBrk="1" latinLnBrk="0" hangingPunct="1">
              <a:spcBef>
                <a:spcPts val="0"/>
              </a:spcBef>
              <a:spcAft>
                <a:spcPts val="667"/>
              </a:spcAft>
              <a:buClr>
                <a:schemeClr val="tx2"/>
              </a:buClr>
              <a:buFont typeface="Arial" panose="020B0604020202020204" pitchFamily="34" charset="0"/>
              <a:buChar char="•"/>
            </a:pPr>
            <a:r>
              <a:rPr lang="en-US"/>
              <a:t>Second level</a:t>
            </a:r>
          </a:p>
        </p:txBody>
      </p:sp>
      <p:sp>
        <p:nvSpPr>
          <p:cNvPr id="9" name="Content Placeholder 3">
            <a:extLst>
              <a:ext uri="{FF2B5EF4-FFF2-40B4-BE49-F238E27FC236}">
                <a16:creationId xmlns:a16="http://schemas.microsoft.com/office/drawing/2014/main" id="{CDB24AF5-664D-4A27-92C0-DF02F4CB50E7}"/>
              </a:ext>
            </a:extLst>
          </p:cNvPr>
          <p:cNvSpPr>
            <a:spLocks noGrp="1"/>
          </p:cNvSpPr>
          <p:nvPr>
            <p:ph sz="quarter" idx="14"/>
          </p:nvPr>
        </p:nvSpPr>
        <p:spPr>
          <a:xfrm>
            <a:off x="3544187" y="3515687"/>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0" name="Content Placeholder 3">
            <a:extLst>
              <a:ext uri="{FF2B5EF4-FFF2-40B4-BE49-F238E27FC236}">
                <a16:creationId xmlns:a16="http://schemas.microsoft.com/office/drawing/2014/main" id="{4A35EDEE-CA47-41C8-8CDB-04B54D557801}"/>
              </a:ext>
            </a:extLst>
          </p:cNvPr>
          <p:cNvSpPr>
            <a:spLocks noGrp="1"/>
          </p:cNvSpPr>
          <p:nvPr>
            <p:ph sz="quarter" idx="15"/>
          </p:nvPr>
        </p:nvSpPr>
        <p:spPr>
          <a:xfrm>
            <a:off x="3544187" y="5008971"/>
            <a:ext cx="8350976" cy="1389461"/>
          </a:xfrm>
          <a:solidFill>
            <a:srgbClr val="FFFFFF"/>
          </a:solidFill>
        </p:spPr>
        <p:txBody>
          <a:bodyPr lIns="91440" tIns="91440" rIns="91440" bIns="91440"/>
          <a:lstStyle>
            <a:lvl1pPr>
              <a:spcAft>
                <a:spcPts val="667"/>
              </a:spcAft>
              <a:defRPr lang="en-US" sz="1600" b="1" kern="1200" dirty="0">
                <a:solidFill>
                  <a:srgbClr val="00A1E4"/>
                </a:solidFill>
                <a:latin typeface="+mn-lt"/>
                <a:ea typeface="+mn-ea"/>
                <a:cs typeface="+mn-cs"/>
              </a:defRPr>
            </a:lvl1pPr>
            <a:lvl2pPr marL="0" indent="0">
              <a:spcAft>
                <a:spcPts val="800"/>
              </a:spcAft>
              <a:buFontTx/>
              <a:buNone/>
              <a:defRPr sz="1600" b="0">
                <a:solidFill>
                  <a:schemeClr val="accent1"/>
                </a:solidFill>
              </a:defRPr>
            </a:lvl2pPr>
            <a:lvl3pPr marL="226478" indent="-226478">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marL="0" lvl="0" indent="0" algn="l" defTabSz="1219170" rtl="0" eaLnBrk="1" latinLnBrk="0" hangingPunct="1">
              <a:spcBef>
                <a:spcPts val="0"/>
              </a:spcBef>
              <a:spcAft>
                <a:spcPts val="667"/>
              </a:spcAft>
              <a:buFont typeface="Arial" panose="020B0604020202020204" pitchFamily="34" charset="0"/>
              <a:buNone/>
            </a:pPr>
            <a:r>
              <a:rPr lang="en-US"/>
              <a:t>Click to edit Master text styles</a:t>
            </a:r>
          </a:p>
          <a:p>
            <a:pPr lvl="2"/>
            <a:r>
              <a:rPr lang="en-US"/>
              <a:t>Second level</a:t>
            </a:r>
          </a:p>
        </p:txBody>
      </p:sp>
      <p:cxnSp>
        <p:nvCxnSpPr>
          <p:cNvPr id="11" name="Straight Connector 10">
            <a:extLst>
              <a:ext uri="{FF2B5EF4-FFF2-40B4-BE49-F238E27FC236}">
                <a16:creationId xmlns:a16="http://schemas.microsoft.com/office/drawing/2014/main" id="{942A581B-3EE2-405F-95BA-728F684325F0}"/>
              </a:ext>
            </a:extLst>
          </p:cNvPr>
          <p:cNvCxnSpPr>
            <a:cxnSpLocks/>
          </p:cNvCxnSpPr>
          <p:nvPr userDrawn="1"/>
        </p:nvCxnSpPr>
        <p:spPr>
          <a:xfrm flipV="1">
            <a:off x="3669082" y="3462867"/>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73E483D-8B2F-4C81-8DD0-14400EA78D37}"/>
              </a:ext>
            </a:extLst>
          </p:cNvPr>
          <p:cNvCxnSpPr>
            <a:cxnSpLocks/>
          </p:cNvCxnSpPr>
          <p:nvPr userDrawn="1"/>
        </p:nvCxnSpPr>
        <p:spPr>
          <a:xfrm flipV="1">
            <a:off x="3669082" y="4953000"/>
            <a:ext cx="8116519" cy="3373"/>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7612409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Slide ">
    <p:spTree>
      <p:nvGrpSpPr>
        <p:cNvPr id="1" name=""/>
        <p:cNvGrpSpPr/>
        <p:nvPr/>
      </p:nvGrpSpPr>
      <p:grpSpPr>
        <a:xfrm>
          <a:off x="0" y="0"/>
          <a:ext cx="0" cy="0"/>
          <a:chOff x="0" y="0"/>
          <a:chExt cx="0" cy="0"/>
        </a:xfrm>
      </p:grpSpPr>
      <p:pic>
        <p:nvPicPr>
          <p:cNvPr id="9" name="Picture 8" descr="A picture containing indoor, floor, ceiling, white&#10;&#10;Description automatically generated">
            <a:extLst>
              <a:ext uri="{FF2B5EF4-FFF2-40B4-BE49-F238E27FC236}">
                <a16:creationId xmlns:a16="http://schemas.microsoft.com/office/drawing/2014/main" id="{FDC30B82-7B2E-430D-BE3B-550D1B525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2" name="Title 1"/>
          <p:cNvSpPr>
            <a:spLocks noGrp="1"/>
          </p:cNvSpPr>
          <p:nvPr>
            <p:ph type="ctrTitle" hasCustomPrompt="1"/>
          </p:nvPr>
        </p:nvSpPr>
        <p:spPr>
          <a:xfrm>
            <a:off x="1" y="1915886"/>
            <a:ext cx="12191999" cy="2525485"/>
          </a:xfrm>
          <a:prstGeom prst="rect">
            <a:avLst/>
          </a:prstGeom>
          <a:solidFill>
            <a:srgbClr val="0097E0">
              <a:alpha val="82000"/>
            </a:srgbClr>
          </a:solidFill>
        </p:spPr>
        <p:txBody>
          <a:bodyPr wrap="none" lIns="274320" tIns="457200" rIns="182880" bIns="182880" anchor="t">
            <a:noAutofit/>
          </a:bodyPr>
          <a:lstStyle>
            <a:lvl1pPr algn="l">
              <a:defRPr sz="3733" b="1" i="0" cap="all" baseline="0">
                <a:solidFill>
                  <a:schemeClr val="bg1"/>
                </a:solidFill>
                <a:latin typeface="Arial" panose="020B0604020202020204" pitchFamily="34" charset="0"/>
              </a:defRPr>
            </a:lvl1pPr>
          </a:lstStyle>
          <a:p>
            <a:r>
              <a:rPr lang="en-US"/>
              <a:t>Click to edit Master Title</a:t>
            </a:r>
          </a:p>
        </p:txBody>
      </p:sp>
      <p:sp>
        <p:nvSpPr>
          <p:cNvPr id="11" name="Text Placeholder 5">
            <a:extLst>
              <a:ext uri="{FF2B5EF4-FFF2-40B4-BE49-F238E27FC236}">
                <a16:creationId xmlns:a16="http://schemas.microsoft.com/office/drawing/2014/main" id="{03828735-DA98-4D7E-BE71-782CF36FACFA}"/>
              </a:ext>
            </a:extLst>
          </p:cNvPr>
          <p:cNvSpPr>
            <a:spLocks noGrp="1"/>
          </p:cNvSpPr>
          <p:nvPr>
            <p:ph type="body" sz="quarter" idx="11" hasCustomPrompt="1"/>
          </p:nvPr>
        </p:nvSpPr>
        <p:spPr>
          <a:xfrm>
            <a:off x="229656" y="3028951"/>
            <a:ext cx="6104467" cy="578068"/>
          </a:xfrm>
        </p:spPr>
        <p:txBody>
          <a:bodyPr/>
          <a:lstStyle>
            <a:lvl1pPr>
              <a:defRPr sz="2400">
                <a:solidFill>
                  <a:schemeClr val="bg1"/>
                </a:solidFill>
              </a:defRPr>
            </a:lvl1pPr>
            <a:lvl2pPr marL="0" indent="0">
              <a:buNone/>
              <a:defRPr/>
            </a:lvl2pPr>
          </a:lstStyle>
          <a:p>
            <a:pPr lvl="0"/>
            <a:r>
              <a:rPr lang="en-US"/>
              <a:t>CLICK TO EDIT MASTER TEXT STYLES</a:t>
            </a:r>
          </a:p>
        </p:txBody>
      </p:sp>
      <p:sp>
        <p:nvSpPr>
          <p:cNvPr id="6" name="Text Placeholder 5">
            <a:extLst>
              <a:ext uri="{FF2B5EF4-FFF2-40B4-BE49-F238E27FC236}">
                <a16:creationId xmlns:a16="http://schemas.microsoft.com/office/drawing/2014/main" id="{016B4E56-BBFD-A74B-ACD6-174AC85F0D2D}"/>
              </a:ext>
            </a:extLst>
          </p:cNvPr>
          <p:cNvSpPr>
            <a:spLocks noGrp="1"/>
          </p:cNvSpPr>
          <p:nvPr>
            <p:ph type="body" sz="quarter" idx="14" hasCustomPrompt="1"/>
          </p:nvPr>
        </p:nvSpPr>
        <p:spPr>
          <a:xfrm>
            <a:off x="2190635" y="3623511"/>
            <a:ext cx="2916767" cy="817860"/>
          </a:xfrm>
        </p:spPr>
        <p:txBody>
          <a:bodyPr/>
          <a:lstStyle>
            <a:lvl1pPr>
              <a:spcAft>
                <a:spcPts val="533"/>
              </a:spcAft>
              <a:defRPr b="0">
                <a:solidFill>
                  <a:schemeClr val="bg1"/>
                </a:solidFill>
              </a:defRPr>
            </a:lvl1pPr>
          </a:lstStyle>
          <a:p>
            <a:pPr lvl="0"/>
            <a:r>
              <a:rPr lang="en-US"/>
              <a:t>Add your name</a:t>
            </a:r>
          </a:p>
          <a:p>
            <a:pPr lvl="0"/>
            <a:r>
              <a:rPr lang="en-US"/>
              <a:t>Add your title</a:t>
            </a:r>
          </a:p>
        </p:txBody>
      </p:sp>
      <p:sp>
        <p:nvSpPr>
          <p:cNvPr id="15" name="Text Placeholder 14">
            <a:extLst>
              <a:ext uri="{FF2B5EF4-FFF2-40B4-BE49-F238E27FC236}">
                <a16:creationId xmlns:a16="http://schemas.microsoft.com/office/drawing/2014/main" id="{9B66E121-BF06-B24F-91B4-BE121EC2099B}"/>
              </a:ext>
            </a:extLst>
          </p:cNvPr>
          <p:cNvSpPr>
            <a:spLocks noGrp="1"/>
          </p:cNvSpPr>
          <p:nvPr>
            <p:ph type="body" sz="quarter" idx="15" hasCustomPrompt="1"/>
          </p:nvPr>
        </p:nvSpPr>
        <p:spPr>
          <a:xfrm>
            <a:off x="229656" y="3639266"/>
            <a:ext cx="1894301" cy="817860"/>
          </a:xfrm>
        </p:spPr>
        <p:txBody>
          <a:bodyPr/>
          <a:lstStyle>
            <a:lvl1pPr>
              <a:defRPr b="0">
                <a:solidFill>
                  <a:schemeClr val="bg1"/>
                </a:solidFill>
              </a:defRPr>
            </a:lvl1pPr>
          </a:lstStyle>
          <a:p>
            <a:pPr lvl="0"/>
            <a:r>
              <a:rPr lang="en-US"/>
              <a:t>Presented by:</a:t>
            </a:r>
          </a:p>
        </p:txBody>
      </p:sp>
      <p:sp>
        <p:nvSpPr>
          <p:cNvPr id="3" name="Footer Placeholder 4">
            <a:extLst>
              <a:ext uri="{FF2B5EF4-FFF2-40B4-BE49-F238E27FC236}">
                <a16:creationId xmlns:a16="http://schemas.microsoft.com/office/drawing/2014/main" id="{40DEE877-3D20-1FAC-2AE5-96F735E49F8F}"/>
              </a:ext>
            </a:extLst>
          </p:cNvPr>
          <p:cNvSpPr>
            <a:spLocks noGrp="1"/>
          </p:cNvSpPr>
          <p:nvPr>
            <p:ph type="ftr" sz="quarter" idx="16"/>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5665412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no sub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008478"/>
            <a:ext cx="11573429" cy="514053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1312945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1"/>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6" y="0"/>
            <a:ext cx="11573429" cy="504949"/>
          </a:xfrm>
          <a:prstGeom prst="rect">
            <a:avLst/>
          </a:prstGeo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hasCustomPrompt="1"/>
          </p:nvPr>
        </p:nvSpPr>
        <p:spPr>
          <a:xfrm>
            <a:off x="295846" y="1008477"/>
            <a:ext cx="11599317" cy="419132"/>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Subtitle</a:t>
            </a:r>
          </a:p>
        </p:txBody>
      </p:sp>
      <p:sp>
        <p:nvSpPr>
          <p:cNvPr id="12" name="Content Placeholder 3">
            <a:extLst>
              <a:ext uri="{FF2B5EF4-FFF2-40B4-BE49-F238E27FC236}">
                <a16:creationId xmlns:a16="http://schemas.microsoft.com/office/drawing/2014/main" id="{2E30F1DD-361A-C644-9345-8B1FF541CDA0}"/>
              </a:ext>
            </a:extLst>
          </p:cNvPr>
          <p:cNvSpPr>
            <a:spLocks noGrp="1"/>
          </p:cNvSpPr>
          <p:nvPr>
            <p:ph sz="quarter" idx="18" hasCustomPrompt="1"/>
          </p:nvPr>
        </p:nvSpPr>
        <p:spPr>
          <a:xfrm>
            <a:off x="295846" y="1554638"/>
            <a:ext cx="11573429" cy="4594372"/>
          </a:xfrm>
        </p:spPr>
        <p:txBody>
          <a:bodyPr anchor="t">
            <a:noAutofit/>
          </a:bodyPr>
          <a:lstStyle>
            <a:lvl1pPr marL="228594" indent="-228594">
              <a:spcAft>
                <a:spcPts val="800"/>
              </a:spcAft>
              <a:buClr>
                <a:schemeClr val="tx2"/>
              </a:buClr>
              <a:buFont typeface="Arial" panose="020B0604020202020204" pitchFamily="34" charset="0"/>
              <a:buChar char="•"/>
              <a:defRPr sz="1867" b="0">
                <a:solidFill>
                  <a:schemeClr val="tx1"/>
                </a:solidFill>
              </a:defRPr>
            </a:lvl1pPr>
            <a:lvl2pPr marL="571500" indent="-342900">
              <a:spcAft>
                <a:spcPts val="800"/>
              </a:spcAft>
              <a:buClr>
                <a:schemeClr val="tx2">
                  <a:lumMod val="60000"/>
                  <a:lumOff val="40000"/>
                </a:schemeClr>
              </a:buClr>
              <a:buFont typeface="Wingdings" panose="05000000000000000000" pitchFamily="2" charset="2"/>
              <a:buChar char="§"/>
              <a:defRPr sz="1600">
                <a:solidFill>
                  <a:schemeClr val="tx1"/>
                </a:solidFill>
              </a:defRPr>
            </a:lvl2pPr>
            <a:lvl3pPr marL="857250" indent="-285750">
              <a:buFont typeface="Courier New" panose="02070309020205020404" pitchFamily="49" charset="0"/>
              <a:buChar char="o"/>
              <a:defRPr sz="1400">
                <a:solidFill>
                  <a:schemeClr val="tx1"/>
                </a:solidFill>
              </a:defRPr>
            </a:lvl3pPr>
          </a:lstStyle>
          <a:p>
            <a:pPr lvl="0"/>
            <a:r>
              <a:rPr lang="en-US" dirty="0"/>
              <a:t>Click to edit master text styles</a:t>
            </a:r>
          </a:p>
          <a:p>
            <a:pPr lvl="1"/>
            <a:r>
              <a:rPr lang="en-US" dirty="0"/>
              <a:t>Level 2</a:t>
            </a:r>
          </a:p>
          <a:p>
            <a:pPr lvl="2"/>
            <a:r>
              <a:rPr lang="en-US" dirty="0"/>
              <a:t>Level 3</a:t>
            </a:r>
          </a:p>
          <a:p>
            <a:pPr lvl="1"/>
            <a:endParaRPr lang="en-US" dirty="0"/>
          </a:p>
        </p:txBody>
      </p:sp>
      <p:sp>
        <p:nvSpPr>
          <p:cNvPr id="8" name="Footer Placeholder 4">
            <a:extLst>
              <a:ext uri="{FF2B5EF4-FFF2-40B4-BE49-F238E27FC236}">
                <a16:creationId xmlns:a16="http://schemas.microsoft.com/office/drawing/2014/main" id="{3192C13C-83F5-AC47-A36C-BF6AE9781753}"/>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36728747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pic>
        <p:nvPicPr>
          <p:cNvPr id="29" name="Picture 28">
            <a:extLst>
              <a:ext uri="{FF2B5EF4-FFF2-40B4-BE49-F238E27FC236}">
                <a16:creationId xmlns:a16="http://schemas.microsoft.com/office/drawing/2014/main" id="{4FFB6DFA-60F8-4185-9E2B-4DF7896CB7B7}"/>
              </a:ext>
            </a:extLst>
          </p:cNvPr>
          <p:cNvPicPr>
            <a:picLocks noChangeAspect="1"/>
          </p:cNvPicPr>
          <p:nvPr userDrawn="1"/>
        </p:nvPicPr>
        <p:blipFill>
          <a:blip r:embed="rId5">
            <a:biLevel thresh="75000"/>
          </a:blip>
          <a:stretch>
            <a:fillRect/>
          </a:stretch>
        </p:blipFill>
        <p:spPr>
          <a:xfrm>
            <a:off x="315287" y="912740"/>
            <a:ext cx="1106149" cy="240467"/>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sp>
        <p:nvSpPr>
          <p:cNvPr id="31" name="Content Placeholder 2">
            <a:extLst>
              <a:ext uri="{FF2B5EF4-FFF2-40B4-BE49-F238E27FC236}">
                <a16:creationId xmlns:a16="http://schemas.microsoft.com/office/drawing/2014/main" id="{EE3FA668-118D-4B5E-AC98-1094576709AF}"/>
              </a:ext>
            </a:extLst>
          </p:cNvPr>
          <p:cNvSpPr>
            <a:spLocks noGrp="1"/>
          </p:cNvSpPr>
          <p:nvPr>
            <p:ph idx="1"/>
          </p:nvPr>
        </p:nvSpPr>
        <p:spPr>
          <a:xfrm>
            <a:off x="838200" y="1266441"/>
            <a:ext cx="10515600" cy="4785783"/>
          </a:xfrm>
        </p:spPr>
        <p:txBody>
          <a:bodyPr>
            <a:normAutofit/>
          </a:bodyPr>
          <a:lstStyle>
            <a:lvl1pPr>
              <a:buClr>
                <a:srgbClr val="0097E0"/>
              </a:buClr>
              <a:defRPr sz="2400">
                <a:latin typeface="Montserrat" panose="00000500000000000000" pitchFamily="50" charset="0"/>
              </a:defRPr>
            </a:lvl1pPr>
            <a:lvl2pPr marL="685800" indent="-228600">
              <a:buClr>
                <a:srgbClr val="0097E0"/>
              </a:buClr>
              <a:buSzPct val="75000"/>
              <a:buFont typeface="Courier New" panose="02070309020205020404" pitchFamily="49" charset="0"/>
              <a:buChar char="o"/>
              <a:defRPr sz="2000">
                <a:latin typeface="Montserrat" panose="00000500000000000000" pitchFamily="50" charset="0"/>
              </a:defRPr>
            </a:lvl2pPr>
            <a:lvl3pPr marL="1143000" indent="-228600">
              <a:buClr>
                <a:srgbClr val="0097E0"/>
              </a:buClr>
              <a:buFont typeface="Wingdings" panose="05000000000000000000" pitchFamily="2" charset="2"/>
              <a:buChar char="§"/>
              <a:defRPr sz="1800">
                <a:latin typeface="Montserrat" panose="00000500000000000000" pitchFamily="50" charset="0"/>
              </a:defRPr>
            </a:lvl3pPr>
            <a:lvl4pPr marL="1600200" indent="-228600">
              <a:buClr>
                <a:srgbClr val="0097E0"/>
              </a:buClr>
              <a:buSzPct val="65000"/>
              <a:buFont typeface="Wingdings" panose="05000000000000000000" pitchFamily="2" charset="2"/>
              <a:buChar char="q"/>
              <a:defRPr sz="1600">
                <a:latin typeface="Montserrat" panose="00000500000000000000" pitchFamily="50" charset="0"/>
              </a:defRPr>
            </a:lvl4pPr>
            <a:lvl5pPr marL="2057400" indent="-228600">
              <a:buClr>
                <a:srgbClr val="0097E0"/>
              </a:buClr>
              <a:buFont typeface="Wingdings" panose="05000000000000000000" pitchFamily="2" charset="2"/>
              <a:buChar char="Ø"/>
              <a:defRPr sz="1600">
                <a:latin typeface="Montserrat"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spTree>
    <p:extLst>
      <p:ext uri="{BB962C8B-B14F-4D97-AF65-F5344CB8AC3E}">
        <p14:creationId xmlns:p14="http://schemas.microsoft.com/office/powerpoint/2010/main" val="22100286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pic>
        <p:nvPicPr>
          <p:cNvPr id="4" name="Picture 3" descr="A picture containing circle, astronomy&#10;&#10;Description automatically generated">
            <a:extLst>
              <a:ext uri="{FF2B5EF4-FFF2-40B4-BE49-F238E27FC236}">
                <a16:creationId xmlns:a16="http://schemas.microsoft.com/office/drawing/2014/main" id="{8B9B8034-0C2D-4EFB-963B-1E7474B00AC6}"/>
              </a:ext>
            </a:extLst>
          </p:cNvPr>
          <p:cNvPicPr>
            <a:picLocks noChangeAspect="1"/>
          </p:cNvPicPr>
          <p:nvPr userDrawn="1"/>
        </p:nvPicPr>
        <p:blipFill rotWithShape="1">
          <a:blip r:embed="rId2" cstate="print">
            <a:alphaModFix amt="77000"/>
            <a:extLst>
              <a:ext uri="{28A0092B-C50C-407E-A947-70E740481C1C}">
                <a14:useLocalDpi xmlns:a14="http://schemas.microsoft.com/office/drawing/2010/main" val="0"/>
              </a:ext>
            </a:extLst>
          </a:blip>
          <a:srcRect l="27089" t="27240" r="-2554" b="-4073"/>
          <a:stretch/>
        </p:blipFill>
        <p:spPr>
          <a:xfrm>
            <a:off x="0" y="0"/>
            <a:ext cx="1967975" cy="2003668"/>
          </a:xfrm>
          <a:prstGeom prst="rect">
            <a:avLst/>
          </a:prstGeom>
        </p:spPr>
      </p:pic>
      <p:pic>
        <p:nvPicPr>
          <p:cNvPr id="24" name="Picture 23" descr="A white guitar with a black background&#10;&#10;Description automatically generated with low confidence">
            <a:extLst>
              <a:ext uri="{FF2B5EF4-FFF2-40B4-BE49-F238E27FC236}">
                <a16:creationId xmlns:a16="http://schemas.microsoft.com/office/drawing/2014/main" id="{51955E98-16F2-44E6-8334-53EE80F4F414}"/>
              </a:ext>
            </a:extLst>
          </p:cNvPr>
          <p:cNvPicPr>
            <a:picLocks noChangeAspect="1"/>
          </p:cNvPicPr>
          <p:nvPr userDrawn="1"/>
        </p:nvPicPr>
        <p:blipFill rotWithShape="1">
          <a:blip r:embed="rId3">
            <a:alphaModFix amt="57000"/>
            <a:extLst>
              <a:ext uri="{28A0092B-C50C-407E-A947-70E740481C1C}">
                <a14:useLocalDpi xmlns:a14="http://schemas.microsoft.com/office/drawing/2010/main" val="0"/>
              </a:ext>
            </a:extLst>
          </a:blip>
          <a:srcRect l="42247" r="45313" b="9506"/>
          <a:stretch/>
        </p:blipFill>
        <p:spPr>
          <a:xfrm>
            <a:off x="10675367" y="651933"/>
            <a:ext cx="1516633" cy="6206067"/>
          </a:xfrm>
          <a:prstGeom prst="rect">
            <a:avLst/>
          </a:prstGeom>
        </p:spPr>
      </p:pic>
      <p:pic>
        <p:nvPicPr>
          <p:cNvPr id="25" name="Picture 24">
            <a:extLst>
              <a:ext uri="{FF2B5EF4-FFF2-40B4-BE49-F238E27FC236}">
                <a16:creationId xmlns:a16="http://schemas.microsoft.com/office/drawing/2014/main" id="{DB9C70B2-8CCD-4762-9FE0-D54798B0C34F}"/>
              </a:ext>
            </a:extLst>
          </p:cNvPr>
          <p:cNvPicPr>
            <a:picLocks noChangeAspect="1"/>
          </p:cNvPicPr>
          <p:nvPr userDrawn="1"/>
        </p:nvPicPr>
        <p:blipFill>
          <a:blip r:embed="rId4"/>
          <a:stretch>
            <a:fillRect/>
          </a:stretch>
        </p:blipFill>
        <p:spPr>
          <a:xfrm>
            <a:off x="290512" y="283633"/>
            <a:ext cx="1155700" cy="520700"/>
          </a:xfrm>
          <a:prstGeom prst="rect">
            <a:avLst/>
          </a:prstGeom>
        </p:spPr>
      </p:pic>
      <p:sp>
        <p:nvSpPr>
          <p:cNvPr id="30" name="Title 1">
            <a:extLst>
              <a:ext uri="{FF2B5EF4-FFF2-40B4-BE49-F238E27FC236}">
                <a16:creationId xmlns:a16="http://schemas.microsoft.com/office/drawing/2014/main" id="{AF53B593-6F61-4152-9FDF-20A47F585862}"/>
              </a:ext>
            </a:extLst>
          </p:cNvPr>
          <p:cNvSpPr>
            <a:spLocks noGrp="1"/>
          </p:cNvSpPr>
          <p:nvPr>
            <p:ph type="title"/>
          </p:nvPr>
        </p:nvSpPr>
        <p:spPr>
          <a:xfrm>
            <a:off x="1805650" y="292100"/>
            <a:ext cx="9548149" cy="570058"/>
          </a:xfrm>
        </p:spPr>
        <p:txBody>
          <a:bodyPr>
            <a:normAutofit/>
          </a:bodyPr>
          <a:lstStyle>
            <a:lvl1pPr>
              <a:defRPr sz="2800" b="1">
                <a:solidFill>
                  <a:srgbClr val="0097E0"/>
                </a:solidFill>
                <a:latin typeface="Montserrat" panose="00000500000000000000" pitchFamily="50" charset="0"/>
              </a:defRPr>
            </a:lvl1pPr>
          </a:lstStyle>
          <a:p>
            <a:r>
              <a:rPr lang="en-US"/>
              <a:t>Click to edit Master title style</a:t>
            </a:r>
          </a:p>
        </p:txBody>
      </p:sp>
      <p:pic>
        <p:nvPicPr>
          <p:cNvPr id="2" name="Picture 1" descr="A picture containing font, graphics, screenshot, graphic design&#10;&#10;Description automatically generated">
            <a:extLst>
              <a:ext uri="{FF2B5EF4-FFF2-40B4-BE49-F238E27FC236}">
                <a16:creationId xmlns:a16="http://schemas.microsoft.com/office/drawing/2014/main" id="{E7AE05E8-3501-CB20-7492-07C0C76CBEA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9107" y="6203603"/>
            <a:ext cx="1811160" cy="500225"/>
          </a:xfrm>
          <a:prstGeom prst="rect">
            <a:avLst/>
          </a:prstGeom>
        </p:spPr>
      </p:pic>
      <p:grpSp>
        <p:nvGrpSpPr>
          <p:cNvPr id="50" name="Group 49">
            <a:extLst>
              <a:ext uri="{FF2B5EF4-FFF2-40B4-BE49-F238E27FC236}">
                <a16:creationId xmlns:a16="http://schemas.microsoft.com/office/drawing/2014/main" id="{012757CC-BE03-B1B3-7FBC-B2483EF3FDDA}"/>
              </a:ext>
            </a:extLst>
          </p:cNvPr>
          <p:cNvGrpSpPr/>
          <p:nvPr userDrawn="1"/>
        </p:nvGrpSpPr>
        <p:grpSpPr>
          <a:xfrm>
            <a:off x="11412586" y="80286"/>
            <a:ext cx="733499" cy="722376"/>
            <a:chOff x="11101501" y="80286"/>
            <a:chExt cx="733499" cy="722376"/>
          </a:xfrm>
        </p:grpSpPr>
        <p:sp>
          <p:nvSpPr>
            <p:cNvPr id="19" name="Hexagon 18">
              <a:extLst>
                <a:ext uri="{FF2B5EF4-FFF2-40B4-BE49-F238E27FC236}">
                  <a16:creationId xmlns:a16="http://schemas.microsoft.com/office/drawing/2014/main" id="{B2D2ECE9-620E-B4EF-BFA2-79141297C8C0}"/>
                </a:ext>
              </a:extLst>
            </p:cNvPr>
            <p:cNvSpPr/>
            <p:nvPr/>
          </p:nvSpPr>
          <p:spPr>
            <a:xfrm rot="5400000">
              <a:off x="11087785" y="94002"/>
              <a:ext cx="722376" cy="694944"/>
            </a:xfrm>
            <a:prstGeom prst="hexagon">
              <a:avLst/>
            </a:prstGeom>
            <a:solidFill>
              <a:schemeClr val="bg1"/>
            </a:solidFill>
            <a:ln w="50800" cap="sq">
              <a:solidFill>
                <a:schemeClr val="accent2"/>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Water outline">
              <a:extLst>
                <a:ext uri="{FF2B5EF4-FFF2-40B4-BE49-F238E27FC236}">
                  <a16:creationId xmlns:a16="http://schemas.microsoft.com/office/drawing/2014/main" id="{9243E7A4-344F-A9FB-3443-572B5C7A8079}"/>
                </a:ext>
              </a:extLst>
            </p:cNvPr>
            <p:cNvPicPr>
              <a:picLocks noChangeAspect="1"/>
            </p:cNvPicPr>
            <p:nvPr/>
          </p:nvPicPr>
          <p:blipFill>
            <a:blip r:embed="rId6">
              <a:alphaModFix/>
              <a:extLst>
                <a:ext uri="{96DAC541-7B7A-43D3-8B79-37D633B846F1}">
                  <asvg:svgBlip xmlns:asvg="http://schemas.microsoft.com/office/drawing/2016/SVG/main" r:embed="rId7"/>
                </a:ext>
              </a:extLst>
            </a:blip>
            <a:stretch>
              <a:fillRect/>
            </a:stretch>
          </p:blipFill>
          <p:spPr>
            <a:xfrm>
              <a:off x="11495470" y="264390"/>
              <a:ext cx="339530" cy="339530"/>
            </a:xfrm>
            <a:prstGeom prst="rect">
              <a:avLst/>
            </a:prstGeom>
          </p:spPr>
        </p:pic>
        <p:pic>
          <p:nvPicPr>
            <p:cNvPr id="21" name="Graphic 20" descr="Handwashing outline">
              <a:extLst>
                <a:ext uri="{FF2B5EF4-FFF2-40B4-BE49-F238E27FC236}">
                  <a16:creationId xmlns:a16="http://schemas.microsoft.com/office/drawing/2014/main" id="{15D19447-CED9-0E07-E766-52C5EF6DF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71936" y="205243"/>
              <a:ext cx="428055" cy="387194"/>
            </a:xfrm>
            <a:prstGeom prst="rect">
              <a:avLst/>
            </a:prstGeom>
          </p:spPr>
        </p:pic>
      </p:grpSp>
      <p:grpSp>
        <p:nvGrpSpPr>
          <p:cNvPr id="48" name="Group 47">
            <a:extLst>
              <a:ext uri="{FF2B5EF4-FFF2-40B4-BE49-F238E27FC236}">
                <a16:creationId xmlns:a16="http://schemas.microsoft.com/office/drawing/2014/main" id="{25D026FB-71B8-2CD3-9F11-D2530CBF1B3C}"/>
              </a:ext>
            </a:extLst>
          </p:cNvPr>
          <p:cNvGrpSpPr/>
          <p:nvPr userDrawn="1"/>
        </p:nvGrpSpPr>
        <p:grpSpPr>
          <a:xfrm>
            <a:off x="9723217" y="65990"/>
            <a:ext cx="695783" cy="725862"/>
            <a:chOff x="9412132" y="1"/>
            <a:chExt cx="695783" cy="725862"/>
          </a:xfrm>
        </p:grpSpPr>
        <p:sp>
          <p:nvSpPr>
            <p:cNvPr id="39" name="Hexagon 38">
              <a:extLst>
                <a:ext uri="{FF2B5EF4-FFF2-40B4-BE49-F238E27FC236}">
                  <a16:creationId xmlns:a16="http://schemas.microsoft.com/office/drawing/2014/main" id="{F733DA21-20E9-749C-6C19-92DD800C5DD3}"/>
                </a:ext>
              </a:extLst>
            </p:cNvPr>
            <p:cNvSpPr/>
            <p:nvPr/>
          </p:nvSpPr>
          <p:spPr>
            <a:xfrm rot="16200000">
              <a:off x="9397093" y="15040"/>
              <a:ext cx="725862" cy="695783"/>
            </a:xfrm>
            <a:prstGeom prst="hexagon">
              <a:avLst>
                <a:gd name="adj" fmla="val 23232"/>
                <a:gd name="vf" fmla="val 115470"/>
              </a:avLst>
            </a:prstGeom>
            <a:solidFill>
              <a:schemeClr val="bg1"/>
            </a:solidFill>
            <a:ln w="50800" cap="sq">
              <a:solidFill>
                <a:srgbClr val="FF0000"/>
              </a:solidFill>
              <a:beve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FC949F2E-54EE-1B90-79C1-A738611BB1B4}"/>
                </a:ext>
              </a:extLst>
            </p:cNvPr>
            <p:cNvGrpSpPr/>
            <p:nvPr/>
          </p:nvGrpSpPr>
          <p:grpSpPr>
            <a:xfrm>
              <a:off x="9526111" y="156462"/>
              <a:ext cx="451800" cy="387469"/>
              <a:chOff x="665724" y="3240002"/>
              <a:chExt cx="952568" cy="778122"/>
            </a:xfrm>
          </p:grpSpPr>
          <p:pic>
            <p:nvPicPr>
              <p:cNvPr id="42" name="Graphic 41" descr="Snowflake with solid fill">
                <a:extLst>
                  <a:ext uri="{FF2B5EF4-FFF2-40B4-BE49-F238E27FC236}">
                    <a16:creationId xmlns:a16="http://schemas.microsoft.com/office/drawing/2014/main" id="{33BC28FE-0E3C-027C-A7CC-3B81537DC1A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7167" y="3324225"/>
                <a:ext cx="693899" cy="693899"/>
              </a:xfrm>
              <a:prstGeom prst="rect">
                <a:avLst/>
              </a:prstGeom>
            </p:spPr>
          </p:pic>
          <p:sp>
            <p:nvSpPr>
              <p:cNvPr id="43" name="Isosceles Triangle 42">
                <a:extLst>
                  <a:ext uri="{FF2B5EF4-FFF2-40B4-BE49-F238E27FC236}">
                    <a16:creationId xmlns:a16="http://schemas.microsoft.com/office/drawing/2014/main" id="{AC267CC5-A693-7807-3F84-14385F893006}"/>
                  </a:ext>
                </a:extLst>
              </p:cNvPr>
              <p:cNvSpPr/>
              <p:nvPr/>
            </p:nvSpPr>
            <p:spPr>
              <a:xfrm>
                <a:off x="665724" y="3240002"/>
                <a:ext cx="952568" cy="667203"/>
              </a:xfrm>
              <a:prstGeom prst="triangl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4" name="Group 43">
            <a:extLst>
              <a:ext uri="{FF2B5EF4-FFF2-40B4-BE49-F238E27FC236}">
                <a16:creationId xmlns:a16="http://schemas.microsoft.com/office/drawing/2014/main" id="{6120B83F-5363-3CFD-56A4-0186756ECF78}"/>
              </a:ext>
            </a:extLst>
          </p:cNvPr>
          <p:cNvGrpSpPr/>
          <p:nvPr userDrawn="1"/>
        </p:nvGrpSpPr>
        <p:grpSpPr>
          <a:xfrm>
            <a:off x="10575970" y="75967"/>
            <a:ext cx="694944" cy="722376"/>
            <a:chOff x="2545102" y="1530123"/>
            <a:chExt cx="1178392" cy="1194010"/>
          </a:xfrm>
        </p:grpSpPr>
        <p:sp>
          <p:nvSpPr>
            <p:cNvPr id="45" name="Hexagon 44">
              <a:extLst>
                <a:ext uri="{FF2B5EF4-FFF2-40B4-BE49-F238E27FC236}">
                  <a16:creationId xmlns:a16="http://schemas.microsoft.com/office/drawing/2014/main" id="{5F2B90DE-7EBF-63E0-3032-FF1B89A4D7EA}"/>
                </a:ext>
              </a:extLst>
            </p:cNvPr>
            <p:cNvSpPr/>
            <p:nvPr/>
          </p:nvSpPr>
          <p:spPr>
            <a:xfrm rot="5400000">
              <a:off x="2537293" y="1537932"/>
              <a:ext cx="1194010" cy="1178392"/>
            </a:xfrm>
            <a:prstGeom prst="hexagon">
              <a:avLst/>
            </a:prstGeom>
            <a:solidFill>
              <a:schemeClr val="bg1"/>
            </a:solidFill>
            <a:ln w="50800">
              <a:solidFill>
                <a:srgbClr val="00B0F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Windy outline">
              <a:extLst>
                <a:ext uri="{FF2B5EF4-FFF2-40B4-BE49-F238E27FC236}">
                  <a16:creationId xmlns:a16="http://schemas.microsoft.com/office/drawing/2014/main" id="{9DDE05B7-AC8E-B70E-391E-28F62E4C6973}"/>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667976" y="1676806"/>
              <a:ext cx="914401" cy="914400"/>
            </a:xfrm>
            <a:prstGeom prst="rect">
              <a:avLst/>
            </a:prstGeom>
          </p:spPr>
        </p:pic>
      </p:grpSp>
    </p:spTree>
    <p:extLst>
      <p:ext uri="{BB962C8B-B14F-4D97-AF65-F5344CB8AC3E}">
        <p14:creationId xmlns:p14="http://schemas.microsoft.com/office/powerpoint/2010/main" val="1904393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4" name="Content Placeholder 3">
            <a:extLst>
              <a:ext uri="{FF2B5EF4-FFF2-40B4-BE49-F238E27FC236}">
                <a16:creationId xmlns:a16="http://schemas.microsoft.com/office/drawing/2014/main" id="{6B7CED11-0EBE-4B72-8F39-C617E62906A9}"/>
              </a:ext>
            </a:extLst>
          </p:cNvPr>
          <p:cNvSpPr>
            <a:spLocks noGrp="1"/>
          </p:cNvSpPr>
          <p:nvPr>
            <p:ph sz="quarter" idx="13"/>
          </p:nvPr>
        </p:nvSpPr>
        <p:spPr>
          <a:xfrm>
            <a:off x="1396030" y="2788043"/>
            <a:ext cx="3024735" cy="984203"/>
          </a:xfrm>
        </p:spPr>
        <p:txBody>
          <a:bodyPr anchor="ctr">
            <a:noAutofit/>
          </a:bodyPr>
          <a:lstStyle>
            <a:lvl2pPr marL="0" indent="0">
              <a:buNone/>
              <a:defRPr/>
            </a:lvl2pPr>
          </a:lstStyle>
          <a:p>
            <a:pPr lvl="0"/>
            <a:r>
              <a:rPr lang="en-US"/>
              <a:t>Click to edit Master text styles</a:t>
            </a:r>
          </a:p>
        </p:txBody>
      </p:sp>
      <p:sp>
        <p:nvSpPr>
          <p:cNvPr id="15" name="Content Placeholder 3">
            <a:extLst>
              <a:ext uri="{FF2B5EF4-FFF2-40B4-BE49-F238E27FC236}">
                <a16:creationId xmlns:a16="http://schemas.microsoft.com/office/drawing/2014/main" id="{2E6AABA9-017F-4464-B5A6-B65CE6F34915}"/>
              </a:ext>
            </a:extLst>
          </p:cNvPr>
          <p:cNvSpPr>
            <a:spLocks noGrp="1"/>
          </p:cNvSpPr>
          <p:nvPr>
            <p:ph sz="quarter" idx="14"/>
          </p:nvPr>
        </p:nvSpPr>
        <p:spPr>
          <a:xfrm>
            <a:off x="1396030" y="3896587"/>
            <a:ext cx="3024735" cy="984203"/>
          </a:xfrm>
        </p:spPr>
        <p:txBody>
          <a:bodyPr anchor="ctr">
            <a:noAutofit/>
          </a:bodyPr>
          <a:lstStyle>
            <a:lvl2pPr marL="0" indent="0">
              <a:buNone/>
              <a:defRPr/>
            </a:lvl2pPr>
          </a:lstStyle>
          <a:p>
            <a:pPr lvl="0"/>
            <a:r>
              <a:rPr lang="en-US"/>
              <a:t>Click to edit Master text styles</a:t>
            </a:r>
          </a:p>
        </p:txBody>
      </p:sp>
      <p:sp>
        <p:nvSpPr>
          <p:cNvPr id="16" name="Content Placeholder 3">
            <a:extLst>
              <a:ext uri="{FF2B5EF4-FFF2-40B4-BE49-F238E27FC236}">
                <a16:creationId xmlns:a16="http://schemas.microsoft.com/office/drawing/2014/main" id="{5C7C4F35-6C54-4752-90DF-D1E74CA54102}"/>
              </a:ext>
            </a:extLst>
          </p:cNvPr>
          <p:cNvSpPr>
            <a:spLocks noGrp="1"/>
          </p:cNvSpPr>
          <p:nvPr>
            <p:ph sz="quarter" idx="15"/>
          </p:nvPr>
        </p:nvSpPr>
        <p:spPr>
          <a:xfrm>
            <a:off x="1396030" y="5023195"/>
            <a:ext cx="3024735" cy="984203"/>
          </a:xfrm>
        </p:spPr>
        <p:txBody>
          <a:bodyPr anchor="ctr">
            <a:noAutofit/>
          </a:bodyPr>
          <a:lstStyle>
            <a:lvl2pPr marL="0" indent="0">
              <a:buNone/>
              <a:defRPr/>
            </a:lvl2pPr>
          </a:lstStyle>
          <a:p>
            <a:pPr lvl="0"/>
            <a:r>
              <a:rPr lang="en-US"/>
              <a:t>Click to edit Master text styles</a:t>
            </a:r>
          </a:p>
        </p:txBody>
      </p:sp>
      <p:sp>
        <p:nvSpPr>
          <p:cNvPr id="17" name="Content Placeholder 3">
            <a:extLst>
              <a:ext uri="{FF2B5EF4-FFF2-40B4-BE49-F238E27FC236}">
                <a16:creationId xmlns:a16="http://schemas.microsoft.com/office/drawing/2014/main" id="{51B88B1E-9928-47A7-9398-DDA8D1633C4B}"/>
              </a:ext>
            </a:extLst>
          </p:cNvPr>
          <p:cNvSpPr>
            <a:spLocks noGrp="1"/>
          </p:cNvSpPr>
          <p:nvPr>
            <p:ph sz="quarter" idx="17"/>
          </p:nvPr>
        </p:nvSpPr>
        <p:spPr>
          <a:xfrm>
            <a:off x="4541751" y="278804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0" name="Content Placeholder 3">
            <a:extLst>
              <a:ext uri="{FF2B5EF4-FFF2-40B4-BE49-F238E27FC236}">
                <a16:creationId xmlns:a16="http://schemas.microsoft.com/office/drawing/2014/main" id="{D18263EC-F9B3-4A92-90C3-CF548607CD40}"/>
              </a:ext>
            </a:extLst>
          </p:cNvPr>
          <p:cNvSpPr>
            <a:spLocks noGrp="1"/>
          </p:cNvSpPr>
          <p:nvPr>
            <p:ph sz="quarter" idx="18"/>
          </p:nvPr>
        </p:nvSpPr>
        <p:spPr>
          <a:xfrm>
            <a:off x="4541751" y="3914551"/>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21" name="Content Placeholder 3">
            <a:extLst>
              <a:ext uri="{FF2B5EF4-FFF2-40B4-BE49-F238E27FC236}">
                <a16:creationId xmlns:a16="http://schemas.microsoft.com/office/drawing/2014/main" id="{A009588B-6BF7-424C-A12D-C9DEA1316173}"/>
              </a:ext>
            </a:extLst>
          </p:cNvPr>
          <p:cNvSpPr>
            <a:spLocks noGrp="1"/>
          </p:cNvSpPr>
          <p:nvPr>
            <p:ph sz="quarter" idx="19"/>
          </p:nvPr>
        </p:nvSpPr>
        <p:spPr>
          <a:xfrm>
            <a:off x="4541751" y="5031533"/>
            <a:ext cx="7354408" cy="984203"/>
          </a:xfrm>
        </p:spPr>
        <p:txBody>
          <a:bodyPr anchor="ctr">
            <a:noAutofit/>
          </a:bodyPr>
          <a:lstStyle>
            <a:lvl1pPr marL="228594" indent="-228594">
              <a:buClr>
                <a:schemeClr val="tx2"/>
              </a:buClr>
              <a:buFont typeface="Arial" panose="020B0604020202020204" pitchFamily="34" charset="0"/>
              <a:buChar char="•"/>
              <a:defRPr sz="1867"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Tree>
    <p:custDataLst>
      <p:tags r:id="rId1"/>
    </p:custDataLst>
    <p:extLst>
      <p:ext uri="{BB962C8B-B14F-4D97-AF65-F5344CB8AC3E}">
        <p14:creationId xmlns:p14="http://schemas.microsoft.com/office/powerpoint/2010/main" val="40585533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D91C5A-E762-4023-8A34-44908D2F3833}"/>
              </a:ext>
            </a:extLst>
          </p:cNvPr>
          <p:cNvSpPr/>
          <p:nvPr userDrawn="1"/>
        </p:nvSpPr>
        <p:spPr>
          <a:xfrm>
            <a:off x="0" y="-3111"/>
            <a:ext cx="12192000" cy="5162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14" name="Right Triangle 13">
            <a:extLst>
              <a:ext uri="{FF2B5EF4-FFF2-40B4-BE49-F238E27FC236}">
                <a16:creationId xmlns:a16="http://schemas.microsoft.com/office/drawing/2014/main" id="{C523D9E0-C013-4FF0-8617-5DCB529FCB67}"/>
              </a:ext>
            </a:extLst>
          </p:cNvPr>
          <p:cNvSpPr/>
          <p:nvPr userDrawn="1"/>
        </p:nvSpPr>
        <p:spPr>
          <a:xfrm rot="18900000">
            <a:off x="566415"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2"/>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295845" y="0"/>
            <a:ext cx="11388155" cy="499872"/>
          </a:xfrm>
          <a:prstGeom prst="rect">
            <a:avLst/>
          </a:prstGeom>
        </p:spPr>
        <p:txBody>
          <a:bodyPr/>
          <a:lstStyle>
            <a:lvl1pPr>
              <a:defRPr sz="2400">
                <a:solidFill>
                  <a:schemeClr val="bg1"/>
                </a:solidFill>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8744D4B1-8C6B-4680-90FC-4AC66FB530FA}"/>
              </a:ext>
            </a:extLst>
          </p:cNvPr>
          <p:cNvCxnSpPr>
            <a:cxnSpLocks/>
          </p:cNvCxnSpPr>
          <p:nvPr userDrawn="1"/>
        </p:nvCxnSpPr>
        <p:spPr>
          <a:xfrm flipV="1">
            <a:off x="5866581" y="1012141"/>
            <a:ext cx="0" cy="5032632"/>
          </a:xfrm>
          <a:prstGeom prst="line">
            <a:avLst/>
          </a:prstGeom>
          <a:ln w="3175" cmpd="sng">
            <a:solidFill>
              <a:srgbClr val="B4B4B4"/>
            </a:solidFill>
          </a:ln>
        </p:spPr>
        <p:style>
          <a:lnRef idx="1">
            <a:schemeClr val="accent1"/>
          </a:lnRef>
          <a:fillRef idx="0">
            <a:schemeClr val="accent1"/>
          </a:fillRef>
          <a:effectRef idx="0">
            <a:schemeClr val="accent1"/>
          </a:effectRef>
          <a:fontRef idx="minor">
            <a:schemeClr val="tx1"/>
          </a:fontRef>
        </p:style>
      </p:cxnSp>
      <p:sp>
        <p:nvSpPr>
          <p:cNvPr id="10" name="Content Placeholder 3">
            <a:extLst>
              <a:ext uri="{FF2B5EF4-FFF2-40B4-BE49-F238E27FC236}">
                <a16:creationId xmlns:a16="http://schemas.microsoft.com/office/drawing/2014/main" id="{209DDF04-657D-4242-93B6-75C93B9CF88A}"/>
              </a:ext>
            </a:extLst>
          </p:cNvPr>
          <p:cNvSpPr>
            <a:spLocks noGrp="1"/>
          </p:cNvSpPr>
          <p:nvPr>
            <p:ph sz="quarter" idx="10"/>
          </p:nvPr>
        </p:nvSpPr>
        <p:spPr>
          <a:xfrm>
            <a:off x="295845" y="1012142"/>
            <a:ext cx="5111891" cy="89131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11" name="Content Placeholder 3">
            <a:extLst>
              <a:ext uri="{FF2B5EF4-FFF2-40B4-BE49-F238E27FC236}">
                <a16:creationId xmlns:a16="http://schemas.microsoft.com/office/drawing/2014/main" id="{98D29AB6-0398-4252-9297-EC6B91E1546F}"/>
              </a:ext>
            </a:extLst>
          </p:cNvPr>
          <p:cNvSpPr>
            <a:spLocks noGrp="1"/>
          </p:cNvSpPr>
          <p:nvPr>
            <p:ph sz="quarter" idx="17"/>
          </p:nvPr>
        </p:nvSpPr>
        <p:spPr>
          <a:xfrm>
            <a:off x="295845" y="1541376"/>
            <a:ext cx="5111891"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20" name="Content Placeholder 3">
            <a:extLst>
              <a:ext uri="{FF2B5EF4-FFF2-40B4-BE49-F238E27FC236}">
                <a16:creationId xmlns:a16="http://schemas.microsoft.com/office/drawing/2014/main" id="{663C1A6D-BA0F-EE45-BB63-315BD276AA16}"/>
              </a:ext>
            </a:extLst>
          </p:cNvPr>
          <p:cNvSpPr>
            <a:spLocks noGrp="1"/>
          </p:cNvSpPr>
          <p:nvPr>
            <p:ph sz="quarter" idx="18"/>
          </p:nvPr>
        </p:nvSpPr>
        <p:spPr>
          <a:xfrm>
            <a:off x="6325419" y="1012142"/>
            <a:ext cx="5428887" cy="516239"/>
          </a:xfrm>
        </p:spPr>
        <p:txBody>
          <a:bodyPr/>
          <a:lstStyle>
            <a:lvl1pPr>
              <a:defRPr sz="1867"/>
            </a:lvl1pPr>
            <a:lvl2pPr>
              <a:defRPr sz="1867"/>
            </a:lvl2pPr>
            <a:lvl3pPr>
              <a:defRPr sz="1867"/>
            </a:lvl3pPr>
            <a:lvl4pPr>
              <a:defRPr sz="1867"/>
            </a:lvl4pPr>
            <a:lvl5pPr>
              <a:defRPr sz="1867"/>
            </a:lvl5pPr>
          </a:lstStyle>
          <a:p>
            <a:pPr lvl="0"/>
            <a:r>
              <a:rPr lang="en-US"/>
              <a:t>Click to edit Master text styles</a:t>
            </a:r>
          </a:p>
        </p:txBody>
      </p:sp>
      <p:sp>
        <p:nvSpPr>
          <p:cNvPr id="21" name="Content Placeholder 3">
            <a:extLst>
              <a:ext uri="{FF2B5EF4-FFF2-40B4-BE49-F238E27FC236}">
                <a16:creationId xmlns:a16="http://schemas.microsoft.com/office/drawing/2014/main" id="{E034701C-9390-DE47-A9F7-0F99EACBF4E4}"/>
              </a:ext>
            </a:extLst>
          </p:cNvPr>
          <p:cNvSpPr>
            <a:spLocks noGrp="1"/>
          </p:cNvSpPr>
          <p:nvPr>
            <p:ph sz="quarter" idx="19"/>
          </p:nvPr>
        </p:nvSpPr>
        <p:spPr>
          <a:xfrm>
            <a:off x="6325419" y="1541376"/>
            <a:ext cx="5428887" cy="4038809"/>
          </a:xfrm>
        </p:spPr>
        <p:txBody>
          <a:bodyPr/>
          <a:lstStyle>
            <a:lvl1pPr>
              <a:spcAft>
                <a:spcPts val="533"/>
              </a:spcAft>
              <a:defRPr sz="1867" b="0">
                <a:solidFill>
                  <a:srgbClr val="555555"/>
                </a:solidFill>
              </a:defRPr>
            </a:lvl1pPr>
            <a:lvl2pPr marL="232828" indent="-232828">
              <a:spcAft>
                <a:spcPts val="533"/>
              </a:spcAft>
              <a:defRPr sz="1867">
                <a:solidFill>
                  <a:srgbClr val="555555"/>
                </a:solidFill>
              </a:defRPr>
            </a:lvl2pPr>
            <a:lvl3pPr marL="457189" indent="-224361">
              <a:spcAft>
                <a:spcPts val="533"/>
              </a:spcAft>
              <a:buFont typeface="Wingdings" panose="05000000000000000000" pitchFamily="2" charset="2"/>
              <a:buChar char="§"/>
              <a:defRPr sz="1867">
                <a:solidFill>
                  <a:srgbClr val="555555"/>
                </a:solidFill>
              </a:defRPr>
            </a:lvl3pPr>
            <a:lvl4pPr>
              <a:spcAft>
                <a:spcPts val="533"/>
              </a:spcAft>
              <a:defRPr sz="1333"/>
            </a:lvl4pPr>
            <a:lvl5pPr>
              <a:spcAft>
                <a:spcPts val="533"/>
              </a:spcAft>
              <a:defRPr sz="1333"/>
            </a:lvl5pPr>
          </a:lstStyle>
          <a:p>
            <a:pPr lvl="0"/>
            <a:r>
              <a:rPr lang="en-US" dirty="0"/>
              <a:t>Click to edit Master text styles</a:t>
            </a:r>
          </a:p>
          <a:p>
            <a:pPr lvl="1"/>
            <a:r>
              <a:rPr lang="en-US" dirty="0"/>
              <a:t>Second level</a:t>
            </a:r>
          </a:p>
          <a:p>
            <a:pPr lvl="2"/>
            <a:r>
              <a:rPr lang="en-US" dirty="0"/>
              <a:t>Third level</a:t>
            </a:r>
          </a:p>
        </p:txBody>
      </p:sp>
      <p:sp>
        <p:nvSpPr>
          <p:cNvPr id="12" name="Footer Placeholder 4">
            <a:extLst>
              <a:ext uri="{FF2B5EF4-FFF2-40B4-BE49-F238E27FC236}">
                <a16:creationId xmlns:a16="http://schemas.microsoft.com/office/drawing/2014/main" id="{253AC6CF-6202-1140-9875-F23C5B920526}"/>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 2025 Daikin Applied</a:t>
            </a:r>
          </a:p>
        </p:txBody>
      </p:sp>
    </p:spTree>
    <p:custDataLst>
      <p:tags r:id="rId1"/>
    </p:custDataLst>
    <p:extLst>
      <p:ext uri="{BB962C8B-B14F-4D97-AF65-F5344CB8AC3E}">
        <p14:creationId xmlns:p14="http://schemas.microsoft.com/office/powerpoint/2010/main" val="42520530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hank you slide">
    <p:spTree>
      <p:nvGrpSpPr>
        <p:cNvPr id="1" name=""/>
        <p:cNvGrpSpPr/>
        <p:nvPr/>
      </p:nvGrpSpPr>
      <p:grpSpPr>
        <a:xfrm>
          <a:off x="0" y="0"/>
          <a:ext cx="0" cy="0"/>
          <a:chOff x="0" y="0"/>
          <a:chExt cx="0" cy="0"/>
        </a:xfrm>
      </p:grpSpPr>
      <p:pic>
        <p:nvPicPr>
          <p:cNvPr id="10" name="Picture 9" descr="A picture containing indoor, floor, ceiling, white&#10;&#10;Description automatically generated">
            <a:extLst>
              <a:ext uri="{FF2B5EF4-FFF2-40B4-BE49-F238E27FC236}">
                <a16:creationId xmlns:a16="http://schemas.microsoft.com/office/drawing/2014/main" id="{6B420303-5007-2441-88E5-9162DC05A56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281" b="21951"/>
          <a:stretch/>
        </p:blipFill>
        <p:spPr>
          <a:xfrm>
            <a:off x="-4238" y="639560"/>
            <a:ext cx="12196235" cy="5266289"/>
          </a:xfrm>
          <a:prstGeom prst="rect">
            <a:avLst/>
          </a:prstGeom>
        </p:spPr>
      </p:pic>
      <p:sp>
        <p:nvSpPr>
          <p:cNvPr id="3" name="Rectangle 2">
            <a:extLst>
              <a:ext uri="{FF2B5EF4-FFF2-40B4-BE49-F238E27FC236}">
                <a16:creationId xmlns:a16="http://schemas.microsoft.com/office/drawing/2014/main" id="{F7986D73-F01D-14C4-2BBF-62475C2E4506}"/>
              </a:ext>
            </a:extLst>
          </p:cNvPr>
          <p:cNvSpPr/>
          <p:nvPr userDrawn="1"/>
        </p:nvSpPr>
        <p:spPr>
          <a:xfrm>
            <a:off x="7484829" y="3429001"/>
            <a:ext cx="1293412" cy="451236"/>
          </a:xfrm>
          <a:prstGeom prst="rect">
            <a:avLst/>
          </a:prstGeom>
          <a:solidFill>
            <a:srgbClr val="DEE2EB"/>
          </a:solidFill>
        </p:spPr>
        <p:txBody>
          <a:bodyPr wrap="square" lIns="121920" tIns="121920" rIns="121920" bIns="121920" rtlCol="0" anchor="ctr">
            <a:noAutofit/>
          </a:bodyPr>
          <a:lstStyle/>
          <a:p>
            <a:pPr algn="l">
              <a:spcAft>
                <a:spcPts val="533"/>
              </a:spcAft>
            </a:pPr>
            <a:endParaRPr lang="en-US" sz="2133" b="1" dirty="0">
              <a:solidFill>
                <a:schemeClr val="tx2"/>
              </a:solidFill>
            </a:endParaRPr>
          </a:p>
        </p:txBody>
      </p:sp>
      <p:sp>
        <p:nvSpPr>
          <p:cNvPr id="2" name="Title 1"/>
          <p:cNvSpPr>
            <a:spLocks noGrp="1"/>
          </p:cNvSpPr>
          <p:nvPr>
            <p:ph type="ctrTitle" hasCustomPrompt="1"/>
          </p:nvPr>
        </p:nvSpPr>
        <p:spPr>
          <a:xfrm>
            <a:off x="-14258" y="1882273"/>
            <a:ext cx="12206257" cy="2621280"/>
          </a:xfrm>
          <a:prstGeom prst="rect">
            <a:avLst/>
          </a:prstGeom>
          <a:solidFill>
            <a:srgbClr val="0097E0">
              <a:alpha val="82000"/>
            </a:srgbClr>
          </a:solidFill>
        </p:spPr>
        <p:txBody>
          <a:bodyPr lIns="182880" tIns="274320" rIns="182880" bIns="182880" anchor="t">
            <a:noAutofit/>
          </a:bodyPr>
          <a:lstStyle>
            <a:lvl1pPr algn="ctr">
              <a:defRPr sz="3733" b="1" i="0" cap="all" baseline="0">
                <a:solidFill>
                  <a:schemeClr val="bg1"/>
                </a:solidFill>
                <a:latin typeface="Arial" panose="020B0604020202020204" pitchFamily="34" charset="0"/>
              </a:defRPr>
            </a:lvl1pPr>
          </a:lstStyle>
          <a:p>
            <a:r>
              <a:rPr lang="en-US" dirty="0"/>
              <a:t>Thank you for your time and attention</a:t>
            </a:r>
          </a:p>
        </p:txBody>
      </p:sp>
      <p:sp>
        <p:nvSpPr>
          <p:cNvPr id="8" name="Text Placeholder 5">
            <a:extLst>
              <a:ext uri="{FF2B5EF4-FFF2-40B4-BE49-F238E27FC236}">
                <a16:creationId xmlns:a16="http://schemas.microsoft.com/office/drawing/2014/main" id="{0BC8FD5A-0473-4F47-B6D4-95A2924D4126}"/>
              </a:ext>
            </a:extLst>
          </p:cNvPr>
          <p:cNvSpPr>
            <a:spLocks noGrp="1"/>
          </p:cNvSpPr>
          <p:nvPr>
            <p:ph type="body" sz="quarter" idx="12" hasCustomPrompt="1"/>
          </p:nvPr>
        </p:nvSpPr>
        <p:spPr>
          <a:xfrm>
            <a:off x="-14259" y="3079365"/>
            <a:ext cx="12206260" cy="476807"/>
          </a:xfrm>
        </p:spPr>
        <p:txBody>
          <a:bodyPr lIns="274320"/>
          <a:lstStyle>
            <a:lvl1pPr marL="0" indent="0" algn="ctr">
              <a:spcAft>
                <a:spcPts val="800"/>
              </a:spcAft>
              <a:buFont typeface="Arial" panose="020B0604020202020204" pitchFamily="34" charset="0"/>
              <a:buNone/>
              <a:tabLst>
                <a:tab pos="228594" algn="l"/>
              </a:tabLst>
              <a:defRPr sz="2400" b="0">
                <a:solidFill>
                  <a:schemeClr val="bg1"/>
                </a:solidFill>
              </a:defRPr>
            </a:lvl1pPr>
            <a:lvl2pPr marL="228594" indent="-228594">
              <a:spcAft>
                <a:spcPts val="800"/>
              </a:spcAft>
              <a:buClr>
                <a:schemeClr val="bg1"/>
              </a:buClr>
              <a:buFont typeface="Arial" panose="020B0604020202020204" pitchFamily="34" charset="0"/>
              <a:buNone/>
              <a:defRPr sz="2400">
                <a:solidFill>
                  <a:schemeClr val="bg1"/>
                </a:solidFill>
              </a:defRPr>
            </a:lvl2pPr>
          </a:lstStyle>
          <a:p>
            <a:pPr lvl="0"/>
            <a:r>
              <a:rPr lang="en-US" dirty="0"/>
              <a:t>For more information, contact:</a:t>
            </a:r>
          </a:p>
        </p:txBody>
      </p:sp>
      <p:sp>
        <p:nvSpPr>
          <p:cNvPr id="6" name="Text Placeholder 5">
            <a:extLst>
              <a:ext uri="{FF2B5EF4-FFF2-40B4-BE49-F238E27FC236}">
                <a16:creationId xmlns:a16="http://schemas.microsoft.com/office/drawing/2014/main" id="{6B019B22-F657-974A-9CB3-0E9AB8BACBEC}"/>
              </a:ext>
            </a:extLst>
          </p:cNvPr>
          <p:cNvSpPr>
            <a:spLocks noGrp="1"/>
          </p:cNvSpPr>
          <p:nvPr>
            <p:ph type="body" sz="quarter" idx="14" hasCustomPrompt="1"/>
          </p:nvPr>
        </p:nvSpPr>
        <p:spPr>
          <a:xfrm>
            <a:off x="0" y="3566538"/>
            <a:ext cx="12192000" cy="909412"/>
          </a:xfrm>
        </p:spPr>
        <p:txBody>
          <a:bodyPr lIns="274320"/>
          <a:lstStyle>
            <a:lvl1pPr algn="ctr">
              <a:spcAft>
                <a:spcPts val="0"/>
              </a:spcAft>
              <a:defRPr sz="2400" b="0">
                <a:solidFill>
                  <a:schemeClr val="bg1"/>
                </a:solidFill>
              </a:defRPr>
            </a:lvl1pPr>
          </a:lstStyle>
          <a:p>
            <a:pPr lvl="0"/>
            <a:r>
              <a:rPr lang="en-US" dirty="0"/>
              <a:t>ADD Presenter Name</a:t>
            </a:r>
            <a:br>
              <a:rPr lang="en-US" dirty="0"/>
            </a:br>
            <a:r>
              <a:rPr lang="en-US" dirty="0"/>
              <a:t>ADD Contact Information</a:t>
            </a:r>
          </a:p>
        </p:txBody>
      </p:sp>
      <p:sp>
        <p:nvSpPr>
          <p:cNvPr id="11" name="Footer Placeholder 4">
            <a:extLst>
              <a:ext uri="{FF2B5EF4-FFF2-40B4-BE49-F238E27FC236}">
                <a16:creationId xmlns:a16="http://schemas.microsoft.com/office/drawing/2014/main" id="{22DB7133-65F5-334B-B2FA-236290163FC9}"/>
              </a:ext>
            </a:extLst>
          </p:cNvPr>
          <p:cNvSpPr>
            <a:spLocks noGrp="1"/>
          </p:cNvSpPr>
          <p:nvPr>
            <p:ph type="ftr" sz="quarter" idx="3"/>
          </p:nvPr>
        </p:nvSpPr>
        <p:spPr>
          <a:xfrm>
            <a:off x="295845" y="6457014"/>
            <a:ext cx="4351704" cy="365125"/>
          </a:xfrm>
          <a:prstGeom prst="rect">
            <a:avLst/>
          </a:prstGeom>
        </p:spPr>
        <p:txBody>
          <a:bodyPr vert="horz" lIns="91440" tIns="45720" rIns="91440" bIns="45720" rtlCol="0" anchor="ctr"/>
          <a:lstStyle>
            <a:lvl1pPr algn="l">
              <a:defRPr sz="800">
                <a:solidFill>
                  <a:schemeClr val="tx1"/>
                </a:solidFill>
              </a:defRPr>
            </a:lvl1pPr>
          </a:lstStyle>
          <a:p>
            <a:r>
              <a:rPr lang="en-US" dirty="0"/>
              <a:t>©2025 Daikin Applied</a:t>
            </a:r>
          </a:p>
        </p:txBody>
      </p:sp>
    </p:spTree>
    <p:custDataLst>
      <p:tags r:id="rId1"/>
    </p:custDataLst>
    <p:extLst>
      <p:ext uri="{BB962C8B-B14F-4D97-AF65-F5344CB8AC3E}">
        <p14:creationId xmlns:p14="http://schemas.microsoft.com/office/powerpoint/2010/main" val="128852504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4DF5B1-3694-42A9-866E-9F1FF6CF0C01}"/>
              </a:ext>
            </a:extLst>
          </p:cNvPr>
          <p:cNvSpPr>
            <a:spLocks noGrp="1"/>
          </p:cNvSpPr>
          <p:nvPr>
            <p:ph type="dt" sz="half" idx="10"/>
          </p:nvPr>
        </p:nvSpPr>
        <p:spPr/>
        <p:txBody>
          <a:bodyPr/>
          <a:lstStyle/>
          <a:p>
            <a:fld id="{EED1C14C-A143-42F5-B247-D0E800131009}" type="datetimeFigureOut">
              <a:rPr lang="en-US" smtClean="0"/>
              <a:t>6/25/2025</a:t>
            </a:fld>
            <a:endParaRPr lang="en-US"/>
          </a:p>
        </p:txBody>
      </p:sp>
      <p:sp>
        <p:nvSpPr>
          <p:cNvPr id="5" name="Footer Placeholder 4">
            <a:extLst>
              <a:ext uri="{FF2B5EF4-FFF2-40B4-BE49-F238E27FC236}">
                <a16:creationId xmlns:a16="http://schemas.microsoft.com/office/drawing/2014/main" id="{54718E67-8162-4BE0-9B01-22B89A120A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568B9D-A8C9-40C5-85B0-14F435F39C81}"/>
              </a:ext>
            </a:extLst>
          </p:cNvPr>
          <p:cNvSpPr>
            <a:spLocks noGrp="1"/>
          </p:cNvSpPr>
          <p:nvPr>
            <p:ph type="sldNum" sz="quarter" idx="12"/>
          </p:nvPr>
        </p:nvSpPr>
        <p:spPr/>
        <p:txBody>
          <a:bodyPr/>
          <a:lstStyle/>
          <a:p>
            <a:fld id="{5B03D32D-F1BC-4E9C-97E1-36CFF5B22341}" type="slidenum">
              <a:rPr lang="en-US" smtClean="0"/>
              <a:t>‹#›</a:t>
            </a:fld>
            <a:endParaRPr lang="en-US"/>
          </a:p>
        </p:txBody>
      </p:sp>
    </p:spTree>
    <p:extLst>
      <p:ext uri="{BB962C8B-B14F-4D97-AF65-F5344CB8AC3E}">
        <p14:creationId xmlns:p14="http://schemas.microsoft.com/office/powerpoint/2010/main" val="7358247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Heading +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7E997EF-9A92-4C48-9A8A-F4455C164382}"/>
              </a:ext>
            </a:extLst>
          </p:cNvPr>
          <p:cNvSpPr/>
          <p:nvPr userDrawn="1"/>
        </p:nvSpPr>
        <p:spPr>
          <a:xfrm>
            <a:off x="0" y="2"/>
            <a:ext cx="12192000" cy="51623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11" name="Right Triangle 10">
            <a:extLst>
              <a:ext uri="{FF2B5EF4-FFF2-40B4-BE49-F238E27FC236}">
                <a16:creationId xmlns:a16="http://schemas.microsoft.com/office/drawing/2014/main" id="{C29681BE-BC5E-4B11-8E29-E74D5CFA22CA}"/>
              </a:ext>
            </a:extLst>
          </p:cNvPr>
          <p:cNvSpPr/>
          <p:nvPr userDrawn="1"/>
        </p:nvSpPr>
        <p:spPr>
          <a:xfrm rot="18900000">
            <a:off x="566416" y="363213"/>
            <a:ext cx="282051" cy="282051"/>
          </a:xfrm>
          <a:prstGeom prst="r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97E0"/>
              </a:solidFill>
            </a:endParaRP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1" y="47432"/>
            <a:ext cx="11573429" cy="398880"/>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5" y="1234911"/>
            <a:ext cx="11573429" cy="5067276"/>
          </a:xfrm>
        </p:spPr>
        <p:txBody>
          <a:bodyPr/>
          <a:lstStyle>
            <a:lvl1pPr>
              <a:defRPr sz="1867">
                <a:solidFill>
                  <a:schemeClr val="tx2"/>
                </a:solidFill>
              </a:defRPr>
            </a:lvl1pPr>
            <a:lvl2pPr>
              <a:defRPr sz="1867">
                <a:solidFill>
                  <a:srgbClr val="555555"/>
                </a:solidFill>
              </a:defRPr>
            </a:lvl2pPr>
            <a:lvl3pPr>
              <a:defRPr sz="1867">
                <a:solidFill>
                  <a:srgbClr val="555555"/>
                </a:solidFill>
              </a:defRPr>
            </a:lvl3pPr>
            <a:lvl4pPr>
              <a:defRPr sz="1867">
                <a:solidFill>
                  <a:srgbClr val="555555"/>
                </a:solidFill>
              </a:defRPr>
            </a:lvl4pPr>
            <a:lvl5pPr>
              <a:defRPr sz="18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2744D924-FC32-BE8C-5DFB-3A8C5888ABDD}"/>
              </a:ext>
            </a:extLst>
          </p:cNvPr>
          <p:cNvSpPr>
            <a:spLocks noGrp="1"/>
          </p:cNvSpPr>
          <p:nvPr>
            <p:ph sz="quarter" idx="11" hasCustomPrompt="1"/>
          </p:nvPr>
        </p:nvSpPr>
        <p:spPr>
          <a:xfrm>
            <a:off x="322263" y="800688"/>
            <a:ext cx="11572875" cy="377825"/>
          </a:xfrm>
        </p:spPr>
        <p:txBody>
          <a:bodyPr>
            <a:noAutofit/>
          </a:bodyPr>
          <a:lstStyle>
            <a:lvl1pPr marL="0" indent="0">
              <a:buNone/>
              <a:defRPr sz="2000">
                <a:solidFill>
                  <a:schemeClr val="tx2">
                    <a:lumMod val="60000"/>
                    <a:lumOff val="40000"/>
                  </a:schemeClr>
                </a:solidFill>
              </a:defRPr>
            </a:lvl1pPr>
          </a:lstStyle>
          <a:p>
            <a:pPr lvl="0"/>
            <a:r>
              <a:rPr lang="en-US"/>
              <a:t>Heading</a:t>
            </a:r>
          </a:p>
        </p:txBody>
      </p:sp>
      <p:sp>
        <p:nvSpPr>
          <p:cNvPr id="3" name="Footer Placeholder 5">
            <a:extLst>
              <a:ext uri="{FF2B5EF4-FFF2-40B4-BE49-F238E27FC236}">
                <a16:creationId xmlns:a16="http://schemas.microsoft.com/office/drawing/2014/main" id="{141940B5-9005-279C-8AD8-4970D3E7920A}"/>
              </a:ext>
            </a:extLst>
          </p:cNvPr>
          <p:cNvSpPr>
            <a:spLocks noGrp="1"/>
          </p:cNvSpPr>
          <p:nvPr>
            <p:ph type="ftr" sz="quarter" idx="16"/>
          </p:nvPr>
        </p:nvSpPr>
        <p:spPr>
          <a:xfrm>
            <a:off x="295845" y="6457014"/>
            <a:ext cx="3860800" cy="365125"/>
          </a:xfrm>
          <a:prstGeom prst="rect">
            <a:avLst/>
          </a:prstGeom>
        </p:spPr>
        <p:txBody>
          <a:bodyPr/>
          <a:lstStyle/>
          <a:p>
            <a:r>
              <a:rPr lang="en-US" dirty="0"/>
              <a:t>©2025 Daikin Applied</a:t>
            </a:r>
          </a:p>
        </p:txBody>
      </p:sp>
    </p:spTree>
    <p:custDataLst>
      <p:tags r:id="rId1"/>
    </p:custDataLst>
    <p:extLst>
      <p:ext uri="{BB962C8B-B14F-4D97-AF65-F5344CB8AC3E}">
        <p14:creationId xmlns:p14="http://schemas.microsoft.com/office/powerpoint/2010/main" val="161895965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hart Placeholder with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E2AB6A-B427-435B-BF14-C92DC5C3D1D9}"/>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Right Triangle 17">
            <a:extLst>
              <a:ext uri="{FF2B5EF4-FFF2-40B4-BE49-F238E27FC236}">
                <a16:creationId xmlns:a16="http://schemas.microsoft.com/office/drawing/2014/main" id="{4C160345-8984-4092-9329-27FDD494A80B}"/>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12" name="Graphic 11">
            <a:extLst>
              <a:ext uri="{FF2B5EF4-FFF2-40B4-BE49-F238E27FC236}">
                <a16:creationId xmlns:a16="http://schemas.microsoft.com/office/drawing/2014/main" id="{8A40CCEE-48CF-4966-AC00-A1160F0C70C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500117" y="2619992"/>
            <a:ext cx="1117600" cy="1117600"/>
          </a:xfrm>
          <a:prstGeom prst="rect">
            <a:avLst/>
          </a:prstGeom>
        </p:spPr>
      </p:pic>
      <p:pic>
        <p:nvPicPr>
          <p:cNvPr id="22" name="Graphic 21">
            <a:extLst>
              <a:ext uri="{FF2B5EF4-FFF2-40B4-BE49-F238E27FC236}">
                <a16:creationId xmlns:a16="http://schemas.microsoft.com/office/drawing/2014/main" id="{F36068EC-1F71-4BFF-9CA2-54BE6B82B4F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62501" y="2619992"/>
            <a:ext cx="1117600" cy="1117600"/>
          </a:xfrm>
          <a:prstGeom prst="rect">
            <a:avLst/>
          </a:prstGeom>
        </p:spPr>
      </p:pic>
      <p:pic>
        <p:nvPicPr>
          <p:cNvPr id="24" name="Graphic 23">
            <a:extLst>
              <a:ext uri="{FF2B5EF4-FFF2-40B4-BE49-F238E27FC236}">
                <a16:creationId xmlns:a16="http://schemas.microsoft.com/office/drawing/2014/main" id="{83900771-A161-4FC3-861D-2A7A92DBFFD7}"/>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9222237" y="2619992"/>
            <a:ext cx="1117600" cy="1117600"/>
          </a:xfrm>
          <a:prstGeom prst="rect">
            <a:avLst/>
          </a:prstGeom>
        </p:spPr>
      </p:pic>
      <p:grpSp>
        <p:nvGrpSpPr>
          <p:cNvPr id="29" name="Group 28">
            <a:extLst>
              <a:ext uri="{FF2B5EF4-FFF2-40B4-BE49-F238E27FC236}">
                <a16:creationId xmlns:a16="http://schemas.microsoft.com/office/drawing/2014/main" id="{F4902013-D62B-4413-A323-653C320820F9}"/>
              </a:ext>
            </a:extLst>
          </p:cNvPr>
          <p:cNvGrpSpPr/>
          <p:nvPr userDrawn="1"/>
        </p:nvGrpSpPr>
        <p:grpSpPr>
          <a:xfrm>
            <a:off x="424011" y="887224"/>
            <a:ext cx="2513923" cy="5247552"/>
            <a:chOff x="318008" y="745458"/>
            <a:chExt cx="1783214" cy="3722274"/>
          </a:xfrm>
        </p:grpSpPr>
        <p:pic>
          <p:nvPicPr>
            <p:cNvPr id="30" name="Picture 29" descr="A construction site with cranes&#10;&#10;Description automatically generated with low confidence">
              <a:extLst>
                <a:ext uri="{FF2B5EF4-FFF2-40B4-BE49-F238E27FC236}">
                  <a16:creationId xmlns:a16="http://schemas.microsoft.com/office/drawing/2014/main" id="{21549D49-EE64-4142-90F7-11DA07D3239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0425" t="17777" b="15866"/>
            <a:stretch/>
          </p:blipFill>
          <p:spPr>
            <a:xfrm>
              <a:off x="318010" y="745458"/>
              <a:ext cx="1777305" cy="1111576"/>
            </a:xfrm>
            <a:prstGeom prst="rect">
              <a:avLst/>
            </a:prstGeom>
          </p:spPr>
        </p:pic>
        <p:pic>
          <p:nvPicPr>
            <p:cNvPr id="31" name="Picture 30" descr="A police officer standing next to a white truck&#10;&#10;Description automatically generated with medium confidence">
              <a:extLst>
                <a:ext uri="{FF2B5EF4-FFF2-40B4-BE49-F238E27FC236}">
                  <a16:creationId xmlns:a16="http://schemas.microsoft.com/office/drawing/2014/main" id="{DCE207F9-D06A-4CBF-9715-D77EF1A71B9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009" y="2047749"/>
              <a:ext cx="1777305" cy="1111576"/>
            </a:xfrm>
            <a:prstGeom prst="rect">
              <a:avLst/>
            </a:prstGeom>
          </p:spPr>
        </p:pic>
        <p:pic>
          <p:nvPicPr>
            <p:cNvPr id="32" name="Picture 31" descr="A person standing next to a machine&#10;&#10;Description automatically generated with low confidence">
              <a:extLst>
                <a:ext uri="{FF2B5EF4-FFF2-40B4-BE49-F238E27FC236}">
                  <a16:creationId xmlns:a16="http://schemas.microsoft.com/office/drawing/2014/main" id="{F36C5585-FE26-48AB-888D-EC348C1316E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8008" y="3350040"/>
              <a:ext cx="1783214" cy="1117692"/>
            </a:xfrm>
            <a:prstGeom prst="rect">
              <a:avLst/>
            </a:prstGeom>
          </p:spPr>
        </p:pic>
      </p:grpSp>
      <p:sp>
        <p:nvSpPr>
          <p:cNvPr id="39" name="Content Placeholder 3">
            <a:extLst>
              <a:ext uri="{FF2B5EF4-FFF2-40B4-BE49-F238E27FC236}">
                <a16:creationId xmlns:a16="http://schemas.microsoft.com/office/drawing/2014/main" id="{E6CA53ED-1CAC-4505-9DC9-376DA92B5BC8}"/>
              </a:ext>
            </a:extLst>
          </p:cNvPr>
          <p:cNvSpPr>
            <a:spLocks noGrp="1"/>
          </p:cNvSpPr>
          <p:nvPr>
            <p:ph sz="quarter" idx="22" hasCustomPrompt="1"/>
          </p:nvPr>
        </p:nvSpPr>
        <p:spPr>
          <a:xfrm>
            <a:off x="3435930" y="3504500"/>
            <a:ext cx="2440580" cy="642849"/>
          </a:xfrm>
        </p:spPr>
        <p:txBody>
          <a:bodyPr anchor="b">
            <a:noAutofit/>
          </a:bodyPr>
          <a:lstStyle>
            <a:lvl1pPr>
              <a:defRPr sz="1600"/>
            </a:lvl1pPr>
            <a:lvl2pPr marL="0" indent="0">
              <a:buNone/>
              <a:defRPr/>
            </a:lvl2pPr>
          </a:lstStyle>
          <a:p>
            <a:pPr lvl="0"/>
            <a:r>
              <a:rPr lang="en-US"/>
              <a:t>CLICK TO EDIT</a:t>
            </a:r>
          </a:p>
        </p:txBody>
      </p:sp>
      <p:sp>
        <p:nvSpPr>
          <p:cNvPr id="40" name="Content Placeholder 3">
            <a:extLst>
              <a:ext uri="{FF2B5EF4-FFF2-40B4-BE49-F238E27FC236}">
                <a16:creationId xmlns:a16="http://schemas.microsoft.com/office/drawing/2014/main" id="{1C2E7D74-414A-46A5-A07D-308EF84EB052}"/>
              </a:ext>
            </a:extLst>
          </p:cNvPr>
          <p:cNvSpPr>
            <a:spLocks noGrp="1"/>
          </p:cNvSpPr>
          <p:nvPr>
            <p:ph sz="quarter" idx="23"/>
          </p:nvPr>
        </p:nvSpPr>
        <p:spPr>
          <a:xfrm>
            <a:off x="3443705"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1" name="Content Placeholder 3">
            <a:extLst>
              <a:ext uri="{FF2B5EF4-FFF2-40B4-BE49-F238E27FC236}">
                <a16:creationId xmlns:a16="http://schemas.microsoft.com/office/drawing/2014/main" id="{2F8340F1-70E7-4EAB-88B1-C4327A9D732A}"/>
              </a:ext>
            </a:extLst>
          </p:cNvPr>
          <p:cNvSpPr>
            <a:spLocks noGrp="1"/>
          </p:cNvSpPr>
          <p:nvPr>
            <p:ph sz="quarter" idx="24" hasCustomPrompt="1"/>
          </p:nvPr>
        </p:nvSpPr>
        <p:spPr>
          <a:xfrm>
            <a:off x="6259813" y="3504500"/>
            <a:ext cx="2440580" cy="642849"/>
          </a:xfrm>
        </p:spPr>
        <p:txBody>
          <a:bodyPr anchor="b">
            <a:noAutofit/>
          </a:bodyPr>
          <a:lstStyle>
            <a:lvl1pPr>
              <a:defRPr sz="1600"/>
            </a:lvl1pPr>
            <a:lvl2pPr marL="0" indent="0">
              <a:buNone/>
              <a:defRPr/>
            </a:lvl2pPr>
          </a:lstStyle>
          <a:p>
            <a:pPr lvl="0"/>
            <a:r>
              <a:rPr lang="en-US"/>
              <a:t>CLICK TO EDIT</a:t>
            </a:r>
          </a:p>
        </p:txBody>
      </p:sp>
      <p:sp>
        <p:nvSpPr>
          <p:cNvPr id="42" name="Content Placeholder 3">
            <a:extLst>
              <a:ext uri="{FF2B5EF4-FFF2-40B4-BE49-F238E27FC236}">
                <a16:creationId xmlns:a16="http://schemas.microsoft.com/office/drawing/2014/main" id="{C1A45D4F-D586-4DE6-9439-51B36C3A735D}"/>
              </a:ext>
            </a:extLst>
          </p:cNvPr>
          <p:cNvSpPr>
            <a:spLocks noGrp="1"/>
          </p:cNvSpPr>
          <p:nvPr>
            <p:ph sz="quarter" idx="25"/>
          </p:nvPr>
        </p:nvSpPr>
        <p:spPr>
          <a:xfrm>
            <a:off x="6267587"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3" name="Content Placeholder 3">
            <a:extLst>
              <a:ext uri="{FF2B5EF4-FFF2-40B4-BE49-F238E27FC236}">
                <a16:creationId xmlns:a16="http://schemas.microsoft.com/office/drawing/2014/main" id="{A3A454B1-313E-48BE-A6A7-9E8CBB9076CB}"/>
              </a:ext>
            </a:extLst>
          </p:cNvPr>
          <p:cNvSpPr>
            <a:spLocks noGrp="1"/>
          </p:cNvSpPr>
          <p:nvPr>
            <p:ph sz="quarter" idx="26" hasCustomPrompt="1"/>
          </p:nvPr>
        </p:nvSpPr>
        <p:spPr>
          <a:xfrm>
            <a:off x="9119549" y="3504500"/>
            <a:ext cx="2440580" cy="642849"/>
          </a:xfrm>
        </p:spPr>
        <p:txBody>
          <a:bodyPr anchor="b">
            <a:noAutofit/>
          </a:bodyPr>
          <a:lstStyle>
            <a:lvl1pPr>
              <a:defRPr sz="1600"/>
            </a:lvl1pPr>
            <a:lvl2pPr marL="0" indent="0">
              <a:buNone/>
              <a:defRPr/>
            </a:lvl2pPr>
          </a:lstStyle>
          <a:p>
            <a:pPr lvl="0"/>
            <a:r>
              <a:rPr lang="en-US"/>
              <a:t>CLICK TO EDIT</a:t>
            </a:r>
          </a:p>
        </p:txBody>
      </p:sp>
      <p:sp>
        <p:nvSpPr>
          <p:cNvPr id="44" name="Content Placeholder 3">
            <a:extLst>
              <a:ext uri="{FF2B5EF4-FFF2-40B4-BE49-F238E27FC236}">
                <a16:creationId xmlns:a16="http://schemas.microsoft.com/office/drawing/2014/main" id="{A17570A5-7010-4536-B6C4-E303156CD6B9}"/>
              </a:ext>
            </a:extLst>
          </p:cNvPr>
          <p:cNvSpPr>
            <a:spLocks noGrp="1"/>
          </p:cNvSpPr>
          <p:nvPr>
            <p:ph sz="quarter" idx="27"/>
          </p:nvPr>
        </p:nvSpPr>
        <p:spPr>
          <a:xfrm>
            <a:off x="9127323" y="4147348"/>
            <a:ext cx="2440580" cy="1138488"/>
          </a:xfrm>
        </p:spPr>
        <p:txBody>
          <a:bodyPr anchor="t">
            <a:noAutofit/>
          </a:bodyPr>
          <a:lstStyle>
            <a:lvl1pPr marL="154513" indent="-154513">
              <a:spcAft>
                <a:spcPts val="800"/>
              </a:spcAft>
              <a:buClr>
                <a:schemeClr val="tx2"/>
              </a:buClr>
              <a:buFont typeface="Arial" panose="020B0604020202020204" pitchFamily="34" charset="0"/>
              <a:buChar char="•"/>
              <a:defRPr sz="1333" b="0">
                <a:solidFill>
                  <a:schemeClr val="accent1"/>
                </a:solidFill>
              </a:defRPr>
            </a:lvl1pPr>
            <a:lvl2pPr marL="232828" indent="-232828">
              <a:spcAft>
                <a:spcPts val="800"/>
              </a:spcAft>
              <a:buFont typeface="Arial" panose="020B0604020202020204" pitchFamily="34" charset="0"/>
              <a:buChar char="•"/>
              <a:defRPr sz="1867"/>
            </a:lvl2pPr>
          </a:lstStyle>
          <a:p>
            <a:pPr lvl="0"/>
            <a:r>
              <a:rPr lang="en-US"/>
              <a:t>Click to edit Master text styles</a:t>
            </a:r>
          </a:p>
        </p:txBody>
      </p:sp>
      <p:sp>
        <p:nvSpPr>
          <p:cNvPr id="45" name="Content Placeholder 3">
            <a:extLst>
              <a:ext uri="{FF2B5EF4-FFF2-40B4-BE49-F238E27FC236}">
                <a16:creationId xmlns:a16="http://schemas.microsoft.com/office/drawing/2014/main" id="{01766314-5B4B-4FBB-B9DA-9446960F3548}"/>
              </a:ext>
            </a:extLst>
          </p:cNvPr>
          <p:cNvSpPr>
            <a:spLocks noGrp="1"/>
          </p:cNvSpPr>
          <p:nvPr>
            <p:ph sz="quarter" idx="28" hasCustomPrompt="1"/>
          </p:nvPr>
        </p:nvSpPr>
        <p:spPr>
          <a:xfrm>
            <a:off x="3466832" y="887225"/>
            <a:ext cx="8160392" cy="943848"/>
          </a:xfrm>
        </p:spPr>
        <p:txBody>
          <a:bodyPr anchor="ctr">
            <a:noAutofit/>
          </a:bodyPr>
          <a:lstStyle>
            <a:lvl1pPr>
              <a:defRPr sz="2667">
                <a:solidFill>
                  <a:schemeClr val="accent1"/>
                </a:solidFill>
              </a:defRPr>
            </a:lvl1pPr>
            <a:lvl2pPr marL="0" indent="0">
              <a:buNone/>
              <a:defRPr/>
            </a:lvl2pPr>
          </a:lstStyle>
          <a:p>
            <a:pPr lvl="0"/>
            <a:r>
              <a:rPr lang="en-US"/>
              <a:t>CLICK TO EDIT MASTER TEXT STYLES</a:t>
            </a:r>
          </a:p>
        </p:txBody>
      </p:sp>
    </p:spTree>
    <p:custDataLst>
      <p:tags r:id="rId1"/>
    </p:custDataLst>
    <p:extLst>
      <p:ext uri="{BB962C8B-B14F-4D97-AF65-F5344CB8AC3E}">
        <p14:creationId xmlns:p14="http://schemas.microsoft.com/office/powerpoint/2010/main" val="39040154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Heading + Content: 3 Segments _With Image_S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694F2C5-D0BE-4439-89A1-8DBFB471FD3A}"/>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Right Triangle 12">
            <a:extLst>
              <a:ext uri="{FF2B5EF4-FFF2-40B4-BE49-F238E27FC236}">
                <a16:creationId xmlns:a16="http://schemas.microsoft.com/office/drawing/2014/main" id="{10875BBD-D4EC-4044-96A8-3127378A0BA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Picture Placeholder 10">
            <a:extLst>
              <a:ext uri="{FF2B5EF4-FFF2-40B4-BE49-F238E27FC236}">
                <a16:creationId xmlns:a16="http://schemas.microsoft.com/office/drawing/2014/main" id="{E1041322-A1AD-43A6-83AE-C0079EC41C54}"/>
              </a:ext>
            </a:extLst>
          </p:cNvPr>
          <p:cNvSpPr>
            <a:spLocks noGrp="1"/>
          </p:cNvSpPr>
          <p:nvPr>
            <p:ph type="pic" sz="quarter" idx="16" hasCustomPrompt="1"/>
          </p:nvPr>
        </p:nvSpPr>
        <p:spPr>
          <a:xfrm>
            <a:off x="0" y="2022216"/>
            <a:ext cx="3392829" cy="4376217"/>
          </a:xfrm>
        </p:spPr>
        <p:txBody>
          <a:bodyPr/>
          <a:lstStyle>
            <a:lvl1pPr algn="ctr">
              <a:defRPr sz="1600"/>
            </a:lvl1pPr>
          </a:lstStyle>
          <a:p>
            <a:r>
              <a:rPr lang="en-US" dirty="0"/>
              <a:t>Click icon to add image</a:t>
            </a:r>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4" y="914399"/>
            <a:ext cx="11573429" cy="934631"/>
          </a:xfrm>
        </p:spPr>
        <p:txBody>
          <a:bodyPr/>
          <a:lstStyle>
            <a:lvl1pPr>
              <a:defRPr sz="1867"/>
            </a:lvl1pPr>
            <a:lvl2pPr>
              <a:defRPr>
                <a:solidFill>
                  <a:schemeClr val="accent1"/>
                </a:solidFill>
              </a:defRPr>
            </a:lvl2pPr>
            <a:lvl3pPr>
              <a:defRPr>
                <a:solidFill>
                  <a:schemeClr val="accent1"/>
                </a:solidFill>
              </a:defRPr>
            </a:lvl3pPr>
            <a:lvl4pPr>
              <a:defRPr>
                <a:solidFill>
                  <a:schemeClr val="accent1"/>
                </a:solidFill>
              </a:defRPr>
            </a:lvl4pPr>
          </a:lstStyle>
          <a:p>
            <a:pPr lvl="0"/>
            <a:r>
              <a:rPr lang="en-US"/>
              <a:t>Click to edit Master text styles</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0" name="Content Placeholder 3">
            <a:extLst>
              <a:ext uri="{FF2B5EF4-FFF2-40B4-BE49-F238E27FC236}">
                <a16:creationId xmlns:a16="http://schemas.microsoft.com/office/drawing/2014/main" id="{916C38F1-AE5C-42E4-88DF-28A07D5C551E}"/>
              </a:ext>
            </a:extLst>
          </p:cNvPr>
          <p:cNvSpPr>
            <a:spLocks noGrp="1"/>
          </p:cNvSpPr>
          <p:nvPr>
            <p:ph sz="quarter" idx="13"/>
          </p:nvPr>
        </p:nvSpPr>
        <p:spPr>
          <a:xfrm>
            <a:off x="3544187" y="2022403"/>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4" name="Content Placeholder 3">
            <a:extLst>
              <a:ext uri="{FF2B5EF4-FFF2-40B4-BE49-F238E27FC236}">
                <a16:creationId xmlns:a16="http://schemas.microsoft.com/office/drawing/2014/main" id="{AFAA8CF8-8A80-457F-A120-A3E1C8652E89}"/>
              </a:ext>
            </a:extLst>
          </p:cNvPr>
          <p:cNvSpPr>
            <a:spLocks noGrp="1"/>
          </p:cNvSpPr>
          <p:nvPr>
            <p:ph sz="quarter" idx="14"/>
          </p:nvPr>
        </p:nvSpPr>
        <p:spPr>
          <a:xfrm>
            <a:off x="3544187" y="3515687"/>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
        <p:nvSpPr>
          <p:cNvPr id="15" name="Content Placeholder 3">
            <a:extLst>
              <a:ext uri="{FF2B5EF4-FFF2-40B4-BE49-F238E27FC236}">
                <a16:creationId xmlns:a16="http://schemas.microsoft.com/office/drawing/2014/main" id="{CD9C74D3-B745-4B14-BA49-1F57537FCCD0}"/>
              </a:ext>
            </a:extLst>
          </p:cNvPr>
          <p:cNvSpPr>
            <a:spLocks noGrp="1"/>
          </p:cNvSpPr>
          <p:nvPr>
            <p:ph sz="quarter" idx="15"/>
          </p:nvPr>
        </p:nvSpPr>
        <p:spPr>
          <a:xfrm>
            <a:off x="3544187" y="5008971"/>
            <a:ext cx="8350976" cy="1389461"/>
          </a:xfrm>
          <a:noFill/>
        </p:spPr>
        <p:txBody>
          <a:bodyPr lIns="91440" tIns="91440" rIns="91440" bIns="91440"/>
          <a:lstStyle>
            <a:lvl1pPr>
              <a:spcAft>
                <a:spcPts val="667"/>
              </a:spcAft>
              <a:defRPr sz="1600">
                <a:solidFill>
                  <a:schemeClr val="accent1"/>
                </a:solidFill>
              </a:defRPr>
            </a:lvl1pPr>
            <a:lvl2pPr marL="0" indent="0">
              <a:spcAft>
                <a:spcPts val="800"/>
              </a:spcAft>
              <a:buFontTx/>
              <a:buNone/>
              <a:defRPr sz="1600" b="0">
                <a:solidFill>
                  <a:schemeClr val="accent1"/>
                </a:solidFill>
              </a:defRPr>
            </a:lvl2pPr>
            <a:lvl3pPr marL="152396" indent="-152396">
              <a:spcAft>
                <a:spcPts val="667"/>
              </a:spcAft>
              <a:defRPr sz="1600" b="0">
                <a:solidFill>
                  <a:schemeClr val="accent1"/>
                </a:solidFill>
              </a:defRPr>
            </a:lvl3pPr>
            <a:lvl4pPr>
              <a:spcAft>
                <a:spcPts val="800"/>
              </a:spcAft>
              <a:defRPr>
                <a:solidFill>
                  <a:schemeClr val="accent1"/>
                </a:solidFill>
              </a:defRPr>
            </a:lvl4pPr>
            <a:lvl5pPr>
              <a:spcAft>
                <a:spcPts val="800"/>
              </a:spcAft>
              <a:defRPr/>
            </a:lvl5pPr>
          </a:lstStyle>
          <a:p>
            <a:pPr lvl="0"/>
            <a:r>
              <a:rPr lang="en-US"/>
              <a:t>Click to edit Master text styles</a:t>
            </a:r>
          </a:p>
          <a:p>
            <a:pPr lvl="2"/>
            <a:r>
              <a:rPr lang="en-US"/>
              <a:t>Second level</a:t>
            </a:r>
          </a:p>
        </p:txBody>
      </p:sp>
    </p:spTree>
    <p:custDataLst>
      <p:tags r:id="rId1"/>
    </p:custDataLst>
    <p:extLst>
      <p:ext uri="{BB962C8B-B14F-4D97-AF65-F5344CB8AC3E}">
        <p14:creationId xmlns:p14="http://schemas.microsoft.com/office/powerpoint/2010/main" val="139089513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 Center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6"/>
            <a:ext cx="6200019"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22846055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Heading + Center Left Content with highligh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0F431BB-C75D-4D5C-A78D-A03AED449C4F}"/>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380B8B1-267A-449E-8D32-42F797F35816}"/>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11573429"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1944917"/>
            <a:ext cx="6200019" cy="3191860"/>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7" name="Content Placeholder 3">
            <a:extLst>
              <a:ext uri="{FF2B5EF4-FFF2-40B4-BE49-F238E27FC236}">
                <a16:creationId xmlns:a16="http://schemas.microsoft.com/office/drawing/2014/main" id="{A8672BF9-9D72-4751-8906-04A081BB9968}"/>
              </a:ext>
            </a:extLst>
          </p:cNvPr>
          <p:cNvSpPr>
            <a:spLocks noGrp="1"/>
          </p:cNvSpPr>
          <p:nvPr>
            <p:ph sz="quarter" idx="12" hasCustomPrompt="1"/>
          </p:nvPr>
        </p:nvSpPr>
        <p:spPr>
          <a:xfrm>
            <a:off x="321734" y="5252894"/>
            <a:ext cx="11574421" cy="905861"/>
          </a:xfrm>
        </p:spPr>
        <p:txBody>
          <a:bodyPr/>
          <a:lstStyle>
            <a:lvl2pPr>
              <a:defRPr sz="1867"/>
            </a:lvl2pPr>
            <a:lvl3pPr>
              <a:defRPr sz="1867"/>
            </a:lvl3pPr>
            <a:lvl4pPr>
              <a:defRPr sz="1867"/>
            </a:lvl4pPr>
          </a:lstStyle>
          <a:p>
            <a:pPr lvl="1"/>
            <a:r>
              <a:rPr lang="en-US"/>
              <a:t>Second level</a:t>
            </a:r>
          </a:p>
          <a:p>
            <a:pPr lvl="2"/>
            <a:r>
              <a:rPr lang="en-US"/>
              <a:t>Third level</a:t>
            </a:r>
          </a:p>
        </p:txBody>
      </p:sp>
    </p:spTree>
    <p:custDataLst>
      <p:tags r:id="rId1"/>
    </p:custDataLst>
    <p:extLst>
      <p:ext uri="{BB962C8B-B14F-4D97-AF65-F5344CB8AC3E}">
        <p14:creationId xmlns:p14="http://schemas.microsoft.com/office/powerpoint/2010/main" val="354076063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Heading + Center Righ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870D5-A4F5-478C-9087-73B3BD9AB498}"/>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6DDBDEF3-06D5-4A3D-A3B4-C09DFB5B4AF9}"/>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30" y="9331"/>
            <a:ext cx="9855005"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4903895" y="1944916"/>
            <a:ext cx="6992264" cy="4357272"/>
          </a:xfrm>
        </p:spPr>
        <p:txBody>
          <a:bodyPr/>
          <a:lstStyle>
            <a:lvl2pPr>
              <a:defRPr sz="1867"/>
            </a:lvl2pPr>
            <a:lvl3pPr>
              <a:defRPr sz="1867"/>
            </a:lvl3pPr>
            <a:lvl4pPr>
              <a:defRPr sz="1867"/>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81772506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ing + Left Content ">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A787DF3-85D5-4DA5-ADB6-F20AF70B2FF4}"/>
              </a:ext>
            </a:extLst>
          </p:cNvPr>
          <p:cNvSpPr/>
          <p:nvPr userDrawn="1"/>
        </p:nvSpPr>
        <p:spPr>
          <a:xfrm>
            <a:off x="0" y="1"/>
            <a:ext cx="12192000" cy="516239"/>
          </a:xfrm>
          <a:prstGeom prst="rect">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Right Triangle 10">
            <a:extLst>
              <a:ext uri="{FF2B5EF4-FFF2-40B4-BE49-F238E27FC236}">
                <a16:creationId xmlns:a16="http://schemas.microsoft.com/office/drawing/2014/main" id="{FD0EE79A-5FBB-41B6-8BB7-94B99BD3B56E}"/>
              </a:ext>
            </a:extLst>
          </p:cNvPr>
          <p:cNvSpPr/>
          <p:nvPr userDrawn="1"/>
        </p:nvSpPr>
        <p:spPr>
          <a:xfrm rot="18900000">
            <a:off x="566415" y="363213"/>
            <a:ext cx="282051" cy="282051"/>
          </a:xfrm>
          <a:prstGeom prst="rtTriangle">
            <a:avLst/>
          </a:prstGeom>
          <a:solidFill>
            <a:srgbClr val="00A1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a:extLst>
              <a:ext uri="{FF2B5EF4-FFF2-40B4-BE49-F238E27FC236}">
                <a16:creationId xmlns:a16="http://schemas.microsoft.com/office/drawing/2014/main" id="{8A8DBDC7-8E5C-497A-A57E-E58E8BFF9A2A}"/>
              </a:ext>
            </a:extLst>
          </p:cNvPr>
          <p:cNvSpPr>
            <a:spLocks noGrp="1"/>
          </p:cNvSpPr>
          <p:nvPr>
            <p:ph type="title"/>
          </p:nvPr>
        </p:nvSpPr>
        <p:spPr>
          <a:xfrm>
            <a:off x="322729" y="9331"/>
            <a:ext cx="10808288" cy="478333"/>
          </a:xfrm>
        </p:spPr>
        <p:txBody>
          <a:bodyPr/>
          <a:lstStyle>
            <a:lvl1pPr>
              <a:defRPr>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DC3BD951-5D33-4C7F-876E-AD3A33B89E27}"/>
              </a:ext>
            </a:extLst>
          </p:cNvPr>
          <p:cNvSpPr>
            <a:spLocks noGrp="1"/>
          </p:cNvSpPr>
          <p:nvPr>
            <p:ph sz="quarter" idx="10"/>
          </p:nvPr>
        </p:nvSpPr>
        <p:spPr>
          <a:xfrm>
            <a:off x="321733" y="914399"/>
            <a:ext cx="5774267" cy="5387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F7E630E4-A409-407F-ABC7-899E7FEB8CA9}"/>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custDataLst>
      <p:tags r:id="rId1"/>
    </p:custDataLst>
    <p:extLst>
      <p:ext uri="{BB962C8B-B14F-4D97-AF65-F5344CB8AC3E}">
        <p14:creationId xmlns:p14="http://schemas.microsoft.com/office/powerpoint/2010/main" val="12088375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ags" Target="../tags/tag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22729" y="37906"/>
            <a:ext cx="10808288" cy="693551"/>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22730" y="1057836"/>
            <a:ext cx="11573431" cy="506832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295845" y="6457014"/>
            <a:ext cx="3860800" cy="365125"/>
          </a:xfrm>
          <a:prstGeom prst="rect">
            <a:avLst/>
          </a:prstGeom>
        </p:spPr>
        <p:txBody>
          <a:bodyPr vert="horz" lIns="91440" tIns="45720" rIns="91440" bIns="45720" rtlCol="0" anchor="ctr"/>
          <a:lstStyle>
            <a:lvl1pPr algn="l">
              <a:defRPr sz="800">
                <a:solidFill>
                  <a:schemeClr val="tx1">
                    <a:tint val="75000"/>
                  </a:schemeClr>
                </a:solidFill>
              </a:defRPr>
            </a:lvl1pPr>
          </a:lstStyle>
          <a:p>
            <a:r>
              <a:rPr lang="en-US" dirty="0">
                <a:solidFill>
                  <a:schemeClr val="bg1">
                    <a:lumMod val="50000"/>
                  </a:schemeClr>
                </a:solidFill>
              </a:rPr>
              <a:t>©2025 Daikin Applied  </a:t>
            </a:r>
          </a:p>
        </p:txBody>
      </p:sp>
    </p:spTree>
    <p:custDataLst>
      <p:tags r:id="rId35"/>
    </p:custDataLst>
    <p:extLst>
      <p:ext uri="{BB962C8B-B14F-4D97-AF65-F5344CB8AC3E}">
        <p14:creationId xmlns:p14="http://schemas.microsoft.com/office/powerpoint/2010/main" val="41783741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3" r:id="rId18"/>
    <p:sldLayoutId id="2147483724" r:id="rId19"/>
    <p:sldLayoutId id="2147483725" r:id="rId20"/>
    <p:sldLayoutId id="2147483726" r:id="rId21"/>
    <p:sldLayoutId id="2147483727" r:id="rId22"/>
    <p:sldLayoutId id="2147483728" r:id="rId23"/>
    <p:sldLayoutId id="2147483729" r:id="rId24"/>
    <p:sldLayoutId id="2147483732" r:id="rId25"/>
    <p:sldLayoutId id="2147483733" r:id="rId26"/>
    <p:sldLayoutId id="2147483734" r:id="rId27"/>
    <p:sldLayoutId id="2147483735" r:id="rId28"/>
    <p:sldLayoutId id="2147483737" r:id="rId29"/>
    <p:sldLayoutId id="2147483739" r:id="rId30"/>
    <p:sldLayoutId id="2147483740" r:id="rId31"/>
    <p:sldLayoutId id="2147483741" r:id="rId32"/>
    <p:sldLayoutId id="2147483743" r:id="rId33"/>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hf sldNum="0" hdr="0" dt="0"/>
  <p:txStyles>
    <p:titleStyle>
      <a:lvl1pPr algn="l" defTabSz="1219170" rtl="0" eaLnBrk="1" latinLnBrk="0" hangingPunct="1">
        <a:spcBef>
          <a:spcPct val="0"/>
        </a:spcBef>
        <a:buNone/>
        <a:defRPr sz="2400" b="1" kern="1200">
          <a:solidFill>
            <a:schemeClr val="tx1"/>
          </a:solidFill>
          <a:latin typeface="+mj-lt"/>
          <a:ea typeface="+mj-ea"/>
          <a:cs typeface="+mj-cs"/>
        </a:defRPr>
      </a:lvl1pPr>
    </p:titleStyle>
    <p:body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mailto:sharon.haeg@daikinapplied.com" TargetMode="Externa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daikinapplied.com/decarbonization/knowledge-center" TargetMode="Externa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diagramColors" Target="../diagrams/colors5.xml"/><Relationship Id="rId11" Type="http://schemas.openxmlformats.org/officeDocument/2006/relationships/image" Target="../media/image42.png"/><Relationship Id="rId5" Type="http://schemas.openxmlformats.org/officeDocument/2006/relationships/diagramQuickStyle" Target="../diagrams/quickStyle5.xml"/><Relationship Id="rId10" Type="http://schemas.openxmlformats.org/officeDocument/2006/relationships/image" Target="../media/image41.png"/><Relationship Id="rId4" Type="http://schemas.openxmlformats.org/officeDocument/2006/relationships/diagramLayout" Target="../diagrams/layout5.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3.xml"/><Relationship Id="rId5" Type="http://schemas.openxmlformats.org/officeDocument/2006/relationships/image" Target="../media/image39.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hyperlink" Target="https://ahridirectory.org/" TargetMode="Externa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8" Type="http://schemas.openxmlformats.org/officeDocument/2006/relationships/image" Target="cid:image001.jpg@01D68CCC.DDD3CA70" TargetMode="External"/><Relationship Id="rId3" Type="http://schemas.openxmlformats.org/officeDocument/2006/relationships/hyperlink" Target="mailto:jeffrey.seewald@daikinapplied.com?subject=IAQP%20&amp;%20SVT" TargetMode="External"/><Relationship Id="rId7"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0.xml"/><Relationship Id="rId6" Type="http://schemas.openxmlformats.org/officeDocument/2006/relationships/image" Target="../media/image53.emf"/><Relationship Id="rId5" Type="http://schemas.openxmlformats.org/officeDocument/2006/relationships/image" Target="../media/image55.png"/><Relationship Id="rId4" Type="http://schemas.openxmlformats.org/officeDocument/2006/relationships/image" Target="../media/image540.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1130.png"/><Relationship Id="rId4" Type="http://schemas.openxmlformats.org/officeDocument/2006/relationships/image" Target="../media/image1120.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30.xml"/><Relationship Id="rId6" Type="http://schemas.openxmlformats.org/officeDocument/2006/relationships/image" Target="../media/image53.emf"/><Relationship Id="rId5" Type="http://schemas.openxmlformats.org/officeDocument/2006/relationships/image" Target="../media/image55.png"/><Relationship Id="rId4" Type="http://schemas.openxmlformats.org/officeDocument/2006/relationships/image" Target="../media/image540.png"/></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hyperlink" Target="mailto:jeffrey.seewald@daikinapplied.com?subject=IAQP%20&amp;%20SVT" TargetMode="External"/><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31.jpe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4.xml"/><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chart" Target="../charts/chart1.xml"/><Relationship Id="rId1" Type="http://schemas.openxmlformats.org/officeDocument/2006/relationships/slideLayout" Target="../slideLayouts/slideLayout27.xml"/><Relationship Id="rId4" Type="http://schemas.openxmlformats.org/officeDocument/2006/relationships/image" Target="../media/image1180.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4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chart" Target="../charts/chart4.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5.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s://www.mncee.org/sites/default/files/report-files/CEE_Final%20Performance%20Report_Dual%20Fuel%20RTU%20Monitoring_FF.pdf" TargetMode="Externa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3.png"/><Relationship Id="rId4" Type="http://schemas.openxmlformats.org/officeDocument/2006/relationships/notesSlide" Target="../notesSlides/notesSlide3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mncee.org/sites/default/files/report-files/CEE_Final%20Performance%20Report_Dual%20Fuel%20RTU%20Monitoring_FF.pdf" TargetMode="External"/><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27.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s://www.ashrae.org/about/cebd-center-of-excellence-for-building-decarbonization" TargetMode="External"/><Relationship Id="rId7" Type="http://schemas.openxmlformats.org/officeDocument/2006/relationships/hyperlink" Target="https://liftoff.energy.gov/wp-content/uploads/2025/01/LIFTOFF_DOE_Geothermal-Heating-and-Cooling_Updated-2.6.25.pdf" TargetMode="External"/><Relationship Id="rId2" Type="http://schemas.openxmlformats.org/officeDocument/2006/relationships/notesSlide" Target="../notesSlides/notesSlide34.xml"/><Relationship Id="rId1" Type="http://schemas.openxmlformats.org/officeDocument/2006/relationships/slideLayout" Target="../slideLayouts/slideLayout27.xml"/><Relationship Id="rId6" Type="http://schemas.openxmlformats.org/officeDocument/2006/relationships/hyperlink" Target="https://www.ashrae.org/about/cebd-technical-resources" TargetMode="External"/><Relationship Id="rId5" Type="http://schemas.openxmlformats.org/officeDocument/2006/relationships/hyperlink" Target="https://www.energy.gov/eere/decarbonizing-us-economy-2050-national-blueprint-buildings-sector" TargetMode="External"/><Relationship Id="rId10" Type="http://schemas.openxmlformats.org/officeDocument/2006/relationships/image" Target="../media/image87.png"/><Relationship Id="rId4" Type="http://schemas.openxmlformats.org/officeDocument/2006/relationships/hyperlink" Target="https://www.ashrae.org/about/cebd-building-decarb-101" TargetMode="External"/><Relationship Id="rId9" Type="http://schemas.openxmlformats.org/officeDocument/2006/relationships/hyperlink" Target="https://www.nrel.gov/docs/fy24osti/87812.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s://www.daikinapplied.com/decarbonization" TargetMode="External"/><Relationship Id="rId2" Type="http://schemas.openxmlformats.org/officeDocument/2006/relationships/notesSlide" Target="../notesSlides/notesSlide35.xml"/><Relationship Id="rId1" Type="http://schemas.openxmlformats.org/officeDocument/2006/relationships/slideLayout" Target="../slideLayouts/slideLayout27.xml"/><Relationship Id="rId4" Type="http://schemas.openxmlformats.org/officeDocument/2006/relationships/image" Target="../media/image88.png"/></Relationships>
</file>

<file path=ppt/slides/_rels/slide54.xml.rels><?xml version="1.0" encoding="UTF-8" standalone="yes"?>
<Relationships xmlns="http://schemas.openxmlformats.org/package/2006/relationships"><Relationship Id="rId3" Type="http://schemas.openxmlformats.org/officeDocument/2006/relationships/hyperlink" Target="https://hvacology.buzzsprout.com/2361012/episodes/17268376-hvacology-talks-to-daikin-about-r32-the-future-of-refrigerants" TargetMode="External"/><Relationship Id="rId2" Type="http://schemas.openxmlformats.org/officeDocument/2006/relationships/notesSlide" Target="../notesSlides/notesSlide36.xml"/><Relationship Id="rId1" Type="http://schemas.openxmlformats.org/officeDocument/2006/relationships/slideLayout" Target="../slideLayouts/slideLayout27.xml"/><Relationship Id="rId4" Type="http://schemas.openxmlformats.org/officeDocument/2006/relationships/image" Target="../media/image89.png"/></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hyperlink" Target="https://www.surveymonkey.com/r/5X5JQP7" TargetMode="External"/><Relationship Id="rId2" Type="http://schemas.openxmlformats.org/officeDocument/2006/relationships/notesSlide" Target="../notesSlides/notesSlide38.xml"/><Relationship Id="rId1" Type="http://schemas.openxmlformats.org/officeDocument/2006/relationships/slideLayout" Target="../slideLayouts/slideLayout30.xml"/><Relationship Id="rId5" Type="http://schemas.openxmlformats.org/officeDocument/2006/relationships/image" Target="../media/image91.png"/><Relationship Id="rId4" Type="http://schemas.openxmlformats.org/officeDocument/2006/relationships/image" Target="../media/image90.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A86DB2-01B6-8E41-BF1E-5E29EDBA72C7}"/>
              </a:ext>
            </a:extLst>
          </p:cNvPr>
          <p:cNvSpPr>
            <a:spLocks noGrp="1"/>
          </p:cNvSpPr>
          <p:nvPr>
            <p:ph type="ctrTitle"/>
          </p:nvPr>
        </p:nvSpPr>
        <p:spPr>
          <a:xfrm>
            <a:off x="1" y="1676400"/>
            <a:ext cx="12191999" cy="2764971"/>
          </a:xfrm>
        </p:spPr>
        <p:txBody>
          <a:bodyPr/>
          <a:lstStyle/>
          <a:p>
            <a:pPr algn="ctr"/>
            <a:r>
              <a:rPr lang="en-US" sz="3600" dirty="0">
                <a:latin typeface="Helvetica"/>
                <a:cs typeface="Helvetica"/>
              </a:rPr>
              <a:t>Decarbonization &amp; Electrification</a:t>
            </a:r>
            <a:br>
              <a:rPr lang="en-US" sz="3600" dirty="0">
                <a:latin typeface="Helvetica"/>
                <a:cs typeface="Helvetica"/>
              </a:rPr>
            </a:br>
            <a:r>
              <a:rPr lang="en-US" sz="3600" dirty="0">
                <a:latin typeface="Helvetica"/>
                <a:cs typeface="Helvetica"/>
              </a:rPr>
              <a:t>for Applied HVAC Systems</a:t>
            </a:r>
            <a:endParaRPr lang="en-US" dirty="0"/>
          </a:p>
        </p:txBody>
      </p:sp>
      <p:sp>
        <p:nvSpPr>
          <p:cNvPr id="2" name="Text Placeholder 1">
            <a:extLst>
              <a:ext uri="{FF2B5EF4-FFF2-40B4-BE49-F238E27FC236}">
                <a16:creationId xmlns:a16="http://schemas.microsoft.com/office/drawing/2014/main" id="{7E4747B7-38C4-159D-8C65-AFEEE903816A}"/>
              </a:ext>
            </a:extLst>
          </p:cNvPr>
          <p:cNvSpPr>
            <a:spLocks noGrp="1"/>
          </p:cNvSpPr>
          <p:nvPr>
            <p:ph type="body" sz="quarter" idx="11"/>
          </p:nvPr>
        </p:nvSpPr>
        <p:spPr>
          <a:xfrm>
            <a:off x="3258606" y="3139966"/>
            <a:ext cx="6104467" cy="578068"/>
          </a:xfrm>
        </p:spPr>
        <p:txBody>
          <a:bodyPr/>
          <a:lstStyle/>
          <a:p>
            <a:pPr algn="ctr"/>
            <a:r>
              <a:rPr lang="en-US" dirty="0"/>
              <a:t>Rooftop Unit Air-Source Heat Pumps</a:t>
            </a:r>
          </a:p>
        </p:txBody>
      </p:sp>
      <p:sp>
        <p:nvSpPr>
          <p:cNvPr id="6" name="Footer Placeholder 5">
            <a:extLst>
              <a:ext uri="{FF2B5EF4-FFF2-40B4-BE49-F238E27FC236}">
                <a16:creationId xmlns:a16="http://schemas.microsoft.com/office/drawing/2014/main" id="{6D75832E-F7F3-6448-84AB-18E34B181E4E}"/>
              </a:ext>
            </a:extLst>
          </p:cNvPr>
          <p:cNvSpPr>
            <a:spLocks noGrp="1"/>
          </p:cNvSpPr>
          <p:nvPr>
            <p:ph type="ftr" sz="quarter" idx="16"/>
          </p:nvPr>
        </p:nvSpPr>
        <p:spPr>
          <a:xfrm>
            <a:off x="295845" y="6466639"/>
            <a:ext cx="3860800" cy="365125"/>
          </a:xfrm>
          <a:prstGeom prst="rect">
            <a:avLst/>
          </a:prstGeom>
        </p:spPr>
        <p:txBody>
          <a:bodyPr/>
          <a:lstStyle/>
          <a:p>
            <a:r>
              <a:rPr lang="en-US" dirty="0"/>
              <a:t>©2025 Daikin Applied</a:t>
            </a:r>
          </a:p>
        </p:txBody>
      </p:sp>
      <p:sp>
        <p:nvSpPr>
          <p:cNvPr id="5" name="TextBox 4">
            <a:extLst>
              <a:ext uri="{FF2B5EF4-FFF2-40B4-BE49-F238E27FC236}">
                <a16:creationId xmlns:a16="http://schemas.microsoft.com/office/drawing/2014/main" id="{017854AA-6D12-9159-00C1-5B3B17EC360E}"/>
              </a:ext>
            </a:extLst>
          </p:cNvPr>
          <p:cNvSpPr txBox="1"/>
          <p:nvPr/>
        </p:nvSpPr>
        <p:spPr>
          <a:xfrm>
            <a:off x="3172747" y="6500425"/>
            <a:ext cx="584650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dirty="0">
                <a:solidFill>
                  <a:srgbClr val="7F7F7F"/>
                </a:solidFill>
              </a:rPr>
              <a:t>DISCLAIMER: This presentation is intended only for educational purposes and does not replace independent professional judgment and/or legal advice.  </a:t>
            </a:r>
            <a:br>
              <a:rPr lang="en-US" sz="600" dirty="0">
                <a:solidFill>
                  <a:srgbClr val="7F7F7F"/>
                </a:solidFill>
              </a:rPr>
            </a:br>
            <a:r>
              <a:rPr lang="en-US" sz="600" dirty="0">
                <a:solidFill>
                  <a:srgbClr val="7F7F7F"/>
                </a:solidFill>
              </a:rPr>
              <a:t>This presentation is copyrighted and cannot be used without the express permission of Daikin Applied Americas Inc. </a:t>
            </a:r>
          </a:p>
        </p:txBody>
      </p:sp>
      <p:sp>
        <p:nvSpPr>
          <p:cNvPr id="13" name="Text Placeholder 2">
            <a:extLst>
              <a:ext uri="{FF2B5EF4-FFF2-40B4-BE49-F238E27FC236}">
                <a16:creationId xmlns:a16="http://schemas.microsoft.com/office/drawing/2014/main" id="{1AFDEFDF-B898-5EF7-75DF-E456C5BBB06D}"/>
              </a:ext>
            </a:extLst>
          </p:cNvPr>
          <p:cNvSpPr txBox="1">
            <a:spLocks/>
          </p:cNvSpPr>
          <p:nvPr/>
        </p:nvSpPr>
        <p:spPr>
          <a:xfrm>
            <a:off x="1531144" y="3605892"/>
            <a:ext cx="9129712" cy="5667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0" kern="1200">
                <a:solidFill>
                  <a:schemeClr val="bg1"/>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algn="ctr"/>
            <a:r>
              <a:rPr lang="en-US" sz="1600" dirty="0"/>
              <a:t>Presented by: Jeff Seewald, HVAC Systems Business </a:t>
            </a:r>
            <a:r>
              <a:rPr lang="en-US" sz="1800" dirty="0"/>
              <a:t>Development</a:t>
            </a:r>
            <a:r>
              <a:rPr lang="en-US" sz="1600" dirty="0"/>
              <a:t> Manager</a:t>
            </a:r>
          </a:p>
          <a:p>
            <a:pPr algn="ctr"/>
            <a:r>
              <a:rPr lang="en-US" sz="1600" dirty="0"/>
              <a:t>June 18, 2025</a:t>
            </a:r>
          </a:p>
          <a:p>
            <a:pPr algn="ctr"/>
            <a:endParaRPr lang="en-US" sz="2400" dirty="0"/>
          </a:p>
        </p:txBody>
      </p:sp>
    </p:spTree>
    <p:extLst>
      <p:ext uri="{BB962C8B-B14F-4D97-AF65-F5344CB8AC3E}">
        <p14:creationId xmlns:p14="http://schemas.microsoft.com/office/powerpoint/2010/main" val="238565909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B1A9-64C6-5FAC-1A77-016CB6DE1193}"/>
              </a:ext>
            </a:extLst>
          </p:cNvPr>
          <p:cNvSpPr>
            <a:spLocks noGrp="1"/>
          </p:cNvSpPr>
          <p:nvPr>
            <p:ph type="title"/>
          </p:nvPr>
        </p:nvSpPr>
        <p:spPr>
          <a:xfrm>
            <a:off x="295845" y="0"/>
            <a:ext cx="11388155" cy="499872"/>
          </a:xfrm>
        </p:spPr>
        <p:txBody>
          <a:bodyPr/>
          <a:lstStyle/>
          <a:p>
            <a:r>
              <a:rPr lang="en-US" dirty="0"/>
              <a:t>Q&amp;A</a:t>
            </a:r>
          </a:p>
        </p:txBody>
      </p:sp>
      <p:sp>
        <p:nvSpPr>
          <p:cNvPr id="3" name="Content Placeholder 2">
            <a:extLst>
              <a:ext uri="{FF2B5EF4-FFF2-40B4-BE49-F238E27FC236}">
                <a16:creationId xmlns:a16="http://schemas.microsoft.com/office/drawing/2014/main" id="{4CB90FF0-9B5C-103F-6289-10AC2EA86ED7}"/>
              </a:ext>
            </a:extLst>
          </p:cNvPr>
          <p:cNvSpPr>
            <a:spLocks noGrp="1"/>
          </p:cNvSpPr>
          <p:nvPr>
            <p:ph sz="quarter" idx="10"/>
          </p:nvPr>
        </p:nvSpPr>
        <p:spPr>
          <a:xfrm>
            <a:off x="295845" y="1012142"/>
            <a:ext cx="5111891" cy="891319"/>
          </a:xfrm>
        </p:spPr>
        <p:txBody>
          <a:bodyPr/>
          <a:lstStyle/>
          <a:p>
            <a:r>
              <a:rPr lang="en-US" sz="2400" dirty="0"/>
              <a:t>Instructions</a:t>
            </a:r>
          </a:p>
        </p:txBody>
      </p:sp>
      <p:sp>
        <p:nvSpPr>
          <p:cNvPr id="4" name="Content Placeholder 3">
            <a:extLst>
              <a:ext uri="{FF2B5EF4-FFF2-40B4-BE49-F238E27FC236}">
                <a16:creationId xmlns:a16="http://schemas.microsoft.com/office/drawing/2014/main" id="{4BCA8A89-D593-01A0-164F-424573195BC4}"/>
              </a:ext>
            </a:extLst>
          </p:cNvPr>
          <p:cNvSpPr>
            <a:spLocks noGrp="1"/>
          </p:cNvSpPr>
          <p:nvPr>
            <p:ph sz="quarter" idx="17"/>
          </p:nvPr>
        </p:nvSpPr>
        <p:spPr>
          <a:xfrm>
            <a:off x="295845" y="1541376"/>
            <a:ext cx="5111891" cy="4038809"/>
          </a:xfrm>
        </p:spPr>
        <p:txBody>
          <a:bodyPr/>
          <a:lstStyle/>
          <a:p>
            <a:r>
              <a:rPr lang="en-US" sz="2400" dirty="0"/>
              <a:t>Please submit questions via email to:</a:t>
            </a:r>
          </a:p>
          <a:p>
            <a:r>
              <a:rPr lang="en-US" sz="2400" dirty="0">
                <a:hlinkClick r:id="rId2"/>
              </a:rPr>
              <a:t>sharon.haeg@daikinapplied.com</a:t>
            </a:r>
            <a:endParaRPr lang="en-US" sz="2400" dirty="0"/>
          </a:p>
          <a:p>
            <a:endParaRPr lang="en-US" sz="2400" dirty="0"/>
          </a:p>
          <a:p>
            <a:r>
              <a:rPr lang="en-US" sz="2400" dirty="0"/>
              <a:t>We will respond to your questions at the end of the webinar, and/or via email.</a:t>
            </a:r>
          </a:p>
        </p:txBody>
      </p:sp>
      <p:pic>
        <p:nvPicPr>
          <p:cNvPr id="5" name="Content Placeholder 4">
            <a:extLst>
              <a:ext uri="{FF2B5EF4-FFF2-40B4-BE49-F238E27FC236}">
                <a16:creationId xmlns:a16="http://schemas.microsoft.com/office/drawing/2014/main" id="{0F2C8ACE-1511-5CEC-CFE7-E9BA66001E24}"/>
              </a:ext>
            </a:extLst>
          </p:cNvPr>
          <p:cNvPicPr>
            <a:picLocks noGrp="1" noChangeAspect="1"/>
          </p:cNvPicPr>
          <p:nvPr>
            <p:ph sz="quarter" idx="19"/>
          </p:nvPr>
        </p:nvPicPr>
        <p:blipFill>
          <a:blip r:embed="rId3"/>
          <a:stretch>
            <a:fillRect/>
          </a:stretch>
        </p:blipFill>
        <p:spPr>
          <a:xfrm>
            <a:off x="7020719" y="1541463"/>
            <a:ext cx="4038600" cy="4038600"/>
          </a:xfrm>
        </p:spPr>
      </p:pic>
      <p:sp>
        <p:nvSpPr>
          <p:cNvPr id="10" name="Footer Placeholder 4">
            <a:extLst>
              <a:ext uri="{FF2B5EF4-FFF2-40B4-BE49-F238E27FC236}">
                <a16:creationId xmlns:a16="http://schemas.microsoft.com/office/drawing/2014/main" id="{BF6F9361-240C-188D-B425-F6CDBAB1F1C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84906161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1</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Do you expect to be involved in a RTU heat pump system design and/or installation?</a:t>
            </a:r>
          </a:p>
          <a:p>
            <a:pPr lvl="1"/>
            <a:r>
              <a:rPr lang="en-US" dirty="0"/>
              <a:t>Presently involved in one or more projects</a:t>
            </a:r>
          </a:p>
          <a:p>
            <a:pPr lvl="1"/>
            <a:r>
              <a:rPr lang="en-US" dirty="0"/>
              <a:t>In the next 6-12 months</a:t>
            </a:r>
          </a:p>
          <a:p>
            <a:pPr lvl="1"/>
            <a:r>
              <a:rPr lang="en-US" dirty="0"/>
              <a:t>In the next 1-2 years</a:t>
            </a:r>
          </a:p>
          <a:p>
            <a:pPr lvl="1"/>
            <a:r>
              <a:rPr lang="en-US" dirty="0"/>
              <a:t>In the next 3-5 years</a:t>
            </a:r>
          </a:p>
          <a:p>
            <a:pPr lvl="1"/>
            <a:r>
              <a:rPr lang="en-US" dirty="0"/>
              <a:t>Not sure</a:t>
            </a:r>
          </a:p>
          <a:p>
            <a:pPr lvl="1"/>
            <a:endParaRPr lang="en-US" dirty="0"/>
          </a:p>
        </p:txBody>
      </p:sp>
      <p:sp>
        <p:nvSpPr>
          <p:cNvPr id="2" name="Content Placeholder 1">
            <a:extLst>
              <a:ext uri="{FF2B5EF4-FFF2-40B4-BE49-F238E27FC236}">
                <a16:creationId xmlns:a16="http://schemas.microsoft.com/office/drawing/2014/main" id="{73BD3EC1-ABB4-E355-8408-7DED1C37BA0A}"/>
              </a:ext>
            </a:extLst>
          </p:cNvPr>
          <p:cNvSpPr>
            <a:spLocks noGrp="1"/>
          </p:cNvSpPr>
          <p:nvPr>
            <p:ph sz="quarter" idx="18"/>
          </p:nvPr>
        </p:nvSpPr>
        <p:spPr>
          <a:xfrm>
            <a:off x="6325419" y="1012142"/>
            <a:ext cx="5428887" cy="516239"/>
          </a:xfrm>
        </p:spPr>
        <p:txBody>
          <a:bodyPr/>
          <a:lstStyle/>
          <a:p>
            <a:r>
              <a:rPr lang="en-US" dirty="0"/>
              <a:t>Parts 1 and 2: Recordings Available!</a:t>
            </a:r>
          </a:p>
        </p:txBody>
      </p:sp>
      <p:sp>
        <p:nvSpPr>
          <p:cNvPr id="12" name="Content Placeholder 11">
            <a:extLst>
              <a:ext uri="{FF2B5EF4-FFF2-40B4-BE49-F238E27FC236}">
                <a16:creationId xmlns:a16="http://schemas.microsoft.com/office/drawing/2014/main" id="{41DBA6A2-840E-3C01-269B-DFC7520B6142}"/>
              </a:ext>
            </a:extLst>
          </p:cNvPr>
          <p:cNvSpPr>
            <a:spLocks noGrp="1"/>
          </p:cNvSpPr>
          <p:nvPr>
            <p:ph sz="quarter" idx="19"/>
          </p:nvPr>
        </p:nvSpPr>
        <p:spPr>
          <a:xfrm>
            <a:off x="6325419" y="1541376"/>
            <a:ext cx="3279191" cy="4038809"/>
          </a:xfrm>
        </p:spPr>
        <p:txBody>
          <a:bodyPr/>
          <a:lstStyle/>
          <a:p>
            <a:r>
              <a:rPr lang="en-US" sz="1800" dirty="0">
                <a:solidFill>
                  <a:srgbClr val="212529"/>
                </a:solidFill>
              </a:rPr>
              <a:t>Missed Parts 1 or 2 of this Decarbonization webcast series? </a:t>
            </a:r>
          </a:p>
          <a:p>
            <a:pPr lvl="1"/>
            <a:r>
              <a:rPr lang="en-US" sz="1800" dirty="0"/>
              <a:t>Part 1: Review / Update</a:t>
            </a:r>
          </a:p>
          <a:p>
            <a:pPr lvl="1"/>
            <a:r>
              <a:rPr lang="en-US" sz="1800" dirty="0"/>
              <a:t>Part 2: Industry Guidance on Thermal Systems</a:t>
            </a:r>
          </a:p>
          <a:p>
            <a:endParaRPr lang="en-US" sz="1800" dirty="0">
              <a:solidFill>
                <a:srgbClr val="212529"/>
              </a:solidFill>
            </a:endParaRPr>
          </a:p>
          <a:p>
            <a:r>
              <a:rPr lang="en-US" sz="1800" u="sng" dirty="0">
                <a:solidFill>
                  <a:srgbClr val="2494D1"/>
                </a:solidFill>
                <a:hlinkClick r:id="rId2"/>
              </a:rPr>
              <a:t>Check out the recordings.</a:t>
            </a:r>
            <a:endParaRPr lang="en-US" sz="1800" u="sng" dirty="0">
              <a:solidFill>
                <a:srgbClr val="2494D1"/>
              </a:solidFill>
            </a:endParaRPr>
          </a:p>
          <a:p>
            <a:endParaRPr lang="en-US" sz="1800" u="sng" dirty="0">
              <a:solidFill>
                <a:srgbClr val="2494D1"/>
              </a:solidFill>
            </a:endParaRPr>
          </a:p>
        </p:txBody>
      </p:sp>
      <p:sp>
        <p:nvSpPr>
          <p:cNvPr id="11" name="Footer Placeholder 3">
            <a:extLst>
              <a:ext uri="{FF2B5EF4-FFF2-40B4-BE49-F238E27FC236}">
                <a16:creationId xmlns:a16="http://schemas.microsoft.com/office/drawing/2014/main" id="{FD7A7C06-310B-FDF2-2BFB-8C90005FC94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9" name="Picture 8">
            <a:extLst>
              <a:ext uri="{FF2B5EF4-FFF2-40B4-BE49-F238E27FC236}">
                <a16:creationId xmlns:a16="http://schemas.microsoft.com/office/drawing/2014/main" id="{4C0AFDDC-AEF8-6AA6-3F52-158839CC8F45}"/>
              </a:ext>
            </a:extLst>
          </p:cNvPr>
          <p:cNvPicPr>
            <a:picLocks noChangeAspect="1"/>
          </p:cNvPicPr>
          <p:nvPr/>
        </p:nvPicPr>
        <p:blipFill>
          <a:blip r:embed="rId3"/>
          <a:stretch>
            <a:fillRect/>
          </a:stretch>
        </p:blipFill>
        <p:spPr>
          <a:xfrm>
            <a:off x="9604611" y="1457801"/>
            <a:ext cx="1958858" cy="4626476"/>
          </a:xfrm>
          <a:prstGeom prst="rect">
            <a:avLst/>
          </a:prstGeom>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1192338-A0AF-6E4E-831A-D900D632DF53}"/>
              </a:ext>
            </a:extLst>
          </p:cNvPr>
          <p:cNvSpPr txBox="1"/>
          <p:nvPr/>
        </p:nvSpPr>
        <p:spPr>
          <a:xfrm>
            <a:off x="6813061" y="6208689"/>
            <a:ext cx="4270721" cy="430887"/>
          </a:xfrm>
          <a:prstGeom prst="rect">
            <a:avLst/>
          </a:prstGeom>
          <a:noFill/>
        </p:spPr>
        <p:txBody>
          <a:bodyPr wrap="none" rtlCol="0">
            <a:spAutoFit/>
          </a:bodyPr>
          <a:lstStyle/>
          <a:p>
            <a:r>
              <a:rPr lang="en-US" sz="1100" dirty="0">
                <a:hlinkClick r:id="rId2"/>
              </a:rPr>
              <a:t>https://www.daikinapplied.com/decarbonization/knowledge-center</a:t>
            </a:r>
            <a:endParaRPr lang="en-US" sz="1100" dirty="0"/>
          </a:p>
          <a:p>
            <a:endParaRPr lang="en-US" sz="1100" dirty="0"/>
          </a:p>
        </p:txBody>
      </p:sp>
    </p:spTree>
    <p:extLst>
      <p:ext uri="{BB962C8B-B14F-4D97-AF65-F5344CB8AC3E}">
        <p14:creationId xmlns:p14="http://schemas.microsoft.com/office/powerpoint/2010/main" val="9638237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RTU Heat Pumps</a:t>
            </a:r>
          </a:p>
        </p:txBody>
      </p:sp>
      <p:sp>
        <p:nvSpPr>
          <p:cNvPr id="3" name="Footer Placeholder 2">
            <a:extLst>
              <a:ext uri="{FF2B5EF4-FFF2-40B4-BE49-F238E27FC236}">
                <a16:creationId xmlns:a16="http://schemas.microsoft.com/office/drawing/2014/main" id="{374A28A8-1511-417D-BA54-95365978F4AB}"/>
              </a:ext>
            </a:extLst>
          </p:cNvPr>
          <p:cNvSpPr>
            <a:spLocks noGrp="1"/>
          </p:cNvSpPr>
          <p:nvPr>
            <p:ph type="ftr" sz="quarter" idx="10"/>
          </p:nvPr>
        </p:nvSpPr>
        <p:spPr/>
        <p:txBody>
          <a:bodyPr/>
          <a:lstStyle/>
          <a:p>
            <a:r>
              <a:rPr lang="en-US" sz="800" dirty="0"/>
              <a:t>©2025 Daikin Applied  </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2946513659"/>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79064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p:txBody>
          <a:bodyPr/>
          <a:lstStyle/>
          <a:p>
            <a:r>
              <a:rPr lang="en-US" dirty="0"/>
              <a:t>Heat Pumps </a:t>
            </a:r>
          </a:p>
        </p:txBody>
      </p:sp>
      <p:sp>
        <p:nvSpPr>
          <p:cNvPr id="7" name="Content Placeholder 6">
            <a:extLst>
              <a:ext uri="{FF2B5EF4-FFF2-40B4-BE49-F238E27FC236}">
                <a16:creationId xmlns:a16="http://schemas.microsoft.com/office/drawing/2014/main" id="{2E558BE2-3B2F-8B0D-D2CD-1D9E1092F50F}"/>
              </a:ext>
            </a:extLst>
          </p:cNvPr>
          <p:cNvSpPr>
            <a:spLocks noGrp="1"/>
          </p:cNvSpPr>
          <p:nvPr>
            <p:ph sz="quarter" idx="10"/>
          </p:nvPr>
        </p:nvSpPr>
        <p:spPr/>
        <p:txBody>
          <a:bodyPr/>
          <a:lstStyle/>
          <a:p>
            <a:r>
              <a:rPr lang="en-US" dirty="0"/>
              <a:t>Types</a:t>
            </a:r>
          </a:p>
        </p:txBody>
      </p:sp>
      <p:sp>
        <p:nvSpPr>
          <p:cNvPr id="15" name="Content Placeholder 14">
            <a:extLst>
              <a:ext uri="{FF2B5EF4-FFF2-40B4-BE49-F238E27FC236}">
                <a16:creationId xmlns:a16="http://schemas.microsoft.com/office/drawing/2014/main" id="{7AC58DEE-29DF-03C0-6F16-2BC41A05BB94}"/>
              </a:ext>
            </a:extLst>
          </p:cNvPr>
          <p:cNvSpPr>
            <a:spLocks noGrp="1"/>
          </p:cNvSpPr>
          <p:nvPr>
            <p:ph sz="quarter" idx="18"/>
          </p:nvPr>
        </p:nvSpPr>
        <p:spPr/>
        <p:txBody>
          <a:bodyPr/>
          <a:lstStyle/>
          <a:p>
            <a:r>
              <a:rPr lang="en-US" sz="2400" dirty="0"/>
              <a:t>Air-to-Air</a:t>
            </a:r>
          </a:p>
          <a:p>
            <a:r>
              <a:rPr lang="en-US" sz="2400" dirty="0"/>
              <a:t>Water-to-Air</a:t>
            </a:r>
          </a:p>
          <a:p>
            <a:r>
              <a:rPr lang="en-US" sz="2400" dirty="0"/>
              <a:t>Air-to-Water</a:t>
            </a:r>
          </a:p>
          <a:p>
            <a:r>
              <a:rPr lang="en-US" sz="2400" dirty="0"/>
              <a:t>Water-to-Water</a:t>
            </a:r>
          </a:p>
        </p:txBody>
      </p:sp>
      <p:graphicFrame>
        <p:nvGraphicFramePr>
          <p:cNvPr id="3" name="Diagram 2">
            <a:extLst>
              <a:ext uri="{FF2B5EF4-FFF2-40B4-BE49-F238E27FC236}">
                <a16:creationId xmlns:a16="http://schemas.microsoft.com/office/drawing/2014/main" id="{56C0964A-E892-DAA6-5CAA-52C727DCBCFA}"/>
              </a:ext>
            </a:extLst>
          </p:cNvPr>
          <p:cNvGraphicFramePr/>
          <p:nvPr/>
        </p:nvGraphicFramePr>
        <p:xfrm>
          <a:off x="2174589" y="657875"/>
          <a:ext cx="7168581" cy="57991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184E43E2-3011-CBE2-A517-F300D1EAE10B}"/>
              </a:ext>
            </a:extLst>
          </p:cNvPr>
          <p:cNvPicPr>
            <a:picLocks noChangeAspect="1"/>
          </p:cNvPicPr>
          <p:nvPr/>
        </p:nvPicPr>
        <p:blipFill>
          <a:blip r:embed="rId8"/>
          <a:stretch>
            <a:fillRect/>
          </a:stretch>
        </p:blipFill>
        <p:spPr>
          <a:xfrm>
            <a:off x="7057411" y="589906"/>
            <a:ext cx="2530782" cy="1630949"/>
          </a:xfrm>
          <a:prstGeom prst="rect">
            <a:avLst/>
          </a:prstGeom>
        </p:spPr>
      </p:pic>
      <p:sp>
        <p:nvSpPr>
          <p:cNvPr id="8" name="Footer Placeholder 4">
            <a:extLst>
              <a:ext uri="{FF2B5EF4-FFF2-40B4-BE49-F238E27FC236}">
                <a16:creationId xmlns:a16="http://schemas.microsoft.com/office/drawing/2014/main" id="{8BD03337-05E1-4E79-8EB7-545A689B5415}"/>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pic>
        <p:nvPicPr>
          <p:cNvPr id="9" name="Picture 8">
            <a:extLst>
              <a:ext uri="{FF2B5EF4-FFF2-40B4-BE49-F238E27FC236}">
                <a16:creationId xmlns:a16="http://schemas.microsoft.com/office/drawing/2014/main" id="{E6870F5C-2852-7180-D584-24B1A5ADF630}"/>
              </a:ext>
            </a:extLst>
          </p:cNvPr>
          <p:cNvPicPr>
            <a:picLocks noChangeAspect="1"/>
          </p:cNvPicPr>
          <p:nvPr/>
        </p:nvPicPr>
        <p:blipFill>
          <a:blip r:embed="rId9"/>
          <a:stretch>
            <a:fillRect/>
          </a:stretch>
        </p:blipFill>
        <p:spPr>
          <a:xfrm>
            <a:off x="8250191" y="2246918"/>
            <a:ext cx="2971722" cy="1303998"/>
          </a:xfrm>
          <a:prstGeom prst="rect">
            <a:avLst/>
          </a:prstGeom>
        </p:spPr>
      </p:pic>
      <p:pic>
        <p:nvPicPr>
          <p:cNvPr id="10" name="Picture 9">
            <a:extLst>
              <a:ext uri="{FF2B5EF4-FFF2-40B4-BE49-F238E27FC236}">
                <a16:creationId xmlns:a16="http://schemas.microsoft.com/office/drawing/2014/main" id="{10BA09D0-C25A-49CF-7A4B-B0645D2DC43A}"/>
              </a:ext>
            </a:extLst>
          </p:cNvPr>
          <p:cNvPicPr>
            <a:picLocks noChangeAspect="1"/>
          </p:cNvPicPr>
          <p:nvPr/>
        </p:nvPicPr>
        <p:blipFill>
          <a:blip r:embed="rId10"/>
          <a:stretch>
            <a:fillRect/>
          </a:stretch>
        </p:blipFill>
        <p:spPr>
          <a:xfrm>
            <a:off x="8089418" y="3603042"/>
            <a:ext cx="3855985" cy="1887451"/>
          </a:xfrm>
          <a:prstGeom prst="rect">
            <a:avLst/>
          </a:prstGeom>
        </p:spPr>
      </p:pic>
      <p:pic>
        <p:nvPicPr>
          <p:cNvPr id="11" name="Picture 10">
            <a:extLst>
              <a:ext uri="{FF2B5EF4-FFF2-40B4-BE49-F238E27FC236}">
                <a16:creationId xmlns:a16="http://schemas.microsoft.com/office/drawing/2014/main" id="{C29C15BE-0992-FA5A-73DE-E56FB3A9CD4D}"/>
              </a:ext>
            </a:extLst>
          </p:cNvPr>
          <p:cNvPicPr>
            <a:picLocks noChangeAspect="1"/>
          </p:cNvPicPr>
          <p:nvPr/>
        </p:nvPicPr>
        <p:blipFill>
          <a:blip r:embed="rId11"/>
          <a:stretch>
            <a:fillRect/>
          </a:stretch>
        </p:blipFill>
        <p:spPr>
          <a:xfrm>
            <a:off x="7849681" y="5155463"/>
            <a:ext cx="3259885" cy="1610867"/>
          </a:xfrm>
          <a:prstGeom prst="rect">
            <a:avLst/>
          </a:prstGeom>
        </p:spPr>
      </p:pic>
    </p:spTree>
    <p:extLst>
      <p:ext uri="{BB962C8B-B14F-4D97-AF65-F5344CB8AC3E}">
        <p14:creationId xmlns:p14="http://schemas.microsoft.com/office/powerpoint/2010/main" val="10401556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825D2-8C56-7C3B-CA84-A105FA261C33}"/>
              </a:ext>
            </a:extLst>
          </p:cNvPr>
          <p:cNvSpPr>
            <a:spLocks noGrp="1"/>
          </p:cNvSpPr>
          <p:nvPr>
            <p:ph type="title"/>
          </p:nvPr>
        </p:nvSpPr>
        <p:spPr/>
        <p:txBody>
          <a:bodyPr>
            <a:noAutofit/>
          </a:bodyPr>
          <a:lstStyle/>
          <a:p>
            <a:r>
              <a:rPr lang="en-US" dirty="0"/>
              <a:t>Heat Pump Equipment</a:t>
            </a:r>
          </a:p>
        </p:txBody>
      </p:sp>
      <p:graphicFrame>
        <p:nvGraphicFramePr>
          <p:cNvPr id="4" name="Table 4">
            <a:extLst>
              <a:ext uri="{FF2B5EF4-FFF2-40B4-BE49-F238E27FC236}">
                <a16:creationId xmlns:a16="http://schemas.microsoft.com/office/drawing/2014/main" id="{AD8B33DB-5B11-C070-D15B-1710FBF8D509}"/>
              </a:ext>
            </a:extLst>
          </p:cNvPr>
          <p:cNvGraphicFramePr>
            <a:graphicFrameLocks noGrp="1"/>
          </p:cNvGraphicFramePr>
          <p:nvPr>
            <p:ph sz="quarter" idx="10"/>
            <p:extLst>
              <p:ext uri="{D42A27DB-BD31-4B8C-83A1-F6EECF244321}">
                <p14:modId xmlns:p14="http://schemas.microsoft.com/office/powerpoint/2010/main" val="192384401"/>
              </p:ext>
            </p:extLst>
          </p:nvPr>
        </p:nvGraphicFramePr>
        <p:xfrm>
          <a:off x="322262" y="1352550"/>
          <a:ext cx="11430184" cy="5261117"/>
        </p:xfrm>
        <a:graphic>
          <a:graphicData uri="http://schemas.openxmlformats.org/drawingml/2006/table">
            <a:tbl>
              <a:tblPr firstRow="1" bandRow="1">
                <a:tableStyleId>{5C22544A-7EE6-4342-B048-85BDC9FD1C3A}</a:tableStyleId>
              </a:tblPr>
              <a:tblGrid>
                <a:gridCol w="2315060">
                  <a:extLst>
                    <a:ext uri="{9D8B030D-6E8A-4147-A177-3AD203B41FA5}">
                      <a16:colId xmlns:a16="http://schemas.microsoft.com/office/drawing/2014/main" val="3692749531"/>
                    </a:ext>
                  </a:extLst>
                </a:gridCol>
                <a:gridCol w="4524201">
                  <a:extLst>
                    <a:ext uri="{9D8B030D-6E8A-4147-A177-3AD203B41FA5}">
                      <a16:colId xmlns:a16="http://schemas.microsoft.com/office/drawing/2014/main" val="4074567044"/>
                    </a:ext>
                  </a:extLst>
                </a:gridCol>
                <a:gridCol w="4590923">
                  <a:extLst>
                    <a:ext uri="{9D8B030D-6E8A-4147-A177-3AD203B41FA5}">
                      <a16:colId xmlns:a16="http://schemas.microsoft.com/office/drawing/2014/main" val="2922868582"/>
                    </a:ext>
                  </a:extLst>
                </a:gridCol>
              </a:tblGrid>
              <a:tr h="534002">
                <a:tc>
                  <a:txBody>
                    <a:bodyPr/>
                    <a:lstStyle/>
                    <a:p>
                      <a:pPr algn="ctr"/>
                      <a:r>
                        <a:rPr lang="en-US" sz="2400" dirty="0"/>
                        <a:t>Attributes</a:t>
                      </a:r>
                      <a:endParaRPr lang="en-US" dirty="0"/>
                    </a:p>
                  </a:txBody>
                  <a:tcPr>
                    <a:solidFill>
                      <a:schemeClr val="tx2"/>
                    </a:solidFill>
                  </a:tcPr>
                </a:tc>
                <a:tc>
                  <a:txBody>
                    <a:bodyPr/>
                    <a:lstStyle/>
                    <a:p>
                      <a:pPr algn="ctr"/>
                      <a:r>
                        <a:rPr lang="en-US" sz="2000" dirty="0"/>
                        <a:t>Rebel</a:t>
                      </a:r>
                    </a:p>
                  </a:txBody>
                  <a:tcPr>
                    <a:solidFill>
                      <a:schemeClr val="tx2"/>
                    </a:solidFill>
                  </a:tcPr>
                </a:tc>
                <a:tc>
                  <a:txBody>
                    <a:bodyPr/>
                    <a:lstStyle/>
                    <a:p>
                      <a:pPr algn="ctr"/>
                      <a:r>
                        <a:rPr lang="en-US" sz="2000" dirty="0"/>
                        <a:t>Rebel Applied</a:t>
                      </a:r>
                    </a:p>
                  </a:txBody>
                  <a:tcPr>
                    <a:solidFill>
                      <a:schemeClr val="tx2"/>
                    </a:solidFill>
                  </a:tcPr>
                </a:tc>
                <a:extLst>
                  <a:ext uri="{0D108BD9-81ED-4DB2-BD59-A6C34878D82A}">
                    <a16:rowId xmlns:a16="http://schemas.microsoft.com/office/drawing/2014/main" val="2713863554"/>
                  </a:ext>
                </a:extLst>
              </a:tr>
              <a:tr h="2040555">
                <a:tc>
                  <a:txBody>
                    <a:bodyPr/>
                    <a:lstStyle/>
                    <a:p>
                      <a:endParaRPr lang="en-US" sz="1200" b="1"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extLst>
                  <a:ext uri="{0D108BD9-81ED-4DB2-BD59-A6C34878D82A}">
                    <a16:rowId xmlns:a16="http://schemas.microsoft.com/office/drawing/2014/main" val="3491164258"/>
                  </a:ext>
                </a:extLst>
              </a:tr>
              <a:tr h="621200">
                <a:tc>
                  <a:txBody>
                    <a:bodyPr/>
                    <a:lstStyle/>
                    <a:p>
                      <a:r>
                        <a:rPr lang="en-US" sz="1600" b="1" dirty="0"/>
                        <a:t>Type</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Air-to-Air</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dirty="0"/>
                        <a:t>Air-to-Air</a:t>
                      </a:r>
                    </a:p>
                  </a:txBody>
                  <a:tcPr>
                    <a:noFill/>
                  </a:tcPr>
                </a:tc>
                <a:extLst>
                  <a:ext uri="{0D108BD9-81ED-4DB2-BD59-A6C34878D82A}">
                    <a16:rowId xmlns:a16="http://schemas.microsoft.com/office/drawing/2014/main" val="2190874572"/>
                  </a:ext>
                </a:extLst>
              </a:tr>
              <a:tr h="621200">
                <a:tc>
                  <a: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sz="1600" b="1" dirty="0"/>
                        <a:t>Capacity Range</a:t>
                      </a:r>
                    </a:p>
                    <a:p>
                      <a:endParaRPr lang="en-US" sz="1600" b="1" dirty="0"/>
                    </a:p>
                  </a:txBody>
                  <a:tcPr>
                    <a:noFill/>
                  </a:tcPr>
                </a:tc>
                <a:tc>
                  <a:txBody>
                    <a:bodyPr/>
                    <a:lstStyle/>
                    <a:p>
                      <a:pPr algn="ctr"/>
                      <a:r>
                        <a:rPr lang="en-US" sz="1600" b="0" dirty="0"/>
                        <a:t>3 to 31 tons</a:t>
                      </a:r>
                    </a:p>
                  </a:txBody>
                  <a:tcPr>
                    <a:noFill/>
                  </a:tcPr>
                </a:tc>
                <a:tc>
                  <a:txBody>
                    <a:bodyPr/>
                    <a:lstStyle/>
                    <a:p>
                      <a:pPr algn="ctr"/>
                      <a:r>
                        <a:rPr lang="en-US" sz="1600" dirty="0"/>
                        <a:t>31 to 68 tons</a:t>
                      </a:r>
                      <a:endParaRPr lang="en-US" sz="1600" b="0" dirty="0"/>
                    </a:p>
                  </a:txBody>
                  <a:tcPr>
                    <a:noFill/>
                  </a:tcPr>
                </a:tc>
                <a:extLst>
                  <a:ext uri="{0D108BD9-81ED-4DB2-BD59-A6C34878D82A}">
                    <a16:rowId xmlns:a16="http://schemas.microsoft.com/office/drawing/2014/main" val="217821204"/>
                  </a:ext>
                </a:extLst>
              </a:tr>
              <a:tr h="621200">
                <a:tc>
                  <a:txBody>
                    <a:bodyPr/>
                    <a:lstStyle/>
                    <a:p>
                      <a:r>
                        <a:rPr lang="en-US" sz="1600" b="1" dirty="0"/>
                        <a:t>Efficiency (COP)</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3.4 @ 47°F</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2.5 @ 17°F</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2.0 @ 5°F</a:t>
                      </a:r>
                    </a:p>
                  </a:txBody>
                  <a:tcPr>
                    <a:noFill/>
                  </a:tcPr>
                </a:tc>
                <a:tc>
                  <a:txBody>
                    <a:bodyPr/>
                    <a:lstStyle/>
                    <a:p>
                      <a:pPr algn="ctr"/>
                      <a:r>
                        <a:rPr lang="en-US" sz="1600" b="0" dirty="0"/>
                        <a:t>3.6 @ 47°F</a:t>
                      </a:r>
                    </a:p>
                    <a:p>
                      <a:pPr algn="ctr"/>
                      <a:r>
                        <a:rPr lang="en-US" sz="1600" b="0" dirty="0"/>
                        <a:t>2.4 @ 17°F</a:t>
                      </a:r>
                    </a:p>
                    <a:p>
                      <a:pPr algn="ctr"/>
                      <a:endParaRPr lang="en-US" sz="1600" b="0" dirty="0"/>
                    </a:p>
                  </a:txBody>
                  <a:tcPr>
                    <a:noFill/>
                  </a:tcPr>
                </a:tc>
                <a:extLst>
                  <a:ext uri="{0D108BD9-81ED-4DB2-BD59-A6C34878D82A}">
                    <a16:rowId xmlns:a16="http://schemas.microsoft.com/office/drawing/2014/main" val="1642638753"/>
                  </a:ext>
                </a:extLst>
              </a:tr>
              <a:tr h="621200">
                <a:tc>
                  <a:txBody>
                    <a:bodyPr/>
                    <a:lstStyle/>
                    <a:p>
                      <a:r>
                        <a:rPr lang="en-US" sz="1600" b="1" dirty="0"/>
                        <a:t>Supplemental Heat</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Gas, electric, hot water</a:t>
                      </a:r>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600" dirty="0"/>
                        <a:t>Gas, electric, hot water</a:t>
                      </a:r>
                    </a:p>
                  </a:txBody>
                  <a:tcPr>
                    <a:noFill/>
                  </a:tcPr>
                </a:tc>
                <a:extLst>
                  <a:ext uri="{0D108BD9-81ED-4DB2-BD59-A6C34878D82A}">
                    <a16:rowId xmlns:a16="http://schemas.microsoft.com/office/drawing/2014/main" val="2998561202"/>
                  </a:ext>
                </a:extLst>
              </a:tr>
            </a:tbl>
          </a:graphicData>
        </a:graphic>
      </p:graphicFrame>
      <p:sp>
        <p:nvSpPr>
          <p:cNvPr id="7" name="Content Placeholder 6">
            <a:extLst>
              <a:ext uri="{FF2B5EF4-FFF2-40B4-BE49-F238E27FC236}">
                <a16:creationId xmlns:a16="http://schemas.microsoft.com/office/drawing/2014/main" id="{4DA16F13-80BF-208E-C7C4-54A711DC7856}"/>
              </a:ext>
            </a:extLst>
          </p:cNvPr>
          <p:cNvSpPr>
            <a:spLocks noGrp="1"/>
          </p:cNvSpPr>
          <p:nvPr>
            <p:ph sz="quarter" idx="11"/>
          </p:nvPr>
        </p:nvSpPr>
        <p:spPr/>
        <p:txBody>
          <a:bodyPr/>
          <a:lstStyle/>
          <a:p>
            <a:r>
              <a:rPr lang="en-US" dirty="0">
                <a:solidFill>
                  <a:srgbClr val="00B0F0"/>
                </a:solidFill>
              </a:rPr>
              <a:t>Rooftop Units</a:t>
            </a:r>
          </a:p>
        </p:txBody>
      </p:sp>
      <p:pic>
        <p:nvPicPr>
          <p:cNvPr id="2" name="Picture 1" descr="A white rectangular object with fans&#10;&#10;Description automatically generated">
            <a:extLst>
              <a:ext uri="{FF2B5EF4-FFF2-40B4-BE49-F238E27FC236}">
                <a16:creationId xmlns:a16="http://schemas.microsoft.com/office/drawing/2014/main" id="{F18F7C0E-CAF1-5FFB-3BFB-4BBA5C16D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3880" y="2119425"/>
            <a:ext cx="3359217" cy="1888999"/>
          </a:xfrm>
          <a:prstGeom prst="rect">
            <a:avLst/>
          </a:prstGeom>
        </p:spPr>
      </p:pic>
      <p:pic>
        <p:nvPicPr>
          <p:cNvPr id="3" name="Picture 2" descr="A large white container with a black background&#10;&#10;Description automatically generated">
            <a:extLst>
              <a:ext uri="{FF2B5EF4-FFF2-40B4-BE49-F238E27FC236}">
                <a16:creationId xmlns:a16="http://schemas.microsoft.com/office/drawing/2014/main" id="{A75DCDC4-E53B-C4F0-27B8-F7690D3C3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8512" y="1617043"/>
            <a:ext cx="4663407" cy="2622389"/>
          </a:xfrm>
          <a:prstGeom prst="rect">
            <a:avLst/>
          </a:prstGeom>
        </p:spPr>
      </p:pic>
      <p:sp>
        <p:nvSpPr>
          <p:cNvPr id="9" name="Footer Placeholder 3">
            <a:extLst>
              <a:ext uri="{FF2B5EF4-FFF2-40B4-BE49-F238E27FC236}">
                <a16:creationId xmlns:a16="http://schemas.microsoft.com/office/drawing/2014/main" id="{E4D81780-7D35-7918-A65E-B7BBAE171F3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5" name="Picture 4">
            <a:extLst>
              <a:ext uri="{FF2B5EF4-FFF2-40B4-BE49-F238E27FC236}">
                <a16:creationId xmlns:a16="http://schemas.microsoft.com/office/drawing/2014/main" id="{EE16286D-42EF-3787-A537-60A3FB2B25E0}"/>
              </a:ext>
            </a:extLst>
          </p:cNvPr>
          <p:cNvPicPr>
            <a:picLocks noChangeAspect="1"/>
          </p:cNvPicPr>
          <p:nvPr/>
        </p:nvPicPr>
        <p:blipFill>
          <a:blip r:embed="rId5"/>
          <a:stretch>
            <a:fillRect/>
          </a:stretch>
        </p:blipFill>
        <p:spPr>
          <a:xfrm>
            <a:off x="292789" y="1996154"/>
            <a:ext cx="2530782" cy="1630949"/>
          </a:xfrm>
          <a:prstGeom prst="rect">
            <a:avLst/>
          </a:prstGeom>
        </p:spPr>
      </p:pic>
    </p:spTree>
    <p:extLst>
      <p:ext uri="{BB962C8B-B14F-4D97-AF65-F5344CB8AC3E}">
        <p14:creationId xmlns:p14="http://schemas.microsoft.com/office/powerpoint/2010/main" val="33128884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34173-9900-EEDE-8C2C-66AF847B7D57}"/>
              </a:ext>
            </a:extLst>
          </p:cNvPr>
          <p:cNvPicPr>
            <a:picLocks noChangeAspect="1"/>
          </p:cNvPicPr>
          <p:nvPr/>
        </p:nvPicPr>
        <p:blipFill>
          <a:blip r:embed="rId3"/>
          <a:stretch>
            <a:fillRect/>
          </a:stretch>
        </p:blipFill>
        <p:spPr>
          <a:xfrm>
            <a:off x="3725801" y="1008477"/>
            <a:ext cx="8226552" cy="3837432"/>
          </a:xfrm>
          <a:prstGeom prst="rect">
            <a:avLst/>
          </a:prstGeom>
        </p:spPr>
      </p:pic>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Equipment</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t>RTU Heat Pump System</a:t>
            </a:r>
          </a:p>
        </p:txBody>
      </p:sp>
      <p:sp>
        <p:nvSpPr>
          <p:cNvPr id="4" name="Content Placeholder 3">
            <a:extLst>
              <a:ext uri="{FF2B5EF4-FFF2-40B4-BE49-F238E27FC236}">
                <a16:creationId xmlns:a16="http://schemas.microsoft.com/office/drawing/2014/main" id="{BADB85D9-4E07-4538-BA53-184DC7A76CF5}"/>
              </a:ext>
            </a:extLst>
          </p:cNvPr>
          <p:cNvSpPr>
            <a:spLocks noGrp="1"/>
          </p:cNvSpPr>
          <p:nvPr>
            <p:ph sz="quarter" idx="18"/>
          </p:nvPr>
        </p:nvSpPr>
        <p:spPr>
          <a:xfrm>
            <a:off x="295845" y="1554638"/>
            <a:ext cx="4417011" cy="4594372"/>
          </a:xfrm>
        </p:spPr>
        <p:txBody>
          <a:bodyPr/>
          <a:lstStyle/>
          <a:p>
            <a:r>
              <a:rPr lang="en-US" dirty="0"/>
              <a:t>Rooftop unit heat pumps with inverter compressor technology</a:t>
            </a:r>
          </a:p>
          <a:p>
            <a:r>
              <a:rPr lang="en-US" dirty="0"/>
              <a:t>Mixed air or DOAS</a:t>
            </a:r>
          </a:p>
          <a:p>
            <a:r>
              <a:rPr lang="en-US" dirty="0"/>
              <a:t>Supplemental heat options:</a:t>
            </a:r>
          </a:p>
          <a:p>
            <a:pPr lvl="1"/>
            <a:r>
              <a:rPr lang="en-US" dirty="0"/>
              <a:t>Gas</a:t>
            </a:r>
          </a:p>
          <a:p>
            <a:pPr lvl="1"/>
            <a:r>
              <a:rPr lang="en-US" dirty="0"/>
              <a:t>Hot water</a:t>
            </a:r>
          </a:p>
          <a:p>
            <a:pPr lvl="1"/>
            <a:r>
              <a:rPr lang="en-US" dirty="0"/>
              <a:t>Electric</a:t>
            </a:r>
          </a:p>
          <a:p>
            <a:r>
              <a:rPr lang="en-US" dirty="0"/>
              <a:t>Additional options include:</a:t>
            </a:r>
          </a:p>
          <a:p>
            <a:pPr lvl="1"/>
            <a:r>
              <a:rPr lang="en-US" dirty="0"/>
              <a:t>Energy recovery</a:t>
            </a:r>
          </a:p>
          <a:p>
            <a:pPr lvl="1"/>
            <a:r>
              <a:rPr lang="en-US" dirty="0"/>
              <a:t>IAQP/SVT to optimize ventilation</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Rectangle: Rounded Corners 11">
            <a:extLst>
              <a:ext uri="{FF2B5EF4-FFF2-40B4-BE49-F238E27FC236}">
                <a16:creationId xmlns:a16="http://schemas.microsoft.com/office/drawing/2014/main" id="{562ADA30-FE14-B9BB-9572-5C83791305BB}"/>
              </a:ext>
            </a:extLst>
          </p:cNvPr>
          <p:cNvSpPr/>
          <p:nvPr/>
        </p:nvSpPr>
        <p:spPr>
          <a:xfrm>
            <a:off x="5257800" y="5019675"/>
            <a:ext cx="2886075" cy="1036942"/>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5880751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dirty="0"/>
              <a:t>Heat Pump Equipment</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846" y="741777"/>
            <a:ext cx="11599317" cy="419132"/>
          </a:xfrm>
        </p:spPr>
        <p:txBody>
          <a:bodyPr/>
          <a:lstStyle/>
          <a:p>
            <a:r>
              <a:rPr lang="en-US" dirty="0"/>
              <a:t>Codes, Standards &amp; Certification</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846" y="1287938"/>
            <a:ext cx="11573429" cy="4594372"/>
          </a:xfrm>
        </p:spPr>
        <p:txBody>
          <a:bodyPr/>
          <a:lstStyle/>
          <a:p>
            <a:r>
              <a:rPr lang="en-US" dirty="0"/>
              <a:t>ASHRAE Standard 90.1-2019 and 2022</a:t>
            </a:r>
          </a:p>
          <a:p>
            <a:pPr lvl="1"/>
            <a:r>
              <a:rPr lang="en-US" dirty="0"/>
              <a:t>New equipment tables</a:t>
            </a:r>
          </a:p>
          <a:p>
            <a:r>
              <a:rPr lang="en-US" dirty="0"/>
              <a:t>AHRI and ISO test standards</a:t>
            </a:r>
          </a:p>
          <a:p>
            <a:r>
              <a:rPr lang="en-US" dirty="0"/>
              <a:t>AHRI certificates</a:t>
            </a:r>
          </a:p>
          <a:p>
            <a:pPr lvl="1"/>
            <a:r>
              <a:rPr lang="en-US" dirty="0">
                <a:hlinkClick r:id="rId3"/>
              </a:rPr>
              <a:t>https://ahridirectory.org/</a:t>
            </a:r>
            <a:endParaRPr lang="en-US" dirty="0"/>
          </a:p>
        </p:txBody>
      </p:sp>
      <p:pic>
        <p:nvPicPr>
          <p:cNvPr id="6" name="Picture 5">
            <a:extLst>
              <a:ext uri="{FF2B5EF4-FFF2-40B4-BE49-F238E27FC236}">
                <a16:creationId xmlns:a16="http://schemas.microsoft.com/office/drawing/2014/main" id="{E95A8523-41FB-9918-261F-029CE2B9579A}"/>
              </a:ext>
            </a:extLst>
          </p:cNvPr>
          <p:cNvPicPr>
            <a:picLocks noChangeAspect="1"/>
          </p:cNvPicPr>
          <p:nvPr/>
        </p:nvPicPr>
        <p:blipFill>
          <a:blip r:embed="rId4"/>
          <a:stretch>
            <a:fillRect/>
          </a:stretch>
        </p:blipFill>
        <p:spPr>
          <a:xfrm>
            <a:off x="609252" y="3199009"/>
            <a:ext cx="4972744" cy="3258005"/>
          </a:xfrm>
          <a:prstGeom prst="rect">
            <a:avLst/>
          </a:prstGeom>
        </p:spPr>
      </p:pic>
      <p:pic>
        <p:nvPicPr>
          <p:cNvPr id="7" name="Picture 6">
            <a:extLst>
              <a:ext uri="{FF2B5EF4-FFF2-40B4-BE49-F238E27FC236}">
                <a16:creationId xmlns:a16="http://schemas.microsoft.com/office/drawing/2014/main" id="{B4EEDC16-EA26-31C7-CF9A-7720AC524E42}"/>
              </a:ext>
            </a:extLst>
          </p:cNvPr>
          <p:cNvPicPr>
            <a:picLocks noChangeAspect="1"/>
          </p:cNvPicPr>
          <p:nvPr/>
        </p:nvPicPr>
        <p:blipFill>
          <a:blip r:embed="rId5"/>
          <a:stretch>
            <a:fillRect/>
          </a:stretch>
        </p:blipFill>
        <p:spPr>
          <a:xfrm>
            <a:off x="6932530" y="636155"/>
            <a:ext cx="3939472" cy="5125707"/>
          </a:xfrm>
          <a:prstGeom prst="rect">
            <a:avLst/>
          </a:prstGeom>
          <a:effectLst>
            <a:glow rad="101600">
              <a:schemeClr val="bg2">
                <a:alpha val="40000"/>
              </a:schemeClr>
            </a:glow>
            <a:outerShdw blurRad="50800" dist="38100" dir="2700000" algn="tl" rotWithShape="0">
              <a:prstClr val="black">
                <a:alpha val="40000"/>
              </a:prstClr>
            </a:outerShdw>
          </a:effectLst>
        </p:spPr>
      </p:pic>
      <p:sp>
        <p:nvSpPr>
          <p:cNvPr id="12" name="Footer Placeholder 4">
            <a:extLst>
              <a:ext uri="{FF2B5EF4-FFF2-40B4-BE49-F238E27FC236}">
                <a16:creationId xmlns:a16="http://schemas.microsoft.com/office/drawing/2014/main" id="{7EA4F487-8419-87A1-36A1-F94C93E8BE52}"/>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13" name="Footer Placeholder 3">
            <a:extLst>
              <a:ext uri="{FF2B5EF4-FFF2-40B4-BE49-F238E27FC236}">
                <a16:creationId xmlns:a16="http://schemas.microsoft.com/office/drawing/2014/main" id="{373A9741-E1CB-477A-3E42-20094F1FFECD}"/>
              </a:ext>
            </a:extLst>
          </p:cNvPr>
          <p:cNvSpPr txBox="1">
            <a:spLocks/>
          </p:cNvSpPr>
          <p:nvPr/>
        </p:nvSpPr>
        <p:spPr>
          <a:xfrm>
            <a:off x="609252" y="6162707"/>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pic>
        <p:nvPicPr>
          <p:cNvPr id="14" name="Picture 13">
            <a:extLst>
              <a:ext uri="{FF2B5EF4-FFF2-40B4-BE49-F238E27FC236}">
                <a16:creationId xmlns:a16="http://schemas.microsoft.com/office/drawing/2014/main" id="{A9836810-AFB5-CAED-EDBF-A5864F15657F}"/>
              </a:ext>
            </a:extLst>
          </p:cNvPr>
          <p:cNvPicPr>
            <a:picLocks noChangeAspect="1"/>
          </p:cNvPicPr>
          <p:nvPr/>
        </p:nvPicPr>
        <p:blipFill>
          <a:blip r:embed="rId6"/>
          <a:stretch>
            <a:fillRect/>
          </a:stretch>
        </p:blipFill>
        <p:spPr>
          <a:xfrm>
            <a:off x="3467154" y="2344198"/>
            <a:ext cx="1902368" cy="727782"/>
          </a:xfrm>
          <a:prstGeom prst="rect">
            <a:avLst/>
          </a:prstGeom>
        </p:spPr>
      </p:pic>
      <p:sp>
        <p:nvSpPr>
          <p:cNvPr id="5" name="Rectangle: Rounded Corners 4">
            <a:extLst>
              <a:ext uri="{FF2B5EF4-FFF2-40B4-BE49-F238E27FC236}">
                <a16:creationId xmlns:a16="http://schemas.microsoft.com/office/drawing/2014/main" id="{6DA52B10-F631-A24F-3F3B-C33852EC58AC}"/>
              </a:ext>
            </a:extLst>
          </p:cNvPr>
          <p:cNvSpPr/>
          <p:nvPr/>
        </p:nvSpPr>
        <p:spPr>
          <a:xfrm>
            <a:off x="6023899" y="5956704"/>
            <a:ext cx="5844243"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Not all heat pump equipment is certified!</a:t>
            </a:r>
          </a:p>
        </p:txBody>
      </p:sp>
    </p:spTree>
    <p:extLst>
      <p:ext uri="{BB962C8B-B14F-4D97-AF65-F5344CB8AC3E}">
        <p14:creationId xmlns:p14="http://schemas.microsoft.com/office/powerpoint/2010/main" val="14181188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9434173-9900-EEDE-8C2C-66AF847B7D57}"/>
              </a:ext>
            </a:extLst>
          </p:cNvPr>
          <p:cNvPicPr>
            <a:picLocks noChangeAspect="1"/>
          </p:cNvPicPr>
          <p:nvPr/>
        </p:nvPicPr>
        <p:blipFill>
          <a:blip r:embed="rId3"/>
          <a:stretch>
            <a:fillRect/>
          </a:stretch>
        </p:blipFill>
        <p:spPr>
          <a:xfrm>
            <a:off x="3725801" y="1008477"/>
            <a:ext cx="8226552" cy="3837432"/>
          </a:xfrm>
          <a:prstGeom prst="rect">
            <a:avLst/>
          </a:prstGeom>
        </p:spPr>
      </p:pic>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Equipment</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a:xfrm>
            <a:off x="295846" y="783390"/>
            <a:ext cx="11599317" cy="419132"/>
          </a:xfrm>
        </p:spPr>
        <p:txBody>
          <a:bodyPr/>
          <a:lstStyle/>
          <a:p>
            <a:r>
              <a:rPr lang="en-US" dirty="0"/>
              <a:t>Refrigerant</a:t>
            </a:r>
          </a:p>
        </p:txBody>
      </p:sp>
      <p:sp>
        <p:nvSpPr>
          <p:cNvPr id="4" name="Content Placeholder 3">
            <a:extLst>
              <a:ext uri="{FF2B5EF4-FFF2-40B4-BE49-F238E27FC236}">
                <a16:creationId xmlns:a16="http://schemas.microsoft.com/office/drawing/2014/main" id="{BADB85D9-4E07-4538-BA53-184DC7A76CF5}"/>
              </a:ext>
            </a:extLst>
          </p:cNvPr>
          <p:cNvSpPr>
            <a:spLocks noGrp="1"/>
          </p:cNvSpPr>
          <p:nvPr>
            <p:ph sz="quarter" idx="18"/>
          </p:nvPr>
        </p:nvSpPr>
        <p:spPr>
          <a:xfrm>
            <a:off x="295845" y="1239291"/>
            <a:ext cx="4417011" cy="4684632"/>
          </a:xfrm>
        </p:spPr>
        <p:txBody>
          <a:bodyPr/>
          <a:lstStyle/>
          <a:p>
            <a:r>
              <a:rPr lang="en-US" sz="1600" dirty="0"/>
              <a:t>R-32 </a:t>
            </a:r>
            <a:r>
              <a:rPr lang="en-US" sz="1600" dirty="0">
                <a:solidFill>
                  <a:schemeClr val="tx2"/>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a:t>
            </a:r>
            <a:r>
              <a:rPr lang="en-US" sz="1600" dirty="0"/>
              <a:t>A2L</a:t>
            </a:r>
            <a:endParaRPr lang="en-US" sz="1200" dirty="0"/>
          </a:p>
          <a:p>
            <a:r>
              <a:rPr lang="en-US" sz="1600" dirty="0"/>
              <a:t>System Classification</a:t>
            </a:r>
          </a:p>
          <a:p>
            <a:pPr lvl="1"/>
            <a:r>
              <a:rPr lang="en-US" sz="1200" dirty="0"/>
              <a:t>High Probability</a:t>
            </a:r>
          </a:p>
          <a:p>
            <a:r>
              <a:rPr lang="en-US" sz="1600" dirty="0"/>
              <a:t>Design / calculations</a:t>
            </a:r>
          </a:p>
          <a:p>
            <a:pPr lvl="1"/>
            <a:r>
              <a:rPr lang="en-US" sz="1200" dirty="0"/>
              <a:t>EDVC</a:t>
            </a:r>
          </a:p>
          <a:p>
            <a:r>
              <a:rPr lang="en-US" sz="1600" dirty="0"/>
              <a:t>Refrigerant detection system required                                                                                                                                                               </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8" name="Picture 7" descr="A blue and black rectangle with black letters&#10;&#10;Description automatically generated">
            <a:extLst>
              <a:ext uri="{FF2B5EF4-FFF2-40B4-BE49-F238E27FC236}">
                <a16:creationId xmlns:a16="http://schemas.microsoft.com/office/drawing/2014/main" id="{1956130C-CA35-1BAB-8602-4AFC11EECE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19805" y="1252286"/>
            <a:ext cx="1074495" cy="524412"/>
          </a:xfrm>
          <a:prstGeom prst="rect">
            <a:avLst/>
          </a:prstGeom>
        </p:spPr>
      </p:pic>
      <p:pic>
        <p:nvPicPr>
          <p:cNvPr id="17" name="Picture 16">
            <a:extLst>
              <a:ext uri="{FF2B5EF4-FFF2-40B4-BE49-F238E27FC236}">
                <a16:creationId xmlns:a16="http://schemas.microsoft.com/office/drawing/2014/main" id="{8D55F54D-8C0D-0DCD-BE5C-082756F57528}"/>
              </a:ext>
            </a:extLst>
          </p:cNvPr>
          <p:cNvPicPr>
            <a:picLocks noChangeAspect="1"/>
          </p:cNvPicPr>
          <p:nvPr/>
        </p:nvPicPr>
        <p:blipFill>
          <a:blip r:embed="rId5"/>
          <a:stretch>
            <a:fillRect/>
          </a:stretch>
        </p:blipFill>
        <p:spPr>
          <a:xfrm>
            <a:off x="633046" y="3214047"/>
            <a:ext cx="3358926" cy="3180049"/>
          </a:xfrm>
          <a:prstGeom prst="rect">
            <a:avLst/>
          </a:prstGeom>
        </p:spPr>
      </p:pic>
      <p:sp>
        <p:nvSpPr>
          <p:cNvPr id="18" name="Rectangle 17">
            <a:extLst>
              <a:ext uri="{FF2B5EF4-FFF2-40B4-BE49-F238E27FC236}">
                <a16:creationId xmlns:a16="http://schemas.microsoft.com/office/drawing/2014/main" id="{4ED3A505-B340-03FE-5653-C5106F6EE2A8}"/>
              </a:ext>
            </a:extLst>
          </p:cNvPr>
          <p:cNvSpPr/>
          <p:nvPr/>
        </p:nvSpPr>
        <p:spPr>
          <a:xfrm>
            <a:off x="2068251" y="4956757"/>
            <a:ext cx="857829" cy="291891"/>
          </a:xfrm>
          <a:prstGeom prst="rect">
            <a:avLst/>
          </a:prstGeom>
          <a:solidFill>
            <a:srgbClr val="FFFF00">
              <a:alpha val="30000"/>
            </a:srgbClr>
          </a:solidFill>
          <a:ln w="25400">
            <a:solidFill>
              <a:srgbClr val="FF0000"/>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9" name="Rectangle: Rounded Corners 8">
            <a:extLst>
              <a:ext uri="{FF2B5EF4-FFF2-40B4-BE49-F238E27FC236}">
                <a16:creationId xmlns:a16="http://schemas.microsoft.com/office/drawing/2014/main" id="{37AEBF80-5658-423B-6823-752CC23CF32C}"/>
              </a:ext>
            </a:extLst>
          </p:cNvPr>
          <p:cNvSpPr/>
          <p:nvPr/>
        </p:nvSpPr>
        <p:spPr>
          <a:xfrm>
            <a:off x="5050057" y="5303362"/>
            <a:ext cx="5844243"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R-32: Better efficiency with less charge!</a:t>
            </a:r>
          </a:p>
        </p:txBody>
      </p:sp>
    </p:spTree>
    <p:extLst>
      <p:ext uri="{BB962C8B-B14F-4D97-AF65-F5344CB8AC3E}">
        <p14:creationId xmlns:p14="http://schemas.microsoft.com/office/powerpoint/2010/main" val="14014326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
                                        </p:tgtEl>
                                      </p:cBhvr>
                                    </p:animEffect>
                                    <p:animScale>
                                      <p:cBhvr>
                                        <p:cTn id="7"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Equipment: How Does It Work?</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t>Cooling</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Rectangle: Rounded Corners 11">
            <a:extLst>
              <a:ext uri="{FF2B5EF4-FFF2-40B4-BE49-F238E27FC236}">
                <a16:creationId xmlns:a16="http://schemas.microsoft.com/office/drawing/2014/main" id="{562ADA30-FE14-B9BB-9572-5C83791305BB}"/>
              </a:ext>
            </a:extLst>
          </p:cNvPr>
          <p:cNvSpPr/>
          <p:nvPr/>
        </p:nvSpPr>
        <p:spPr>
          <a:xfrm>
            <a:off x="5257800" y="5019675"/>
            <a:ext cx="2886075" cy="1036942"/>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9" name="Picture 8">
            <a:extLst>
              <a:ext uri="{FF2B5EF4-FFF2-40B4-BE49-F238E27FC236}">
                <a16:creationId xmlns:a16="http://schemas.microsoft.com/office/drawing/2014/main" id="{29B5D34F-9CC0-869B-789A-AB11BDB1845A}"/>
              </a:ext>
            </a:extLst>
          </p:cNvPr>
          <p:cNvPicPr>
            <a:picLocks noChangeAspect="1"/>
          </p:cNvPicPr>
          <p:nvPr/>
        </p:nvPicPr>
        <p:blipFill>
          <a:blip r:embed="rId3"/>
          <a:stretch>
            <a:fillRect/>
          </a:stretch>
        </p:blipFill>
        <p:spPr>
          <a:xfrm>
            <a:off x="2824447" y="728463"/>
            <a:ext cx="7390974" cy="5850439"/>
          </a:xfrm>
          <a:prstGeom prst="rect">
            <a:avLst/>
          </a:prstGeom>
        </p:spPr>
      </p:pic>
      <p:sp>
        <p:nvSpPr>
          <p:cNvPr id="15" name="Callout: Bent Line 14">
            <a:extLst>
              <a:ext uri="{FF2B5EF4-FFF2-40B4-BE49-F238E27FC236}">
                <a16:creationId xmlns:a16="http://schemas.microsoft.com/office/drawing/2014/main" id="{E1C352CD-4474-31B9-FB75-BE7F04AE4B76}"/>
              </a:ext>
            </a:extLst>
          </p:cNvPr>
          <p:cNvSpPr/>
          <p:nvPr/>
        </p:nvSpPr>
        <p:spPr>
          <a:xfrm>
            <a:off x="7938813" y="3902919"/>
            <a:ext cx="1289460" cy="388191"/>
          </a:xfrm>
          <a:prstGeom prst="borderCallout2">
            <a:avLst>
              <a:gd name="adj1" fmla="val 18750"/>
              <a:gd name="adj2" fmla="val -8333"/>
              <a:gd name="adj3" fmla="val 18750"/>
              <a:gd name="adj4" fmla="val -16667"/>
              <a:gd name="adj5" fmla="val -49914"/>
              <a:gd name="adj6" fmla="val -9043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Reversing valve</a:t>
            </a:r>
          </a:p>
        </p:txBody>
      </p:sp>
      <p:sp>
        <p:nvSpPr>
          <p:cNvPr id="17" name="Rectangle 16">
            <a:extLst>
              <a:ext uri="{FF2B5EF4-FFF2-40B4-BE49-F238E27FC236}">
                <a16:creationId xmlns:a16="http://schemas.microsoft.com/office/drawing/2014/main" id="{68475A12-D24D-D4D0-6C46-147426DCBBDC}"/>
              </a:ext>
            </a:extLst>
          </p:cNvPr>
          <p:cNvSpPr/>
          <p:nvPr/>
        </p:nvSpPr>
        <p:spPr>
          <a:xfrm>
            <a:off x="3224296" y="3825202"/>
            <a:ext cx="1530584" cy="1956620"/>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8" name="Rectangle 17">
            <a:extLst>
              <a:ext uri="{FF2B5EF4-FFF2-40B4-BE49-F238E27FC236}">
                <a16:creationId xmlns:a16="http://schemas.microsoft.com/office/drawing/2014/main" id="{7AD2EFF6-3D75-1C00-0D12-6FF89F4DE9F4}"/>
              </a:ext>
            </a:extLst>
          </p:cNvPr>
          <p:cNvSpPr/>
          <p:nvPr/>
        </p:nvSpPr>
        <p:spPr>
          <a:xfrm>
            <a:off x="8602261" y="852130"/>
            <a:ext cx="1530584" cy="709384"/>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6" name="Callout: Bent Line 15">
            <a:extLst>
              <a:ext uri="{FF2B5EF4-FFF2-40B4-BE49-F238E27FC236}">
                <a16:creationId xmlns:a16="http://schemas.microsoft.com/office/drawing/2014/main" id="{1518CC2B-68A9-32C4-4375-B9742468A746}"/>
              </a:ext>
            </a:extLst>
          </p:cNvPr>
          <p:cNvSpPr/>
          <p:nvPr/>
        </p:nvSpPr>
        <p:spPr>
          <a:xfrm flipH="1">
            <a:off x="3378315" y="4028499"/>
            <a:ext cx="1477624" cy="388191"/>
          </a:xfrm>
          <a:prstGeom prst="borderCallout2">
            <a:avLst>
              <a:gd name="adj1" fmla="val 18750"/>
              <a:gd name="adj2" fmla="val -8333"/>
              <a:gd name="adj3" fmla="val 18750"/>
              <a:gd name="adj4" fmla="val -16667"/>
              <a:gd name="adj5" fmla="val 394015"/>
              <a:gd name="adj6" fmla="val -11646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Inverter compressor</a:t>
            </a:r>
          </a:p>
        </p:txBody>
      </p:sp>
      <p:sp>
        <p:nvSpPr>
          <p:cNvPr id="19" name="Callout: Bent Line 18">
            <a:extLst>
              <a:ext uri="{FF2B5EF4-FFF2-40B4-BE49-F238E27FC236}">
                <a16:creationId xmlns:a16="http://schemas.microsoft.com/office/drawing/2014/main" id="{834A0A4B-8AB0-34DB-B320-EA3060395328}"/>
              </a:ext>
            </a:extLst>
          </p:cNvPr>
          <p:cNvSpPr/>
          <p:nvPr/>
        </p:nvSpPr>
        <p:spPr>
          <a:xfrm>
            <a:off x="10675757" y="2972107"/>
            <a:ext cx="930090" cy="388191"/>
          </a:xfrm>
          <a:prstGeom prst="borderCallout2">
            <a:avLst>
              <a:gd name="adj1" fmla="val 18750"/>
              <a:gd name="adj2" fmla="val -8333"/>
              <a:gd name="adj3" fmla="val 18750"/>
              <a:gd name="adj4" fmla="val -16667"/>
              <a:gd name="adj5" fmla="val -57162"/>
              <a:gd name="adj6" fmla="val -8857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Condenser</a:t>
            </a:r>
          </a:p>
        </p:txBody>
      </p:sp>
      <p:sp>
        <p:nvSpPr>
          <p:cNvPr id="21" name="Callout: Bent Line 20">
            <a:extLst>
              <a:ext uri="{FF2B5EF4-FFF2-40B4-BE49-F238E27FC236}">
                <a16:creationId xmlns:a16="http://schemas.microsoft.com/office/drawing/2014/main" id="{611A165F-2FB7-3936-26CD-239524CF2F9E}"/>
              </a:ext>
            </a:extLst>
          </p:cNvPr>
          <p:cNvSpPr/>
          <p:nvPr/>
        </p:nvSpPr>
        <p:spPr>
          <a:xfrm flipH="1">
            <a:off x="1413802" y="1780818"/>
            <a:ext cx="1083453" cy="388191"/>
          </a:xfrm>
          <a:prstGeom prst="borderCallout2">
            <a:avLst>
              <a:gd name="adj1" fmla="val 18750"/>
              <a:gd name="adj2" fmla="val -8333"/>
              <a:gd name="adj3" fmla="val 18750"/>
              <a:gd name="adj4" fmla="val -16667"/>
              <a:gd name="adj5" fmla="val 120410"/>
              <a:gd name="adj6" fmla="val -4943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Evaporator</a:t>
            </a:r>
          </a:p>
        </p:txBody>
      </p:sp>
      <p:sp>
        <p:nvSpPr>
          <p:cNvPr id="22" name="Flowchart: Manual Operation 21">
            <a:extLst>
              <a:ext uri="{FF2B5EF4-FFF2-40B4-BE49-F238E27FC236}">
                <a16:creationId xmlns:a16="http://schemas.microsoft.com/office/drawing/2014/main" id="{6F6002D1-0C14-55D9-0082-7AAEAB00CDF9}"/>
              </a:ext>
            </a:extLst>
          </p:cNvPr>
          <p:cNvSpPr/>
          <p:nvPr/>
        </p:nvSpPr>
        <p:spPr>
          <a:xfrm flipV="1">
            <a:off x="6461686" y="5620042"/>
            <a:ext cx="628431" cy="436574"/>
          </a:xfrm>
          <a:prstGeom prst="flowChartManualOperation">
            <a:avLst/>
          </a:prstGeom>
          <a:solidFill>
            <a:schemeClr val="tx2"/>
          </a:solidFill>
          <a:ln w="25400">
            <a:solidFill>
              <a:schemeClr val="bg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Callout: Bent Line 22">
            <a:extLst>
              <a:ext uri="{FF2B5EF4-FFF2-40B4-BE49-F238E27FC236}">
                <a16:creationId xmlns:a16="http://schemas.microsoft.com/office/drawing/2014/main" id="{2D21DD30-869F-1EA9-3693-0A180774D015}"/>
              </a:ext>
            </a:extLst>
          </p:cNvPr>
          <p:cNvSpPr/>
          <p:nvPr/>
        </p:nvSpPr>
        <p:spPr>
          <a:xfrm flipH="1">
            <a:off x="1413801" y="3615064"/>
            <a:ext cx="1083453" cy="388191"/>
          </a:xfrm>
          <a:prstGeom prst="borderCallout2">
            <a:avLst>
              <a:gd name="adj1" fmla="val 18750"/>
              <a:gd name="adj2" fmla="val -8333"/>
              <a:gd name="adj3" fmla="val 18750"/>
              <a:gd name="adj4" fmla="val -16667"/>
              <a:gd name="adj5" fmla="val -200306"/>
              <a:gd name="adj6" fmla="val -20459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Supply fan</a:t>
            </a:r>
          </a:p>
        </p:txBody>
      </p:sp>
      <p:cxnSp>
        <p:nvCxnSpPr>
          <p:cNvPr id="25" name="Straight Arrow Connector 24">
            <a:extLst>
              <a:ext uri="{FF2B5EF4-FFF2-40B4-BE49-F238E27FC236}">
                <a16:creationId xmlns:a16="http://schemas.microsoft.com/office/drawing/2014/main" id="{E1D30BA9-DB64-1FE6-55D5-0CFBF23DC2F2}"/>
              </a:ext>
            </a:extLst>
          </p:cNvPr>
          <p:cNvCxnSpPr>
            <a:cxnSpLocks/>
          </p:cNvCxnSpPr>
          <p:nvPr/>
        </p:nvCxnSpPr>
        <p:spPr>
          <a:xfrm flipH="1">
            <a:off x="5359791" y="1017092"/>
            <a:ext cx="626012" cy="0"/>
          </a:xfrm>
          <a:prstGeom prst="straightConnector1">
            <a:avLst/>
          </a:prstGeom>
          <a:ln w="38100" cap="rnd">
            <a:solidFill>
              <a:srgbClr val="F39A5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D8BBB08-E32C-9CFE-E583-F5E1DE478253}"/>
              </a:ext>
            </a:extLst>
          </p:cNvPr>
          <p:cNvSpPr txBox="1"/>
          <p:nvPr/>
        </p:nvSpPr>
        <p:spPr>
          <a:xfrm>
            <a:off x="6017797" y="869976"/>
            <a:ext cx="1366080" cy="276999"/>
          </a:xfrm>
          <a:prstGeom prst="rect">
            <a:avLst/>
          </a:prstGeom>
          <a:noFill/>
        </p:spPr>
        <p:txBody>
          <a:bodyPr wrap="none" rtlCol="0">
            <a:spAutoFit/>
          </a:bodyPr>
          <a:lstStyle/>
          <a:p>
            <a:r>
              <a:rPr lang="en-US" sz="1200" i="1" dirty="0"/>
              <a:t>Condensed liquid</a:t>
            </a:r>
          </a:p>
        </p:txBody>
      </p:sp>
      <p:sp>
        <p:nvSpPr>
          <p:cNvPr id="27" name="TextBox 26">
            <a:extLst>
              <a:ext uri="{FF2B5EF4-FFF2-40B4-BE49-F238E27FC236}">
                <a16:creationId xmlns:a16="http://schemas.microsoft.com/office/drawing/2014/main" id="{84B6B905-EDCD-8B0D-31C9-163B63706CC6}"/>
              </a:ext>
            </a:extLst>
          </p:cNvPr>
          <p:cNvSpPr txBox="1"/>
          <p:nvPr/>
        </p:nvSpPr>
        <p:spPr>
          <a:xfrm>
            <a:off x="7785096" y="3599786"/>
            <a:ext cx="713657" cy="276999"/>
          </a:xfrm>
          <a:prstGeom prst="rect">
            <a:avLst/>
          </a:prstGeom>
          <a:noFill/>
        </p:spPr>
        <p:txBody>
          <a:bodyPr wrap="none" rtlCol="0">
            <a:spAutoFit/>
          </a:bodyPr>
          <a:lstStyle/>
          <a:p>
            <a:r>
              <a:rPr lang="en-US" sz="1200" i="1" dirty="0"/>
              <a:t>Hot gas</a:t>
            </a:r>
          </a:p>
        </p:txBody>
      </p:sp>
      <p:cxnSp>
        <p:nvCxnSpPr>
          <p:cNvPr id="28" name="Straight Arrow Connector 27">
            <a:extLst>
              <a:ext uri="{FF2B5EF4-FFF2-40B4-BE49-F238E27FC236}">
                <a16:creationId xmlns:a16="http://schemas.microsoft.com/office/drawing/2014/main" id="{C863FC9F-E9C0-B77D-883B-3DBF82D66556}"/>
              </a:ext>
            </a:extLst>
          </p:cNvPr>
          <p:cNvCxnSpPr>
            <a:cxnSpLocks/>
          </p:cNvCxnSpPr>
          <p:nvPr/>
        </p:nvCxnSpPr>
        <p:spPr>
          <a:xfrm>
            <a:off x="8602261" y="3726256"/>
            <a:ext cx="626012" cy="0"/>
          </a:xfrm>
          <a:prstGeom prst="straightConnector1">
            <a:avLst/>
          </a:prstGeom>
          <a:ln w="38100" cap="rnd">
            <a:solidFill>
              <a:srgbClr val="0000FF"/>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2D0652-A1B3-0E5F-4639-36972A6F9D22}"/>
              </a:ext>
            </a:extLst>
          </p:cNvPr>
          <p:cNvCxnSpPr>
            <a:cxnSpLocks/>
          </p:cNvCxnSpPr>
          <p:nvPr/>
        </p:nvCxnSpPr>
        <p:spPr>
          <a:xfrm>
            <a:off x="4318889" y="3738285"/>
            <a:ext cx="626012" cy="0"/>
          </a:xfrm>
          <a:prstGeom prst="straightConnector1">
            <a:avLst/>
          </a:prstGeom>
          <a:ln w="38100" cap="rnd">
            <a:solidFill>
              <a:srgbClr val="00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0C632B-5976-6D40-F6E3-31BA14245AB1}"/>
              </a:ext>
            </a:extLst>
          </p:cNvPr>
          <p:cNvSpPr txBox="1"/>
          <p:nvPr/>
        </p:nvSpPr>
        <p:spPr>
          <a:xfrm>
            <a:off x="3614133" y="3597891"/>
            <a:ext cx="587725" cy="276999"/>
          </a:xfrm>
          <a:prstGeom prst="rect">
            <a:avLst/>
          </a:prstGeom>
          <a:noFill/>
        </p:spPr>
        <p:txBody>
          <a:bodyPr wrap="none" rtlCol="0">
            <a:spAutoFit/>
          </a:bodyPr>
          <a:lstStyle/>
          <a:p>
            <a:r>
              <a:rPr lang="en-US" sz="1200" i="1" dirty="0"/>
              <a:t>Vapor</a:t>
            </a:r>
          </a:p>
        </p:txBody>
      </p:sp>
      <p:cxnSp>
        <p:nvCxnSpPr>
          <p:cNvPr id="31" name="Straight Arrow Connector 30">
            <a:extLst>
              <a:ext uri="{FF2B5EF4-FFF2-40B4-BE49-F238E27FC236}">
                <a16:creationId xmlns:a16="http://schemas.microsoft.com/office/drawing/2014/main" id="{EC82D759-DA27-7D68-271F-C690C2C9171D}"/>
              </a:ext>
            </a:extLst>
          </p:cNvPr>
          <p:cNvCxnSpPr>
            <a:cxnSpLocks/>
          </p:cNvCxnSpPr>
          <p:nvPr/>
        </p:nvCxnSpPr>
        <p:spPr>
          <a:xfrm>
            <a:off x="2747074" y="2758237"/>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3967B7-47A3-9683-BEF1-D158EB1EE944}"/>
              </a:ext>
            </a:extLst>
          </p:cNvPr>
          <p:cNvCxnSpPr>
            <a:cxnSpLocks/>
          </p:cNvCxnSpPr>
          <p:nvPr/>
        </p:nvCxnSpPr>
        <p:spPr>
          <a:xfrm>
            <a:off x="2747074" y="2312760"/>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086C64-67EB-9F13-B76D-0A638639EBAA}"/>
              </a:ext>
            </a:extLst>
          </p:cNvPr>
          <p:cNvCxnSpPr>
            <a:cxnSpLocks/>
          </p:cNvCxnSpPr>
          <p:nvPr/>
        </p:nvCxnSpPr>
        <p:spPr>
          <a:xfrm>
            <a:off x="2747074" y="2535498"/>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A7B585C-4646-7652-27F7-F69BD999E803}"/>
              </a:ext>
            </a:extLst>
          </p:cNvPr>
          <p:cNvSpPr txBox="1"/>
          <p:nvPr/>
        </p:nvSpPr>
        <p:spPr>
          <a:xfrm>
            <a:off x="1372980" y="2374250"/>
            <a:ext cx="1374094" cy="276999"/>
          </a:xfrm>
          <a:prstGeom prst="rect">
            <a:avLst/>
          </a:prstGeom>
          <a:noFill/>
        </p:spPr>
        <p:txBody>
          <a:bodyPr wrap="none" rtlCol="0">
            <a:spAutoFit/>
          </a:bodyPr>
          <a:lstStyle/>
          <a:p>
            <a:r>
              <a:rPr lang="en-US" sz="1200" i="1" dirty="0"/>
              <a:t>Mixed air @ 65°F</a:t>
            </a:r>
          </a:p>
        </p:txBody>
      </p:sp>
      <p:sp>
        <p:nvSpPr>
          <p:cNvPr id="37" name="TextBox 36">
            <a:extLst>
              <a:ext uri="{FF2B5EF4-FFF2-40B4-BE49-F238E27FC236}">
                <a16:creationId xmlns:a16="http://schemas.microsoft.com/office/drawing/2014/main" id="{5DCB9C6A-A71B-2E19-12F1-E433B06A3965}"/>
              </a:ext>
            </a:extLst>
          </p:cNvPr>
          <p:cNvSpPr txBox="1"/>
          <p:nvPr/>
        </p:nvSpPr>
        <p:spPr>
          <a:xfrm>
            <a:off x="5378801" y="2401337"/>
            <a:ext cx="1433406" cy="276999"/>
          </a:xfrm>
          <a:prstGeom prst="rect">
            <a:avLst/>
          </a:prstGeom>
          <a:noFill/>
        </p:spPr>
        <p:txBody>
          <a:bodyPr wrap="none" rtlCol="0">
            <a:spAutoFit/>
          </a:bodyPr>
          <a:lstStyle/>
          <a:p>
            <a:r>
              <a:rPr lang="en-US" sz="1200" i="1" dirty="0"/>
              <a:t>Supply air @ 50°F</a:t>
            </a:r>
          </a:p>
        </p:txBody>
      </p:sp>
      <p:cxnSp>
        <p:nvCxnSpPr>
          <p:cNvPr id="38" name="Straight Arrow Connector 37">
            <a:extLst>
              <a:ext uri="{FF2B5EF4-FFF2-40B4-BE49-F238E27FC236}">
                <a16:creationId xmlns:a16="http://schemas.microsoft.com/office/drawing/2014/main" id="{957ACF52-9E5C-F3F1-A51B-E9E2CF2DA4BC}"/>
              </a:ext>
            </a:extLst>
          </p:cNvPr>
          <p:cNvCxnSpPr>
            <a:cxnSpLocks/>
          </p:cNvCxnSpPr>
          <p:nvPr/>
        </p:nvCxnSpPr>
        <p:spPr>
          <a:xfrm>
            <a:off x="5125686" y="2758237"/>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AAFDD4B-B164-4845-3C02-B2554FEF051A}"/>
              </a:ext>
            </a:extLst>
          </p:cNvPr>
          <p:cNvCxnSpPr>
            <a:cxnSpLocks/>
          </p:cNvCxnSpPr>
          <p:nvPr/>
        </p:nvCxnSpPr>
        <p:spPr>
          <a:xfrm>
            <a:off x="5125686" y="2312760"/>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0A3D54-E304-BE05-AFC2-72A659DC7A78}"/>
              </a:ext>
            </a:extLst>
          </p:cNvPr>
          <p:cNvCxnSpPr>
            <a:cxnSpLocks/>
          </p:cNvCxnSpPr>
          <p:nvPr/>
        </p:nvCxnSpPr>
        <p:spPr>
          <a:xfrm>
            <a:off x="5125686" y="2535498"/>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856DBF7-39E9-8937-3E48-06C8DDE0DDB6}"/>
              </a:ext>
            </a:extLst>
          </p:cNvPr>
          <p:cNvSpPr txBox="1"/>
          <p:nvPr/>
        </p:nvSpPr>
        <p:spPr>
          <a:xfrm>
            <a:off x="10292794" y="2676777"/>
            <a:ext cx="939681" cy="276999"/>
          </a:xfrm>
          <a:prstGeom prst="rect">
            <a:avLst/>
          </a:prstGeom>
          <a:noFill/>
        </p:spPr>
        <p:txBody>
          <a:bodyPr wrap="none" rtlCol="0">
            <a:spAutoFit/>
          </a:bodyPr>
          <a:lstStyle/>
          <a:p>
            <a:r>
              <a:rPr lang="en-US" sz="1200" i="1" dirty="0"/>
              <a:t>Air @ 80°F</a:t>
            </a:r>
          </a:p>
        </p:txBody>
      </p:sp>
      <p:cxnSp>
        <p:nvCxnSpPr>
          <p:cNvPr id="42" name="Straight Arrow Connector 41">
            <a:extLst>
              <a:ext uri="{FF2B5EF4-FFF2-40B4-BE49-F238E27FC236}">
                <a16:creationId xmlns:a16="http://schemas.microsoft.com/office/drawing/2014/main" id="{26BF69E6-B5B3-0085-4021-4718F8314F71}"/>
              </a:ext>
            </a:extLst>
          </p:cNvPr>
          <p:cNvCxnSpPr>
            <a:cxnSpLocks/>
          </p:cNvCxnSpPr>
          <p:nvPr/>
        </p:nvCxnSpPr>
        <p:spPr>
          <a:xfrm flipH="1">
            <a:off x="9869059" y="3051317"/>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C0AD44D-092D-ADD0-EBB6-CD5025088C72}"/>
              </a:ext>
            </a:extLst>
          </p:cNvPr>
          <p:cNvCxnSpPr>
            <a:cxnSpLocks/>
          </p:cNvCxnSpPr>
          <p:nvPr/>
        </p:nvCxnSpPr>
        <p:spPr>
          <a:xfrm flipH="1">
            <a:off x="9869059" y="2605840"/>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46E44E5-1CF9-2424-63F3-3521B6AF49F8}"/>
              </a:ext>
            </a:extLst>
          </p:cNvPr>
          <p:cNvCxnSpPr>
            <a:cxnSpLocks/>
          </p:cNvCxnSpPr>
          <p:nvPr/>
        </p:nvCxnSpPr>
        <p:spPr>
          <a:xfrm flipH="1">
            <a:off x="9869059" y="2828578"/>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D5B6B65-1DC1-AC19-CD29-DB97C7A43CCF}"/>
              </a:ext>
            </a:extLst>
          </p:cNvPr>
          <p:cNvSpPr txBox="1"/>
          <p:nvPr/>
        </p:nvSpPr>
        <p:spPr>
          <a:xfrm>
            <a:off x="8765752" y="971708"/>
            <a:ext cx="939681" cy="276999"/>
          </a:xfrm>
          <a:prstGeom prst="rect">
            <a:avLst/>
          </a:prstGeom>
          <a:noFill/>
        </p:spPr>
        <p:txBody>
          <a:bodyPr wrap="none" rtlCol="0">
            <a:spAutoFit/>
          </a:bodyPr>
          <a:lstStyle/>
          <a:p>
            <a:r>
              <a:rPr lang="en-US" sz="1200" i="1" dirty="0"/>
              <a:t>Air @ 90°F</a:t>
            </a:r>
          </a:p>
        </p:txBody>
      </p:sp>
      <p:cxnSp>
        <p:nvCxnSpPr>
          <p:cNvPr id="46" name="Straight Arrow Connector 45">
            <a:extLst>
              <a:ext uri="{FF2B5EF4-FFF2-40B4-BE49-F238E27FC236}">
                <a16:creationId xmlns:a16="http://schemas.microsoft.com/office/drawing/2014/main" id="{7613F388-64CB-7B13-DB1E-6F0FC425D7E1}"/>
              </a:ext>
            </a:extLst>
          </p:cNvPr>
          <p:cNvCxnSpPr>
            <a:cxnSpLocks/>
          </p:cNvCxnSpPr>
          <p:nvPr/>
        </p:nvCxnSpPr>
        <p:spPr>
          <a:xfrm rot="5400000" flipH="1">
            <a:off x="9385165" y="1427512"/>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045AA7E-82F6-1DD8-3F24-4983BAB7DAF2}"/>
              </a:ext>
            </a:extLst>
          </p:cNvPr>
          <p:cNvCxnSpPr>
            <a:cxnSpLocks/>
          </p:cNvCxnSpPr>
          <p:nvPr/>
        </p:nvCxnSpPr>
        <p:spPr>
          <a:xfrm rot="5400000" flipH="1">
            <a:off x="8734402" y="1436582"/>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D4B677D-5D9A-8670-01F5-973ABEEBDD21}"/>
              </a:ext>
            </a:extLst>
          </p:cNvPr>
          <p:cNvCxnSpPr>
            <a:cxnSpLocks/>
          </p:cNvCxnSpPr>
          <p:nvPr/>
        </p:nvCxnSpPr>
        <p:spPr>
          <a:xfrm rot="5400000" flipH="1">
            <a:off x="9095139" y="1434392"/>
            <a:ext cx="298819" cy="0"/>
          </a:xfrm>
          <a:prstGeom prst="straightConnector1">
            <a:avLst/>
          </a:prstGeom>
          <a:ln w="38100" cap="rnd">
            <a:solidFill>
              <a:schemeClr val="accent5">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90130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Equipment: How Does It Work?</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solidFill>
                  <a:srgbClr val="FF0000"/>
                </a:solidFill>
              </a:rPr>
              <a:t>Heating</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Rectangle: Rounded Corners 11">
            <a:extLst>
              <a:ext uri="{FF2B5EF4-FFF2-40B4-BE49-F238E27FC236}">
                <a16:creationId xmlns:a16="http://schemas.microsoft.com/office/drawing/2014/main" id="{562ADA30-FE14-B9BB-9572-5C83791305BB}"/>
              </a:ext>
            </a:extLst>
          </p:cNvPr>
          <p:cNvSpPr/>
          <p:nvPr/>
        </p:nvSpPr>
        <p:spPr>
          <a:xfrm>
            <a:off x="5257800" y="5019675"/>
            <a:ext cx="2886075" cy="1036942"/>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9" name="Picture 8">
            <a:extLst>
              <a:ext uri="{FF2B5EF4-FFF2-40B4-BE49-F238E27FC236}">
                <a16:creationId xmlns:a16="http://schemas.microsoft.com/office/drawing/2014/main" id="{29B5D34F-9CC0-869B-789A-AB11BDB1845A}"/>
              </a:ext>
            </a:extLst>
          </p:cNvPr>
          <p:cNvPicPr>
            <a:picLocks noChangeAspect="1"/>
          </p:cNvPicPr>
          <p:nvPr/>
        </p:nvPicPr>
        <p:blipFill>
          <a:blip r:embed="rId3"/>
          <a:stretch>
            <a:fillRect/>
          </a:stretch>
        </p:blipFill>
        <p:spPr>
          <a:xfrm>
            <a:off x="2824447" y="728463"/>
            <a:ext cx="7390974" cy="5850439"/>
          </a:xfrm>
          <a:prstGeom prst="rect">
            <a:avLst/>
          </a:prstGeom>
        </p:spPr>
      </p:pic>
      <p:sp>
        <p:nvSpPr>
          <p:cNvPr id="17" name="Rectangle 16">
            <a:extLst>
              <a:ext uri="{FF2B5EF4-FFF2-40B4-BE49-F238E27FC236}">
                <a16:creationId xmlns:a16="http://schemas.microsoft.com/office/drawing/2014/main" id="{68475A12-D24D-D4D0-6C46-147426DCBBDC}"/>
              </a:ext>
            </a:extLst>
          </p:cNvPr>
          <p:cNvSpPr/>
          <p:nvPr/>
        </p:nvSpPr>
        <p:spPr>
          <a:xfrm>
            <a:off x="3224296" y="3825202"/>
            <a:ext cx="1530584" cy="1956620"/>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8" name="Rectangle 17">
            <a:extLst>
              <a:ext uri="{FF2B5EF4-FFF2-40B4-BE49-F238E27FC236}">
                <a16:creationId xmlns:a16="http://schemas.microsoft.com/office/drawing/2014/main" id="{7AD2EFF6-3D75-1C00-0D12-6FF89F4DE9F4}"/>
              </a:ext>
            </a:extLst>
          </p:cNvPr>
          <p:cNvSpPr/>
          <p:nvPr/>
        </p:nvSpPr>
        <p:spPr>
          <a:xfrm>
            <a:off x="8602261" y="852130"/>
            <a:ext cx="1530584" cy="709384"/>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6" name="Callout: Bent Line 15">
            <a:extLst>
              <a:ext uri="{FF2B5EF4-FFF2-40B4-BE49-F238E27FC236}">
                <a16:creationId xmlns:a16="http://schemas.microsoft.com/office/drawing/2014/main" id="{1518CC2B-68A9-32C4-4375-B9742468A746}"/>
              </a:ext>
            </a:extLst>
          </p:cNvPr>
          <p:cNvSpPr/>
          <p:nvPr/>
        </p:nvSpPr>
        <p:spPr>
          <a:xfrm flipH="1">
            <a:off x="3378315" y="4028499"/>
            <a:ext cx="1477624" cy="388191"/>
          </a:xfrm>
          <a:prstGeom prst="borderCallout2">
            <a:avLst>
              <a:gd name="adj1" fmla="val 18750"/>
              <a:gd name="adj2" fmla="val -8333"/>
              <a:gd name="adj3" fmla="val 18750"/>
              <a:gd name="adj4" fmla="val -16667"/>
              <a:gd name="adj5" fmla="val 394015"/>
              <a:gd name="adj6" fmla="val -11646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Inverter compressor</a:t>
            </a:r>
          </a:p>
        </p:txBody>
      </p:sp>
      <p:sp>
        <p:nvSpPr>
          <p:cNvPr id="19" name="Callout: Bent Line 18">
            <a:extLst>
              <a:ext uri="{FF2B5EF4-FFF2-40B4-BE49-F238E27FC236}">
                <a16:creationId xmlns:a16="http://schemas.microsoft.com/office/drawing/2014/main" id="{834A0A4B-8AB0-34DB-B320-EA3060395328}"/>
              </a:ext>
            </a:extLst>
          </p:cNvPr>
          <p:cNvSpPr/>
          <p:nvPr/>
        </p:nvSpPr>
        <p:spPr>
          <a:xfrm>
            <a:off x="10675757" y="2972107"/>
            <a:ext cx="930090" cy="388191"/>
          </a:xfrm>
          <a:prstGeom prst="borderCallout2">
            <a:avLst>
              <a:gd name="adj1" fmla="val 18750"/>
              <a:gd name="adj2" fmla="val -8333"/>
              <a:gd name="adj3" fmla="val 18750"/>
              <a:gd name="adj4" fmla="val -16667"/>
              <a:gd name="adj5" fmla="val -57162"/>
              <a:gd name="adj6" fmla="val -8857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Evaporator</a:t>
            </a:r>
          </a:p>
        </p:txBody>
      </p:sp>
      <p:sp>
        <p:nvSpPr>
          <p:cNvPr id="21" name="Callout: Bent Line 20">
            <a:extLst>
              <a:ext uri="{FF2B5EF4-FFF2-40B4-BE49-F238E27FC236}">
                <a16:creationId xmlns:a16="http://schemas.microsoft.com/office/drawing/2014/main" id="{611A165F-2FB7-3936-26CD-239524CF2F9E}"/>
              </a:ext>
            </a:extLst>
          </p:cNvPr>
          <p:cNvSpPr/>
          <p:nvPr/>
        </p:nvSpPr>
        <p:spPr>
          <a:xfrm flipH="1">
            <a:off x="1413802" y="1780818"/>
            <a:ext cx="1083453" cy="388191"/>
          </a:xfrm>
          <a:prstGeom prst="borderCallout2">
            <a:avLst>
              <a:gd name="adj1" fmla="val 18750"/>
              <a:gd name="adj2" fmla="val -8333"/>
              <a:gd name="adj3" fmla="val 18750"/>
              <a:gd name="adj4" fmla="val -16667"/>
              <a:gd name="adj5" fmla="val 120410"/>
              <a:gd name="adj6" fmla="val -4943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Condenser</a:t>
            </a:r>
          </a:p>
        </p:txBody>
      </p:sp>
      <p:sp>
        <p:nvSpPr>
          <p:cNvPr id="22" name="Flowchart: Manual Operation 21">
            <a:extLst>
              <a:ext uri="{FF2B5EF4-FFF2-40B4-BE49-F238E27FC236}">
                <a16:creationId xmlns:a16="http://schemas.microsoft.com/office/drawing/2014/main" id="{6F6002D1-0C14-55D9-0082-7AAEAB00CDF9}"/>
              </a:ext>
            </a:extLst>
          </p:cNvPr>
          <p:cNvSpPr/>
          <p:nvPr/>
        </p:nvSpPr>
        <p:spPr>
          <a:xfrm flipV="1">
            <a:off x="6461686" y="5620042"/>
            <a:ext cx="628431" cy="436574"/>
          </a:xfrm>
          <a:prstGeom prst="flowChartManualOperation">
            <a:avLst/>
          </a:prstGeom>
          <a:solidFill>
            <a:schemeClr val="tx2"/>
          </a:solidFill>
          <a:ln w="25400">
            <a:solidFill>
              <a:schemeClr val="bg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Callout: Bent Line 22">
            <a:extLst>
              <a:ext uri="{FF2B5EF4-FFF2-40B4-BE49-F238E27FC236}">
                <a16:creationId xmlns:a16="http://schemas.microsoft.com/office/drawing/2014/main" id="{2D21DD30-869F-1EA9-3693-0A180774D015}"/>
              </a:ext>
            </a:extLst>
          </p:cNvPr>
          <p:cNvSpPr/>
          <p:nvPr/>
        </p:nvSpPr>
        <p:spPr>
          <a:xfrm flipH="1">
            <a:off x="1413801" y="3615064"/>
            <a:ext cx="1083453" cy="388191"/>
          </a:xfrm>
          <a:prstGeom prst="borderCallout2">
            <a:avLst>
              <a:gd name="adj1" fmla="val 18750"/>
              <a:gd name="adj2" fmla="val -8333"/>
              <a:gd name="adj3" fmla="val 18750"/>
              <a:gd name="adj4" fmla="val -16667"/>
              <a:gd name="adj5" fmla="val -200306"/>
              <a:gd name="adj6" fmla="val -20459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Supply fan</a:t>
            </a:r>
          </a:p>
        </p:txBody>
      </p:sp>
      <p:cxnSp>
        <p:nvCxnSpPr>
          <p:cNvPr id="25" name="Straight Arrow Connector 24">
            <a:extLst>
              <a:ext uri="{FF2B5EF4-FFF2-40B4-BE49-F238E27FC236}">
                <a16:creationId xmlns:a16="http://schemas.microsoft.com/office/drawing/2014/main" id="{E1D30BA9-DB64-1FE6-55D5-0CFBF23DC2F2}"/>
              </a:ext>
            </a:extLst>
          </p:cNvPr>
          <p:cNvCxnSpPr>
            <a:cxnSpLocks/>
          </p:cNvCxnSpPr>
          <p:nvPr/>
        </p:nvCxnSpPr>
        <p:spPr>
          <a:xfrm>
            <a:off x="5359791" y="1017092"/>
            <a:ext cx="626012" cy="0"/>
          </a:xfrm>
          <a:prstGeom prst="straightConnector1">
            <a:avLst/>
          </a:prstGeom>
          <a:ln w="38100" cap="rnd">
            <a:solidFill>
              <a:srgbClr val="F39A5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D8BBB08-E32C-9CFE-E583-F5E1DE478253}"/>
              </a:ext>
            </a:extLst>
          </p:cNvPr>
          <p:cNvSpPr txBox="1"/>
          <p:nvPr/>
        </p:nvSpPr>
        <p:spPr>
          <a:xfrm>
            <a:off x="6017797" y="869976"/>
            <a:ext cx="1366080" cy="276999"/>
          </a:xfrm>
          <a:prstGeom prst="rect">
            <a:avLst/>
          </a:prstGeom>
          <a:noFill/>
        </p:spPr>
        <p:txBody>
          <a:bodyPr wrap="none" rtlCol="0">
            <a:spAutoFit/>
          </a:bodyPr>
          <a:lstStyle/>
          <a:p>
            <a:r>
              <a:rPr lang="en-US" sz="1200" i="1" dirty="0"/>
              <a:t>Condensed liquid</a:t>
            </a:r>
          </a:p>
        </p:txBody>
      </p:sp>
      <p:sp>
        <p:nvSpPr>
          <p:cNvPr id="27" name="TextBox 26">
            <a:extLst>
              <a:ext uri="{FF2B5EF4-FFF2-40B4-BE49-F238E27FC236}">
                <a16:creationId xmlns:a16="http://schemas.microsoft.com/office/drawing/2014/main" id="{84B6B905-EDCD-8B0D-31C9-163B63706CC6}"/>
              </a:ext>
            </a:extLst>
          </p:cNvPr>
          <p:cNvSpPr txBox="1"/>
          <p:nvPr/>
        </p:nvSpPr>
        <p:spPr>
          <a:xfrm>
            <a:off x="7785096" y="3599786"/>
            <a:ext cx="587725" cy="276999"/>
          </a:xfrm>
          <a:prstGeom prst="rect">
            <a:avLst/>
          </a:prstGeom>
          <a:noFill/>
        </p:spPr>
        <p:txBody>
          <a:bodyPr wrap="none" rtlCol="0">
            <a:spAutoFit/>
          </a:bodyPr>
          <a:lstStyle/>
          <a:p>
            <a:r>
              <a:rPr lang="en-US" sz="1200" i="1" dirty="0"/>
              <a:t>Vapor</a:t>
            </a:r>
          </a:p>
        </p:txBody>
      </p:sp>
      <p:cxnSp>
        <p:nvCxnSpPr>
          <p:cNvPr id="28" name="Straight Arrow Connector 27">
            <a:extLst>
              <a:ext uri="{FF2B5EF4-FFF2-40B4-BE49-F238E27FC236}">
                <a16:creationId xmlns:a16="http://schemas.microsoft.com/office/drawing/2014/main" id="{C863FC9F-E9C0-B77D-883B-3DBF82D66556}"/>
              </a:ext>
            </a:extLst>
          </p:cNvPr>
          <p:cNvCxnSpPr>
            <a:cxnSpLocks/>
          </p:cNvCxnSpPr>
          <p:nvPr/>
        </p:nvCxnSpPr>
        <p:spPr>
          <a:xfrm flipH="1">
            <a:off x="8602261" y="3726256"/>
            <a:ext cx="626012" cy="0"/>
          </a:xfrm>
          <a:prstGeom prst="straightConnector1">
            <a:avLst/>
          </a:prstGeom>
          <a:ln w="38100" cap="rnd">
            <a:solidFill>
              <a:srgbClr val="0000FF"/>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2D0652-A1B3-0E5F-4639-36972A6F9D22}"/>
              </a:ext>
            </a:extLst>
          </p:cNvPr>
          <p:cNvCxnSpPr>
            <a:cxnSpLocks/>
          </p:cNvCxnSpPr>
          <p:nvPr/>
        </p:nvCxnSpPr>
        <p:spPr>
          <a:xfrm flipH="1">
            <a:off x="4318889" y="3738285"/>
            <a:ext cx="626012" cy="0"/>
          </a:xfrm>
          <a:prstGeom prst="straightConnector1">
            <a:avLst/>
          </a:prstGeom>
          <a:ln w="38100" cap="rnd">
            <a:solidFill>
              <a:srgbClr val="00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0C632B-5976-6D40-F6E3-31BA14245AB1}"/>
              </a:ext>
            </a:extLst>
          </p:cNvPr>
          <p:cNvSpPr txBox="1"/>
          <p:nvPr/>
        </p:nvSpPr>
        <p:spPr>
          <a:xfrm>
            <a:off x="3614133" y="3597891"/>
            <a:ext cx="713657" cy="276999"/>
          </a:xfrm>
          <a:prstGeom prst="rect">
            <a:avLst/>
          </a:prstGeom>
          <a:noFill/>
        </p:spPr>
        <p:txBody>
          <a:bodyPr wrap="none" rtlCol="0">
            <a:spAutoFit/>
          </a:bodyPr>
          <a:lstStyle/>
          <a:p>
            <a:r>
              <a:rPr lang="en-US" sz="1200" i="1" dirty="0"/>
              <a:t>Hot gas</a:t>
            </a:r>
          </a:p>
        </p:txBody>
      </p:sp>
      <p:cxnSp>
        <p:nvCxnSpPr>
          <p:cNvPr id="31" name="Straight Arrow Connector 30">
            <a:extLst>
              <a:ext uri="{FF2B5EF4-FFF2-40B4-BE49-F238E27FC236}">
                <a16:creationId xmlns:a16="http://schemas.microsoft.com/office/drawing/2014/main" id="{EC82D759-DA27-7D68-271F-C690C2C9171D}"/>
              </a:ext>
            </a:extLst>
          </p:cNvPr>
          <p:cNvCxnSpPr>
            <a:cxnSpLocks/>
          </p:cNvCxnSpPr>
          <p:nvPr/>
        </p:nvCxnSpPr>
        <p:spPr>
          <a:xfrm>
            <a:off x="2747074" y="2758237"/>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3967B7-47A3-9683-BEF1-D158EB1EE944}"/>
              </a:ext>
            </a:extLst>
          </p:cNvPr>
          <p:cNvCxnSpPr>
            <a:cxnSpLocks/>
          </p:cNvCxnSpPr>
          <p:nvPr/>
        </p:nvCxnSpPr>
        <p:spPr>
          <a:xfrm>
            <a:off x="2747074" y="2312760"/>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086C64-67EB-9F13-B76D-0A638639EBAA}"/>
              </a:ext>
            </a:extLst>
          </p:cNvPr>
          <p:cNvCxnSpPr>
            <a:cxnSpLocks/>
          </p:cNvCxnSpPr>
          <p:nvPr/>
        </p:nvCxnSpPr>
        <p:spPr>
          <a:xfrm>
            <a:off x="2747074" y="2535498"/>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A7B585C-4646-7652-27F7-F69BD999E803}"/>
              </a:ext>
            </a:extLst>
          </p:cNvPr>
          <p:cNvSpPr txBox="1"/>
          <p:nvPr/>
        </p:nvSpPr>
        <p:spPr>
          <a:xfrm>
            <a:off x="1372980" y="2374250"/>
            <a:ext cx="1374094" cy="276999"/>
          </a:xfrm>
          <a:prstGeom prst="rect">
            <a:avLst/>
          </a:prstGeom>
          <a:noFill/>
        </p:spPr>
        <p:txBody>
          <a:bodyPr wrap="none" rtlCol="0">
            <a:spAutoFit/>
          </a:bodyPr>
          <a:lstStyle/>
          <a:p>
            <a:r>
              <a:rPr lang="en-US" sz="1200" i="1" dirty="0"/>
              <a:t>Mixed air @ 60°F</a:t>
            </a:r>
          </a:p>
        </p:txBody>
      </p:sp>
      <p:sp>
        <p:nvSpPr>
          <p:cNvPr id="37" name="TextBox 36">
            <a:extLst>
              <a:ext uri="{FF2B5EF4-FFF2-40B4-BE49-F238E27FC236}">
                <a16:creationId xmlns:a16="http://schemas.microsoft.com/office/drawing/2014/main" id="{5DCB9C6A-A71B-2E19-12F1-E433B06A3965}"/>
              </a:ext>
            </a:extLst>
          </p:cNvPr>
          <p:cNvSpPr txBox="1"/>
          <p:nvPr/>
        </p:nvSpPr>
        <p:spPr>
          <a:xfrm>
            <a:off x="5378801" y="2401337"/>
            <a:ext cx="1433406" cy="276999"/>
          </a:xfrm>
          <a:prstGeom prst="rect">
            <a:avLst/>
          </a:prstGeom>
          <a:noFill/>
        </p:spPr>
        <p:txBody>
          <a:bodyPr wrap="none" rtlCol="0">
            <a:spAutoFit/>
          </a:bodyPr>
          <a:lstStyle/>
          <a:p>
            <a:r>
              <a:rPr lang="en-US" sz="1200" i="1" dirty="0"/>
              <a:t>Supply air @ 90°F</a:t>
            </a:r>
          </a:p>
        </p:txBody>
      </p:sp>
      <p:cxnSp>
        <p:nvCxnSpPr>
          <p:cNvPr id="38" name="Straight Arrow Connector 37">
            <a:extLst>
              <a:ext uri="{FF2B5EF4-FFF2-40B4-BE49-F238E27FC236}">
                <a16:creationId xmlns:a16="http://schemas.microsoft.com/office/drawing/2014/main" id="{957ACF52-9E5C-F3F1-A51B-E9E2CF2DA4BC}"/>
              </a:ext>
            </a:extLst>
          </p:cNvPr>
          <p:cNvCxnSpPr>
            <a:cxnSpLocks/>
          </p:cNvCxnSpPr>
          <p:nvPr/>
        </p:nvCxnSpPr>
        <p:spPr>
          <a:xfrm>
            <a:off x="5125686" y="2758237"/>
            <a:ext cx="298819" cy="0"/>
          </a:xfrm>
          <a:prstGeom prst="straightConnector1">
            <a:avLst/>
          </a:prstGeom>
          <a:ln w="38100" cap="rnd">
            <a:solidFill>
              <a:srgbClr val="FF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AAFDD4B-B164-4845-3C02-B2554FEF051A}"/>
              </a:ext>
            </a:extLst>
          </p:cNvPr>
          <p:cNvCxnSpPr>
            <a:cxnSpLocks/>
          </p:cNvCxnSpPr>
          <p:nvPr/>
        </p:nvCxnSpPr>
        <p:spPr>
          <a:xfrm>
            <a:off x="5125686" y="2312760"/>
            <a:ext cx="298819" cy="0"/>
          </a:xfrm>
          <a:prstGeom prst="straightConnector1">
            <a:avLst/>
          </a:prstGeom>
          <a:ln w="38100" cap="rnd">
            <a:solidFill>
              <a:srgbClr val="FF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0A3D54-E304-BE05-AFC2-72A659DC7A78}"/>
              </a:ext>
            </a:extLst>
          </p:cNvPr>
          <p:cNvCxnSpPr>
            <a:cxnSpLocks/>
          </p:cNvCxnSpPr>
          <p:nvPr/>
        </p:nvCxnSpPr>
        <p:spPr>
          <a:xfrm>
            <a:off x="5125686" y="2535498"/>
            <a:ext cx="298819" cy="0"/>
          </a:xfrm>
          <a:prstGeom prst="straightConnector1">
            <a:avLst/>
          </a:prstGeom>
          <a:ln w="38100" cap="rnd">
            <a:solidFill>
              <a:srgbClr val="FF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856DBF7-39E9-8937-3E48-06C8DDE0DDB6}"/>
              </a:ext>
            </a:extLst>
          </p:cNvPr>
          <p:cNvSpPr txBox="1"/>
          <p:nvPr/>
        </p:nvSpPr>
        <p:spPr>
          <a:xfrm>
            <a:off x="10292794" y="2676777"/>
            <a:ext cx="939681" cy="276999"/>
          </a:xfrm>
          <a:prstGeom prst="rect">
            <a:avLst/>
          </a:prstGeom>
          <a:noFill/>
        </p:spPr>
        <p:txBody>
          <a:bodyPr wrap="none" rtlCol="0">
            <a:spAutoFit/>
          </a:bodyPr>
          <a:lstStyle/>
          <a:p>
            <a:r>
              <a:rPr lang="en-US" sz="1200" i="1" dirty="0"/>
              <a:t>Air @ 17°F</a:t>
            </a:r>
          </a:p>
        </p:txBody>
      </p:sp>
      <p:cxnSp>
        <p:nvCxnSpPr>
          <p:cNvPr id="42" name="Straight Arrow Connector 41">
            <a:extLst>
              <a:ext uri="{FF2B5EF4-FFF2-40B4-BE49-F238E27FC236}">
                <a16:creationId xmlns:a16="http://schemas.microsoft.com/office/drawing/2014/main" id="{26BF69E6-B5B3-0085-4021-4718F8314F71}"/>
              </a:ext>
            </a:extLst>
          </p:cNvPr>
          <p:cNvCxnSpPr>
            <a:cxnSpLocks/>
          </p:cNvCxnSpPr>
          <p:nvPr/>
        </p:nvCxnSpPr>
        <p:spPr>
          <a:xfrm flipH="1">
            <a:off x="9869059" y="3051317"/>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C0AD44D-092D-ADD0-EBB6-CD5025088C72}"/>
              </a:ext>
            </a:extLst>
          </p:cNvPr>
          <p:cNvCxnSpPr>
            <a:cxnSpLocks/>
          </p:cNvCxnSpPr>
          <p:nvPr/>
        </p:nvCxnSpPr>
        <p:spPr>
          <a:xfrm flipH="1">
            <a:off x="9869059" y="2605840"/>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46E44E5-1CF9-2424-63F3-3521B6AF49F8}"/>
              </a:ext>
            </a:extLst>
          </p:cNvPr>
          <p:cNvCxnSpPr>
            <a:cxnSpLocks/>
          </p:cNvCxnSpPr>
          <p:nvPr/>
        </p:nvCxnSpPr>
        <p:spPr>
          <a:xfrm flipH="1">
            <a:off x="9869059" y="2828578"/>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D5B6B65-1DC1-AC19-CD29-DB97C7A43CCF}"/>
              </a:ext>
            </a:extLst>
          </p:cNvPr>
          <p:cNvSpPr txBox="1"/>
          <p:nvPr/>
        </p:nvSpPr>
        <p:spPr>
          <a:xfrm>
            <a:off x="8765752" y="971708"/>
            <a:ext cx="854721" cy="276999"/>
          </a:xfrm>
          <a:prstGeom prst="rect">
            <a:avLst/>
          </a:prstGeom>
          <a:noFill/>
        </p:spPr>
        <p:txBody>
          <a:bodyPr wrap="none" rtlCol="0">
            <a:spAutoFit/>
          </a:bodyPr>
          <a:lstStyle/>
          <a:p>
            <a:r>
              <a:rPr lang="en-US" sz="1200" i="1" dirty="0"/>
              <a:t>Air @ 9°F</a:t>
            </a:r>
          </a:p>
        </p:txBody>
      </p:sp>
      <p:cxnSp>
        <p:nvCxnSpPr>
          <p:cNvPr id="46" name="Straight Arrow Connector 45">
            <a:extLst>
              <a:ext uri="{FF2B5EF4-FFF2-40B4-BE49-F238E27FC236}">
                <a16:creationId xmlns:a16="http://schemas.microsoft.com/office/drawing/2014/main" id="{7613F388-64CB-7B13-DB1E-6F0FC425D7E1}"/>
              </a:ext>
            </a:extLst>
          </p:cNvPr>
          <p:cNvCxnSpPr>
            <a:cxnSpLocks/>
          </p:cNvCxnSpPr>
          <p:nvPr/>
        </p:nvCxnSpPr>
        <p:spPr>
          <a:xfrm rot="5400000" flipH="1">
            <a:off x="9385165" y="1427512"/>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045AA7E-82F6-1DD8-3F24-4983BAB7DAF2}"/>
              </a:ext>
            </a:extLst>
          </p:cNvPr>
          <p:cNvCxnSpPr>
            <a:cxnSpLocks/>
          </p:cNvCxnSpPr>
          <p:nvPr/>
        </p:nvCxnSpPr>
        <p:spPr>
          <a:xfrm rot="5400000" flipH="1">
            <a:off x="8734402" y="1436582"/>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D4B677D-5D9A-8670-01F5-973ABEEBDD21}"/>
              </a:ext>
            </a:extLst>
          </p:cNvPr>
          <p:cNvCxnSpPr>
            <a:cxnSpLocks/>
          </p:cNvCxnSpPr>
          <p:nvPr/>
        </p:nvCxnSpPr>
        <p:spPr>
          <a:xfrm rot="5400000" flipH="1">
            <a:off x="9095139" y="1434392"/>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B388F84-0F71-B843-DD17-A5837FBA3904}"/>
              </a:ext>
            </a:extLst>
          </p:cNvPr>
          <p:cNvPicPr>
            <a:picLocks noChangeAspect="1"/>
          </p:cNvPicPr>
          <p:nvPr/>
        </p:nvPicPr>
        <p:blipFill>
          <a:blip r:embed="rId4"/>
          <a:stretch>
            <a:fillRect/>
          </a:stretch>
        </p:blipFill>
        <p:spPr>
          <a:xfrm rot="16200000">
            <a:off x="6450783" y="3397396"/>
            <a:ext cx="451609" cy="451609"/>
          </a:xfrm>
          <a:prstGeom prst="rect">
            <a:avLst/>
          </a:prstGeom>
        </p:spPr>
      </p:pic>
      <p:sp>
        <p:nvSpPr>
          <p:cNvPr id="15" name="Callout: Bent Line 14">
            <a:extLst>
              <a:ext uri="{FF2B5EF4-FFF2-40B4-BE49-F238E27FC236}">
                <a16:creationId xmlns:a16="http://schemas.microsoft.com/office/drawing/2014/main" id="{E1C352CD-4474-31B9-FB75-BE7F04AE4B76}"/>
              </a:ext>
            </a:extLst>
          </p:cNvPr>
          <p:cNvSpPr/>
          <p:nvPr/>
        </p:nvSpPr>
        <p:spPr>
          <a:xfrm>
            <a:off x="7938813" y="3902919"/>
            <a:ext cx="1305733" cy="388191"/>
          </a:xfrm>
          <a:prstGeom prst="borderCallout2">
            <a:avLst>
              <a:gd name="adj1" fmla="val 18750"/>
              <a:gd name="adj2" fmla="val -8333"/>
              <a:gd name="adj3" fmla="val 18750"/>
              <a:gd name="adj4" fmla="val -16667"/>
              <a:gd name="adj5" fmla="val -53538"/>
              <a:gd name="adj6" fmla="val -9210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Reversing valve</a:t>
            </a:r>
          </a:p>
        </p:txBody>
      </p:sp>
    </p:spTree>
    <p:extLst>
      <p:ext uri="{BB962C8B-B14F-4D97-AF65-F5344CB8AC3E}">
        <p14:creationId xmlns:p14="http://schemas.microsoft.com/office/powerpoint/2010/main" val="3437613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9" grpId="0" animBg="1"/>
      <p:bldP spid="21" grpId="0" animBg="1"/>
      <p:bldP spid="2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8" y="837983"/>
            <a:ext cx="7701593" cy="1710344"/>
          </a:xfrm>
        </p:spPr>
        <p:txBody>
          <a:bodyPr/>
          <a:lstStyle/>
          <a:p>
            <a:r>
              <a:rPr lang="en-US" sz="2400" dirty="0"/>
              <a:t>Jeffrey Seewald, PE, CEM</a:t>
            </a:r>
          </a:p>
          <a:p>
            <a:r>
              <a:rPr lang="en-US" sz="2400" i="1" dirty="0"/>
              <a:t>HVAC Systems Business Development Manager</a:t>
            </a:r>
          </a:p>
          <a:p>
            <a:r>
              <a:rPr lang="en-US" sz="1600" dirty="0">
                <a:hlinkClick r:id="rId3"/>
              </a:rPr>
              <a:t>jeffrey.seewald@daikinapplied.com</a:t>
            </a:r>
            <a:endParaRPr lang="en-US" sz="16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8" y="2548327"/>
            <a:ext cx="4019755" cy="3730596"/>
          </a:xfrm>
        </p:spPr>
        <p:txBody>
          <a:bodyPr/>
          <a:lstStyle/>
          <a:p>
            <a:r>
              <a:rPr lang="en-US" sz="2400" dirty="0"/>
              <a:t>Joined Daikin in November 2023</a:t>
            </a:r>
          </a:p>
          <a:p>
            <a:r>
              <a:rPr lang="en-US" sz="2400" dirty="0"/>
              <a:t>30 years of experience</a:t>
            </a:r>
          </a:p>
          <a:p>
            <a:pPr marL="457200" lvl="2" indent="-2825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HVAC equipment and systems</a:t>
            </a:r>
          </a:p>
          <a:p>
            <a:pPr marL="457200" lvl="2" indent="-2825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Building automation and controls</a:t>
            </a:r>
          </a:p>
          <a:p>
            <a:pPr marL="457200" lvl="2" indent="-2825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Energy efficiency and infrastructure renewal</a:t>
            </a:r>
          </a:p>
          <a:p>
            <a:pPr marL="342900" lvl="2" indent="-168275" defTabSz="914400">
              <a:spcAft>
                <a:spcPts val="1000"/>
              </a:spcAft>
              <a:buClr>
                <a:schemeClr val="tx2">
                  <a:lumMod val="60000"/>
                  <a:lumOff val="40000"/>
                </a:schemeClr>
              </a:buClr>
              <a:buSzPct val="85000"/>
              <a:buFont typeface="Courier New" panose="02070309020205020404" pitchFamily="49" charset="0"/>
              <a:buChar char="o"/>
            </a:pPr>
            <a:r>
              <a:rPr lang="en-US" sz="1867" dirty="0">
                <a:solidFill>
                  <a:schemeClr val="tx1"/>
                </a:solidFill>
              </a:rPr>
              <a:t> </a:t>
            </a:r>
          </a:p>
        </p:txBody>
      </p:sp>
      <p:pic>
        <p:nvPicPr>
          <p:cNvPr id="2" name="Picture 1">
            <a:extLst>
              <a:ext uri="{FF2B5EF4-FFF2-40B4-BE49-F238E27FC236}">
                <a16:creationId xmlns:a16="http://schemas.microsoft.com/office/drawing/2014/main" id="{818C94F3-8E98-8C2C-B698-4A66A69404F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492" y="837981"/>
            <a:ext cx="2447405" cy="3060027"/>
          </a:xfrm>
          <a:prstGeom prst="rect">
            <a:avLst/>
          </a:prstGeom>
          <a:noFill/>
          <a:ln>
            <a:noFill/>
          </a:ln>
          <a:effectLst>
            <a:outerShdw blurRad="254000" dist="139700" dir="2700000" algn="tl" rotWithShape="0">
              <a:prstClr val="black">
                <a:alpha val="65000"/>
              </a:prstClr>
            </a:outerShdw>
          </a:effectLst>
        </p:spPr>
      </p:pic>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7"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a:t>Focus areas at Daikin include:</a:t>
            </a:r>
          </a:p>
          <a:p>
            <a:pPr marL="457200" lvl="2" indent="-282575">
              <a:buClr>
                <a:schemeClr val="tx2">
                  <a:lumMod val="60000"/>
                  <a:lumOff val="40000"/>
                </a:schemeClr>
              </a:buClr>
              <a:buSzPct val="85000"/>
              <a:buFont typeface="Courier New" panose="02070309020205020404" pitchFamily="49" charset="0"/>
              <a:buChar char="o"/>
            </a:pPr>
            <a:r>
              <a:rPr lang="en-US" sz="1867" dirty="0"/>
              <a:t>Decarbonization</a:t>
            </a:r>
          </a:p>
          <a:p>
            <a:pPr marL="457200" lvl="2" indent="-282575">
              <a:buClr>
                <a:schemeClr val="tx2">
                  <a:lumMod val="60000"/>
                  <a:lumOff val="40000"/>
                </a:schemeClr>
              </a:buClr>
              <a:buSzPct val="85000"/>
              <a:buFont typeface="Courier New" panose="02070309020205020404" pitchFamily="49" charset="0"/>
              <a:buChar char="o"/>
            </a:pPr>
            <a:r>
              <a:rPr lang="en-US" sz="1867" dirty="0"/>
              <a:t>Electrification and heat pumps</a:t>
            </a:r>
          </a:p>
          <a:p>
            <a:pPr marL="457200" lvl="2" indent="-282575">
              <a:buClr>
                <a:schemeClr val="tx2">
                  <a:lumMod val="60000"/>
                  <a:lumOff val="40000"/>
                </a:schemeClr>
              </a:buClr>
              <a:buSzPct val="85000"/>
              <a:buFont typeface="Courier New" panose="02070309020205020404" pitchFamily="49" charset="0"/>
              <a:buChar char="o"/>
            </a:pPr>
            <a:r>
              <a:rPr lang="en-US" sz="1867" dirty="0"/>
              <a:t>Refrigerants</a:t>
            </a:r>
          </a:p>
          <a:p>
            <a:pPr marL="457200" lvl="2" indent="-282575">
              <a:buClr>
                <a:schemeClr val="tx2">
                  <a:lumMod val="60000"/>
                  <a:lumOff val="40000"/>
                </a:schemeClr>
              </a:buClr>
              <a:buSzPct val="85000"/>
              <a:buFont typeface="Courier New" panose="02070309020205020404" pitchFamily="49" charset="0"/>
              <a:buChar char="o"/>
            </a:pPr>
            <a:r>
              <a:rPr lang="en-US" sz="1867" dirty="0"/>
              <a:t>Energy efficiency</a:t>
            </a:r>
          </a:p>
          <a:p>
            <a:pPr marL="457200" lvl="2" indent="-282575">
              <a:buClr>
                <a:schemeClr val="tx2">
                  <a:lumMod val="60000"/>
                  <a:lumOff val="40000"/>
                </a:schemeClr>
              </a:buClr>
              <a:buSzPct val="85000"/>
              <a:buFont typeface="Courier New" panose="02070309020205020404" pitchFamily="49" charset="0"/>
              <a:buChar char="o"/>
            </a:pPr>
            <a:r>
              <a:rPr lang="en-US" sz="1867" dirty="0"/>
              <a:t>Indoor air quality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5"/>
          <a:stretch>
            <a:fillRect/>
          </a:stretch>
        </p:blipFill>
        <p:spPr>
          <a:xfrm>
            <a:off x="9643770" y="770156"/>
            <a:ext cx="1999661" cy="554784"/>
          </a:xfrm>
          <a:prstGeom prst="rect">
            <a:avLst/>
          </a:prstGeom>
        </p:spPr>
      </p:pic>
      <p:pic>
        <p:nvPicPr>
          <p:cNvPr id="4" name="Picture 3">
            <a:extLst>
              <a:ext uri="{FF2B5EF4-FFF2-40B4-BE49-F238E27FC236}">
                <a16:creationId xmlns:a16="http://schemas.microsoft.com/office/drawing/2014/main" id="{27FBEA2E-7C59-A427-AF7D-13EDAA196897}"/>
              </a:ext>
            </a:extLst>
          </p:cNvPr>
          <p:cNvPicPr>
            <a:picLocks noChangeAspect="1"/>
          </p:cNvPicPr>
          <p:nvPr/>
        </p:nvPicPr>
        <p:blipFill>
          <a:blip r:embed="rId6"/>
          <a:stretch>
            <a:fillRect/>
          </a:stretch>
        </p:blipFill>
        <p:spPr>
          <a:xfrm>
            <a:off x="3911707" y="5674500"/>
            <a:ext cx="1401215" cy="465521"/>
          </a:xfrm>
          <a:prstGeom prst="rect">
            <a:avLst/>
          </a:prstGeom>
        </p:spPr>
      </p:pic>
      <p:pic>
        <p:nvPicPr>
          <p:cNvPr id="6" name="Picture 5" descr="Use of Certification Logo | Association of Energy Engineers">
            <a:extLst>
              <a:ext uri="{FF2B5EF4-FFF2-40B4-BE49-F238E27FC236}">
                <a16:creationId xmlns:a16="http://schemas.microsoft.com/office/drawing/2014/main" id="{A7CF604A-C452-5AA8-48D6-3983A5C6A3DC}"/>
              </a:ext>
            </a:extLst>
          </p:cNvPr>
          <p:cNvPicPr>
            <a:picLocks noChangeAspect="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451513" y="5778479"/>
            <a:ext cx="881590" cy="361542"/>
          </a:xfrm>
          <a:prstGeom prst="rect">
            <a:avLst/>
          </a:prstGeom>
          <a:noFill/>
          <a:ln>
            <a:noFill/>
          </a:ln>
        </p:spPr>
      </p:pic>
      <p:sp>
        <p:nvSpPr>
          <p:cNvPr id="14" name="Footer Placeholder 4">
            <a:extLst>
              <a:ext uri="{FF2B5EF4-FFF2-40B4-BE49-F238E27FC236}">
                <a16:creationId xmlns:a16="http://schemas.microsoft.com/office/drawing/2014/main" id="{E66F44A2-633A-6A76-E5C9-4997C3E46BC8}"/>
              </a:ext>
            </a:extLst>
          </p:cNvPr>
          <p:cNvSpPr>
            <a:spLocks noGrp="1"/>
          </p:cNvSpPr>
          <p:nvPr>
            <p:ph type="ftr" sz="quarter" idx="3"/>
          </p:nvPr>
        </p:nvSpPr>
        <p:spPr>
          <a:xfrm>
            <a:off x="295845" y="6466639"/>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01006087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Equipment: How Does It Work?</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p:txBody>
          <a:bodyPr/>
          <a:lstStyle/>
          <a:p>
            <a:r>
              <a:rPr lang="en-US" dirty="0">
                <a:solidFill>
                  <a:schemeClr val="bg1">
                    <a:lumMod val="65000"/>
                  </a:schemeClr>
                </a:solidFill>
              </a:rPr>
              <a:t>Defrost</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2" name="Rectangle: Rounded Corners 11">
            <a:extLst>
              <a:ext uri="{FF2B5EF4-FFF2-40B4-BE49-F238E27FC236}">
                <a16:creationId xmlns:a16="http://schemas.microsoft.com/office/drawing/2014/main" id="{562ADA30-FE14-B9BB-9572-5C83791305BB}"/>
              </a:ext>
            </a:extLst>
          </p:cNvPr>
          <p:cNvSpPr/>
          <p:nvPr/>
        </p:nvSpPr>
        <p:spPr>
          <a:xfrm>
            <a:off x="5257800" y="5019675"/>
            <a:ext cx="2886075" cy="1036942"/>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TextBox 4">
            <a:extLst>
              <a:ext uri="{FF2B5EF4-FFF2-40B4-BE49-F238E27FC236}">
                <a16:creationId xmlns:a16="http://schemas.microsoft.com/office/drawing/2014/main" id="{E686664D-F97A-7628-82DB-7FBE5DC89AA1}"/>
              </a:ext>
            </a:extLst>
          </p:cNvPr>
          <p:cNvSpPr txBox="1"/>
          <p:nvPr/>
        </p:nvSpPr>
        <p:spPr>
          <a:xfrm>
            <a:off x="6519934" y="971708"/>
            <a:ext cx="2638286" cy="369332"/>
          </a:xfrm>
          <a:prstGeom prst="rect">
            <a:avLst/>
          </a:prstGeom>
          <a:noFill/>
        </p:spPr>
        <p:txBody>
          <a:bodyPr wrap="none" rtlCol="0">
            <a:spAutoFit/>
          </a:bodyPr>
          <a:lstStyle/>
          <a:p>
            <a:r>
              <a:rPr lang="en-US" b="1" dirty="0">
                <a:solidFill>
                  <a:schemeClr val="tx2"/>
                </a:solidFill>
              </a:rPr>
              <a:t>Rebel &amp; Rebel Applied</a:t>
            </a: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9" name="Picture 8">
            <a:extLst>
              <a:ext uri="{FF2B5EF4-FFF2-40B4-BE49-F238E27FC236}">
                <a16:creationId xmlns:a16="http://schemas.microsoft.com/office/drawing/2014/main" id="{29B5D34F-9CC0-869B-789A-AB11BDB1845A}"/>
              </a:ext>
            </a:extLst>
          </p:cNvPr>
          <p:cNvPicPr>
            <a:picLocks noChangeAspect="1"/>
          </p:cNvPicPr>
          <p:nvPr/>
        </p:nvPicPr>
        <p:blipFill>
          <a:blip r:embed="rId3"/>
          <a:stretch>
            <a:fillRect/>
          </a:stretch>
        </p:blipFill>
        <p:spPr>
          <a:xfrm>
            <a:off x="2824447" y="728463"/>
            <a:ext cx="7390974" cy="5850439"/>
          </a:xfrm>
          <a:prstGeom prst="rect">
            <a:avLst/>
          </a:prstGeom>
        </p:spPr>
      </p:pic>
      <p:sp>
        <p:nvSpPr>
          <p:cNvPr id="15" name="Callout: Bent Line 14">
            <a:extLst>
              <a:ext uri="{FF2B5EF4-FFF2-40B4-BE49-F238E27FC236}">
                <a16:creationId xmlns:a16="http://schemas.microsoft.com/office/drawing/2014/main" id="{E1C352CD-4474-31B9-FB75-BE7F04AE4B76}"/>
              </a:ext>
            </a:extLst>
          </p:cNvPr>
          <p:cNvSpPr/>
          <p:nvPr/>
        </p:nvSpPr>
        <p:spPr>
          <a:xfrm>
            <a:off x="7938813" y="3902919"/>
            <a:ext cx="1289460" cy="388191"/>
          </a:xfrm>
          <a:prstGeom prst="borderCallout2">
            <a:avLst>
              <a:gd name="adj1" fmla="val 18750"/>
              <a:gd name="adj2" fmla="val -8333"/>
              <a:gd name="adj3" fmla="val 18750"/>
              <a:gd name="adj4" fmla="val -16667"/>
              <a:gd name="adj5" fmla="val -53538"/>
              <a:gd name="adj6" fmla="val -90431"/>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Reversing valve</a:t>
            </a:r>
          </a:p>
        </p:txBody>
      </p:sp>
      <p:sp>
        <p:nvSpPr>
          <p:cNvPr id="17" name="Rectangle 16">
            <a:extLst>
              <a:ext uri="{FF2B5EF4-FFF2-40B4-BE49-F238E27FC236}">
                <a16:creationId xmlns:a16="http://schemas.microsoft.com/office/drawing/2014/main" id="{68475A12-D24D-D4D0-6C46-147426DCBBDC}"/>
              </a:ext>
            </a:extLst>
          </p:cNvPr>
          <p:cNvSpPr/>
          <p:nvPr/>
        </p:nvSpPr>
        <p:spPr>
          <a:xfrm>
            <a:off x="3224296" y="3825202"/>
            <a:ext cx="1530584" cy="1956620"/>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8" name="Rectangle 17">
            <a:extLst>
              <a:ext uri="{FF2B5EF4-FFF2-40B4-BE49-F238E27FC236}">
                <a16:creationId xmlns:a16="http://schemas.microsoft.com/office/drawing/2014/main" id="{7AD2EFF6-3D75-1C00-0D12-6FF89F4DE9F4}"/>
              </a:ext>
            </a:extLst>
          </p:cNvPr>
          <p:cNvSpPr/>
          <p:nvPr/>
        </p:nvSpPr>
        <p:spPr>
          <a:xfrm>
            <a:off x="8602261" y="852130"/>
            <a:ext cx="1530584" cy="709384"/>
          </a:xfrm>
          <a:prstGeom prst="rect">
            <a:avLst/>
          </a:prstGeom>
          <a:solidFill>
            <a:schemeClr val="bg1"/>
          </a:solidFill>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6" name="Callout: Bent Line 15">
            <a:extLst>
              <a:ext uri="{FF2B5EF4-FFF2-40B4-BE49-F238E27FC236}">
                <a16:creationId xmlns:a16="http://schemas.microsoft.com/office/drawing/2014/main" id="{1518CC2B-68A9-32C4-4375-B9742468A746}"/>
              </a:ext>
            </a:extLst>
          </p:cNvPr>
          <p:cNvSpPr/>
          <p:nvPr/>
        </p:nvSpPr>
        <p:spPr>
          <a:xfrm flipH="1">
            <a:off x="3378315" y="4028499"/>
            <a:ext cx="1477624" cy="388191"/>
          </a:xfrm>
          <a:prstGeom prst="borderCallout2">
            <a:avLst>
              <a:gd name="adj1" fmla="val 18750"/>
              <a:gd name="adj2" fmla="val -8333"/>
              <a:gd name="adj3" fmla="val 18750"/>
              <a:gd name="adj4" fmla="val -16667"/>
              <a:gd name="adj5" fmla="val 394015"/>
              <a:gd name="adj6" fmla="val -11646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Inverter compressor</a:t>
            </a:r>
          </a:p>
        </p:txBody>
      </p:sp>
      <p:sp>
        <p:nvSpPr>
          <p:cNvPr id="19" name="Callout: Bent Line 18">
            <a:extLst>
              <a:ext uri="{FF2B5EF4-FFF2-40B4-BE49-F238E27FC236}">
                <a16:creationId xmlns:a16="http://schemas.microsoft.com/office/drawing/2014/main" id="{834A0A4B-8AB0-34DB-B320-EA3060395328}"/>
              </a:ext>
            </a:extLst>
          </p:cNvPr>
          <p:cNvSpPr/>
          <p:nvPr/>
        </p:nvSpPr>
        <p:spPr>
          <a:xfrm>
            <a:off x="10675757" y="2972107"/>
            <a:ext cx="930090" cy="388191"/>
          </a:xfrm>
          <a:prstGeom prst="borderCallout2">
            <a:avLst>
              <a:gd name="adj1" fmla="val 18750"/>
              <a:gd name="adj2" fmla="val -8333"/>
              <a:gd name="adj3" fmla="val 18750"/>
              <a:gd name="adj4" fmla="val -16667"/>
              <a:gd name="adj5" fmla="val -57162"/>
              <a:gd name="adj6" fmla="val -88578"/>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Condenser</a:t>
            </a:r>
          </a:p>
        </p:txBody>
      </p:sp>
      <p:sp>
        <p:nvSpPr>
          <p:cNvPr id="21" name="Callout: Bent Line 20">
            <a:extLst>
              <a:ext uri="{FF2B5EF4-FFF2-40B4-BE49-F238E27FC236}">
                <a16:creationId xmlns:a16="http://schemas.microsoft.com/office/drawing/2014/main" id="{611A165F-2FB7-3936-26CD-239524CF2F9E}"/>
              </a:ext>
            </a:extLst>
          </p:cNvPr>
          <p:cNvSpPr/>
          <p:nvPr/>
        </p:nvSpPr>
        <p:spPr>
          <a:xfrm flipH="1">
            <a:off x="1413802" y="1780818"/>
            <a:ext cx="1083453" cy="388191"/>
          </a:xfrm>
          <a:prstGeom prst="borderCallout2">
            <a:avLst>
              <a:gd name="adj1" fmla="val 18750"/>
              <a:gd name="adj2" fmla="val -8333"/>
              <a:gd name="adj3" fmla="val 18750"/>
              <a:gd name="adj4" fmla="val -16667"/>
              <a:gd name="adj5" fmla="val 120410"/>
              <a:gd name="adj6" fmla="val -4943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b="1" dirty="0">
                <a:solidFill>
                  <a:schemeClr val="tx1"/>
                </a:solidFill>
              </a:rPr>
              <a:t>Evaporator</a:t>
            </a:r>
          </a:p>
        </p:txBody>
      </p:sp>
      <p:sp>
        <p:nvSpPr>
          <p:cNvPr id="22" name="Flowchart: Manual Operation 21">
            <a:extLst>
              <a:ext uri="{FF2B5EF4-FFF2-40B4-BE49-F238E27FC236}">
                <a16:creationId xmlns:a16="http://schemas.microsoft.com/office/drawing/2014/main" id="{6F6002D1-0C14-55D9-0082-7AAEAB00CDF9}"/>
              </a:ext>
            </a:extLst>
          </p:cNvPr>
          <p:cNvSpPr/>
          <p:nvPr/>
        </p:nvSpPr>
        <p:spPr>
          <a:xfrm flipV="1">
            <a:off x="6461686" y="5620042"/>
            <a:ext cx="628431" cy="436574"/>
          </a:xfrm>
          <a:prstGeom prst="flowChartManualOperation">
            <a:avLst/>
          </a:prstGeom>
          <a:solidFill>
            <a:schemeClr val="tx2"/>
          </a:solidFill>
          <a:ln w="25400">
            <a:solidFill>
              <a:schemeClr val="bg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23" name="Callout: Bent Line 22">
            <a:extLst>
              <a:ext uri="{FF2B5EF4-FFF2-40B4-BE49-F238E27FC236}">
                <a16:creationId xmlns:a16="http://schemas.microsoft.com/office/drawing/2014/main" id="{2D21DD30-869F-1EA9-3693-0A180774D015}"/>
              </a:ext>
            </a:extLst>
          </p:cNvPr>
          <p:cNvSpPr/>
          <p:nvPr/>
        </p:nvSpPr>
        <p:spPr>
          <a:xfrm flipH="1">
            <a:off x="1413801" y="3615064"/>
            <a:ext cx="1083453" cy="388191"/>
          </a:xfrm>
          <a:prstGeom prst="borderCallout2">
            <a:avLst>
              <a:gd name="adj1" fmla="val 18750"/>
              <a:gd name="adj2" fmla="val -8333"/>
              <a:gd name="adj3" fmla="val 18750"/>
              <a:gd name="adj4" fmla="val -16667"/>
              <a:gd name="adj5" fmla="val -200306"/>
              <a:gd name="adj6" fmla="val -204593"/>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Supply fan</a:t>
            </a:r>
          </a:p>
        </p:txBody>
      </p:sp>
      <p:cxnSp>
        <p:nvCxnSpPr>
          <p:cNvPr id="25" name="Straight Arrow Connector 24">
            <a:extLst>
              <a:ext uri="{FF2B5EF4-FFF2-40B4-BE49-F238E27FC236}">
                <a16:creationId xmlns:a16="http://schemas.microsoft.com/office/drawing/2014/main" id="{E1D30BA9-DB64-1FE6-55D5-0CFBF23DC2F2}"/>
              </a:ext>
            </a:extLst>
          </p:cNvPr>
          <p:cNvCxnSpPr>
            <a:cxnSpLocks/>
          </p:cNvCxnSpPr>
          <p:nvPr/>
        </p:nvCxnSpPr>
        <p:spPr>
          <a:xfrm flipH="1">
            <a:off x="5359791" y="1017092"/>
            <a:ext cx="626012" cy="0"/>
          </a:xfrm>
          <a:prstGeom prst="straightConnector1">
            <a:avLst/>
          </a:prstGeom>
          <a:ln w="38100" cap="rnd">
            <a:solidFill>
              <a:srgbClr val="F39A5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DD8BBB08-E32C-9CFE-E583-F5E1DE478253}"/>
              </a:ext>
            </a:extLst>
          </p:cNvPr>
          <p:cNvSpPr txBox="1"/>
          <p:nvPr/>
        </p:nvSpPr>
        <p:spPr>
          <a:xfrm>
            <a:off x="6017797" y="869976"/>
            <a:ext cx="1366080" cy="276999"/>
          </a:xfrm>
          <a:prstGeom prst="rect">
            <a:avLst/>
          </a:prstGeom>
          <a:noFill/>
        </p:spPr>
        <p:txBody>
          <a:bodyPr wrap="none" rtlCol="0">
            <a:spAutoFit/>
          </a:bodyPr>
          <a:lstStyle/>
          <a:p>
            <a:r>
              <a:rPr lang="en-US" sz="1200" i="1" dirty="0"/>
              <a:t>Condensed liquid</a:t>
            </a:r>
          </a:p>
        </p:txBody>
      </p:sp>
      <p:sp>
        <p:nvSpPr>
          <p:cNvPr id="27" name="TextBox 26">
            <a:extLst>
              <a:ext uri="{FF2B5EF4-FFF2-40B4-BE49-F238E27FC236}">
                <a16:creationId xmlns:a16="http://schemas.microsoft.com/office/drawing/2014/main" id="{84B6B905-EDCD-8B0D-31C9-163B63706CC6}"/>
              </a:ext>
            </a:extLst>
          </p:cNvPr>
          <p:cNvSpPr txBox="1"/>
          <p:nvPr/>
        </p:nvSpPr>
        <p:spPr>
          <a:xfrm>
            <a:off x="7785096" y="3599786"/>
            <a:ext cx="713657" cy="276999"/>
          </a:xfrm>
          <a:prstGeom prst="rect">
            <a:avLst/>
          </a:prstGeom>
          <a:noFill/>
        </p:spPr>
        <p:txBody>
          <a:bodyPr wrap="none" rtlCol="0">
            <a:spAutoFit/>
          </a:bodyPr>
          <a:lstStyle/>
          <a:p>
            <a:r>
              <a:rPr lang="en-US" sz="1200" i="1" dirty="0"/>
              <a:t>Hot gas</a:t>
            </a:r>
          </a:p>
        </p:txBody>
      </p:sp>
      <p:cxnSp>
        <p:nvCxnSpPr>
          <p:cNvPr id="28" name="Straight Arrow Connector 27">
            <a:extLst>
              <a:ext uri="{FF2B5EF4-FFF2-40B4-BE49-F238E27FC236}">
                <a16:creationId xmlns:a16="http://schemas.microsoft.com/office/drawing/2014/main" id="{C863FC9F-E9C0-B77D-883B-3DBF82D66556}"/>
              </a:ext>
            </a:extLst>
          </p:cNvPr>
          <p:cNvCxnSpPr>
            <a:cxnSpLocks/>
          </p:cNvCxnSpPr>
          <p:nvPr/>
        </p:nvCxnSpPr>
        <p:spPr>
          <a:xfrm>
            <a:off x="8602261" y="3726256"/>
            <a:ext cx="626012" cy="0"/>
          </a:xfrm>
          <a:prstGeom prst="straightConnector1">
            <a:avLst/>
          </a:prstGeom>
          <a:ln w="38100" cap="rnd">
            <a:solidFill>
              <a:srgbClr val="0000FF"/>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F2D0652-A1B3-0E5F-4639-36972A6F9D22}"/>
              </a:ext>
            </a:extLst>
          </p:cNvPr>
          <p:cNvCxnSpPr>
            <a:cxnSpLocks/>
          </p:cNvCxnSpPr>
          <p:nvPr/>
        </p:nvCxnSpPr>
        <p:spPr>
          <a:xfrm>
            <a:off x="4318889" y="3738285"/>
            <a:ext cx="626012" cy="0"/>
          </a:xfrm>
          <a:prstGeom prst="straightConnector1">
            <a:avLst/>
          </a:prstGeom>
          <a:ln w="38100" cap="rnd">
            <a:solidFill>
              <a:srgbClr val="000000"/>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6B0C632B-5976-6D40-F6E3-31BA14245AB1}"/>
              </a:ext>
            </a:extLst>
          </p:cNvPr>
          <p:cNvSpPr txBox="1"/>
          <p:nvPr/>
        </p:nvSpPr>
        <p:spPr>
          <a:xfrm>
            <a:off x="3614133" y="3597891"/>
            <a:ext cx="587725" cy="276999"/>
          </a:xfrm>
          <a:prstGeom prst="rect">
            <a:avLst/>
          </a:prstGeom>
          <a:noFill/>
        </p:spPr>
        <p:txBody>
          <a:bodyPr wrap="none" rtlCol="0">
            <a:spAutoFit/>
          </a:bodyPr>
          <a:lstStyle/>
          <a:p>
            <a:r>
              <a:rPr lang="en-US" sz="1200" i="1" dirty="0"/>
              <a:t>Vapor</a:t>
            </a:r>
          </a:p>
        </p:txBody>
      </p:sp>
      <p:cxnSp>
        <p:nvCxnSpPr>
          <p:cNvPr id="31" name="Straight Arrow Connector 30">
            <a:extLst>
              <a:ext uri="{FF2B5EF4-FFF2-40B4-BE49-F238E27FC236}">
                <a16:creationId xmlns:a16="http://schemas.microsoft.com/office/drawing/2014/main" id="{EC82D759-DA27-7D68-271F-C690C2C9171D}"/>
              </a:ext>
            </a:extLst>
          </p:cNvPr>
          <p:cNvCxnSpPr>
            <a:cxnSpLocks/>
          </p:cNvCxnSpPr>
          <p:nvPr/>
        </p:nvCxnSpPr>
        <p:spPr>
          <a:xfrm>
            <a:off x="2747074" y="2758237"/>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B53967B7-47A3-9683-BEF1-D158EB1EE944}"/>
              </a:ext>
            </a:extLst>
          </p:cNvPr>
          <p:cNvCxnSpPr>
            <a:cxnSpLocks/>
          </p:cNvCxnSpPr>
          <p:nvPr/>
        </p:nvCxnSpPr>
        <p:spPr>
          <a:xfrm>
            <a:off x="2747074" y="2312760"/>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B086C64-67EB-9F13-B76D-0A638639EBAA}"/>
              </a:ext>
            </a:extLst>
          </p:cNvPr>
          <p:cNvCxnSpPr>
            <a:cxnSpLocks/>
          </p:cNvCxnSpPr>
          <p:nvPr/>
        </p:nvCxnSpPr>
        <p:spPr>
          <a:xfrm>
            <a:off x="2747074" y="2535498"/>
            <a:ext cx="298819" cy="0"/>
          </a:xfrm>
          <a:prstGeom prst="straightConnector1">
            <a:avLst/>
          </a:prstGeom>
          <a:ln w="38100" cap="rnd">
            <a:solidFill>
              <a:schemeClr val="bg1">
                <a:lumMod val="6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2A7B585C-4646-7652-27F7-F69BD999E803}"/>
              </a:ext>
            </a:extLst>
          </p:cNvPr>
          <p:cNvSpPr txBox="1"/>
          <p:nvPr/>
        </p:nvSpPr>
        <p:spPr>
          <a:xfrm>
            <a:off x="1372980" y="2374250"/>
            <a:ext cx="1374094" cy="276999"/>
          </a:xfrm>
          <a:prstGeom prst="rect">
            <a:avLst/>
          </a:prstGeom>
          <a:noFill/>
        </p:spPr>
        <p:txBody>
          <a:bodyPr wrap="none" rtlCol="0">
            <a:spAutoFit/>
          </a:bodyPr>
          <a:lstStyle/>
          <a:p>
            <a:r>
              <a:rPr lang="en-US" sz="1200" i="1" dirty="0"/>
              <a:t>Mixed air @ 65°F</a:t>
            </a:r>
          </a:p>
        </p:txBody>
      </p:sp>
      <p:sp>
        <p:nvSpPr>
          <p:cNvPr id="37" name="TextBox 36">
            <a:extLst>
              <a:ext uri="{FF2B5EF4-FFF2-40B4-BE49-F238E27FC236}">
                <a16:creationId xmlns:a16="http://schemas.microsoft.com/office/drawing/2014/main" id="{5DCB9C6A-A71B-2E19-12F1-E433B06A3965}"/>
              </a:ext>
            </a:extLst>
          </p:cNvPr>
          <p:cNvSpPr txBox="1"/>
          <p:nvPr/>
        </p:nvSpPr>
        <p:spPr>
          <a:xfrm>
            <a:off x="5378801" y="2401337"/>
            <a:ext cx="1433406" cy="276999"/>
          </a:xfrm>
          <a:prstGeom prst="rect">
            <a:avLst/>
          </a:prstGeom>
          <a:noFill/>
        </p:spPr>
        <p:txBody>
          <a:bodyPr wrap="none" rtlCol="0">
            <a:spAutoFit/>
          </a:bodyPr>
          <a:lstStyle/>
          <a:p>
            <a:r>
              <a:rPr lang="en-US" sz="1200" i="1" dirty="0"/>
              <a:t>Supply air @ 50°F</a:t>
            </a:r>
          </a:p>
        </p:txBody>
      </p:sp>
      <p:cxnSp>
        <p:nvCxnSpPr>
          <p:cNvPr id="38" name="Straight Arrow Connector 37">
            <a:extLst>
              <a:ext uri="{FF2B5EF4-FFF2-40B4-BE49-F238E27FC236}">
                <a16:creationId xmlns:a16="http://schemas.microsoft.com/office/drawing/2014/main" id="{957ACF52-9E5C-F3F1-A51B-E9E2CF2DA4BC}"/>
              </a:ext>
            </a:extLst>
          </p:cNvPr>
          <p:cNvCxnSpPr>
            <a:cxnSpLocks/>
          </p:cNvCxnSpPr>
          <p:nvPr/>
        </p:nvCxnSpPr>
        <p:spPr>
          <a:xfrm>
            <a:off x="5125686" y="2758237"/>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1AAFDD4B-B164-4845-3C02-B2554FEF051A}"/>
              </a:ext>
            </a:extLst>
          </p:cNvPr>
          <p:cNvCxnSpPr>
            <a:cxnSpLocks/>
          </p:cNvCxnSpPr>
          <p:nvPr/>
        </p:nvCxnSpPr>
        <p:spPr>
          <a:xfrm>
            <a:off x="5125686" y="2312760"/>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1B0A3D54-E304-BE05-AFC2-72A659DC7A78}"/>
              </a:ext>
            </a:extLst>
          </p:cNvPr>
          <p:cNvCxnSpPr>
            <a:cxnSpLocks/>
          </p:cNvCxnSpPr>
          <p:nvPr/>
        </p:nvCxnSpPr>
        <p:spPr>
          <a:xfrm>
            <a:off x="5125686" y="2535498"/>
            <a:ext cx="298819" cy="0"/>
          </a:xfrm>
          <a:prstGeom prst="straightConnector1">
            <a:avLst/>
          </a:prstGeom>
          <a:ln w="38100" cap="rnd">
            <a:solidFill>
              <a:schemeClr val="tx2"/>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856DBF7-39E9-8937-3E48-06C8DDE0DDB6}"/>
              </a:ext>
            </a:extLst>
          </p:cNvPr>
          <p:cNvSpPr txBox="1"/>
          <p:nvPr/>
        </p:nvSpPr>
        <p:spPr>
          <a:xfrm>
            <a:off x="10292794" y="2676777"/>
            <a:ext cx="939681" cy="276999"/>
          </a:xfrm>
          <a:prstGeom prst="rect">
            <a:avLst/>
          </a:prstGeom>
          <a:noFill/>
        </p:spPr>
        <p:txBody>
          <a:bodyPr wrap="none" rtlCol="0">
            <a:spAutoFit/>
          </a:bodyPr>
          <a:lstStyle/>
          <a:p>
            <a:r>
              <a:rPr lang="en-US" sz="1200" i="1" dirty="0"/>
              <a:t>Air @ 17°F</a:t>
            </a:r>
          </a:p>
        </p:txBody>
      </p:sp>
      <p:cxnSp>
        <p:nvCxnSpPr>
          <p:cNvPr id="42" name="Straight Arrow Connector 41">
            <a:extLst>
              <a:ext uri="{FF2B5EF4-FFF2-40B4-BE49-F238E27FC236}">
                <a16:creationId xmlns:a16="http://schemas.microsoft.com/office/drawing/2014/main" id="{26BF69E6-B5B3-0085-4021-4718F8314F71}"/>
              </a:ext>
            </a:extLst>
          </p:cNvPr>
          <p:cNvCxnSpPr>
            <a:cxnSpLocks/>
          </p:cNvCxnSpPr>
          <p:nvPr/>
        </p:nvCxnSpPr>
        <p:spPr>
          <a:xfrm flipH="1">
            <a:off x="9869059" y="3051317"/>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C0AD44D-092D-ADD0-EBB6-CD5025088C72}"/>
              </a:ext>
            </a:extLst>
          </p:cNvPr>
          <p:cNvCxnSpPr>
            <a:cxnSpLocks/>
          </p:cNvCxnSpPr>
          <p:nvPr/>
        </p:nvCxnSpPr>
        <p:spPr>
          <a:xfrm flipH="1">
            <a:off x="9869059" y="2605840"/>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46E44E5-1CF9-2424-63F3-3521B6AF49F8}"/>
              </a:ext>
            </a:extLst>
          </p:cNvPr>
          <p:cNvCxnSpPr>
            <a:cxnSpLocks/>
          </p:cNvCxnSpPr>
          <p:nvPr/>
        </p:nvCxnSpPr>
        <p:spPr>
          <a:xfrm flipH="1">
            <a:off x="9869059" y="2828578"/>
            <a:ext cx="298819" cy="0"/>
          </a:xfrm>
          <a:prstGeom prst="straightConnector1">
            <a:avLst/>
          </a:prstGeom>
          <a:ln w="38100" cap="rnd">
            <a:solidFill>
              <a:schemeClr val="tx2">
                <a:lumMod val="75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2D5B6B65-1DC1-AC19-CD29-DB97C7A43CCF}"/>
              </a:ext>
            </a:extLst>
          </p:cNvPr>
          <p:cNvSpPr txBox="1"/>
          <p:nvPr/>
        </p:nvSpPr>
        <p:spPr>
          <a:xfrm>
            <a:off x="8765752" y="971708"/>
            <a:ext cx="939681" cy="276999"/>
          </a:xfrm>
          <a:prstGeom prst="rect">
            <a:avLst/>
          </a:prstGeom>
          <a:noFill/>
        </p:spPr>
        <p:txBody>
          <a:bodyPr wrap="none" rtlCol="0">
            <a:spAutoFit/>
          </a:bodyPr>
          <a:lstStyle/>
          <a:p>
            <a:r>
              <a:rPr lang="en-US" sz="1200" i="1" dirty="0"/>
              <a:t>Air @ 35°F</a:t>
            </a:r>
          </a:p>
        </p:txBody>
      </p:sp>
      <p:cxnSp>
        <p:nvCxnSpPr>
          <p:cNvPr id="46" name="Straight Arrow Connector 45">
            <a:extLst>
              <a:ext uri="{FF2B5EF4-FFF2-40B4-BE49-F238E27FC236}">
                <a16:creationId xmlns:a16="http://schemas.microsoft.com/office/drawing/2014/main" id="{7613F388-64CB-7B13-DB1E-6F0FC425D7E1}"/>
              </a:ext>
            </a:extLst>
          </p:cNvPr>
          <p:cNvCxnSpPr>
            <a:cxnSpLocks/>
          </p:cNvCxnSpPr>
          <p:nvPr/>
        </p:nvCxnSpPr>
        <p:spPr>
          <a:xfrm rot="5400000" flipH="1">
            <a:off x="9385165" y="1427512"/>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B045AA7E-82F6-1DD8-3F24-4983BAB7DAF2}"/>
              </a:ext>
            </a:extLst>
          </p:cNvPr>
          <p:cNvCxnSpPr>
            <a:cxnSpLocks/>
          </p:cNvCxnSpPr>
          <p:nvPr/>
        </p:nvCxnSpPr>
        <p:spPr>
          <a:xfrm rot="5400000" flipH="1">
            <a:off x="8734402" y="1436582"/>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D4B677D-5D9A-8670-01F5-973ABEEBDD21}"/>
              </a:ext>
            </a:extLst>
          </p:cNvPr>
          <p:cNvCxnSpPr>
            <a:cxnSpLocks/>
          </p:cNvCxnSpPr>
          <p:nvPr/>
        </p:nvCxnSpPr>
        <p:spPr>
          <a:xfrm rot="5400000" flipH="1">
            <a:off x="9095139" y="1434392"/>
            <a:ext cx="298819" cy="0"/>
          </a:xfrm>
          <a:prstGeom prst="straightConnector1">
            <a:avLst/>
          </a:prstGeom>
          <a:ln w="38100" cap="rnd">
            <a:solidFill>
              <a:schemeClr val="tx2">
                <a:lumMod val="60000"/>
                <a:lumOff val="40000"/>
              </a:schemeClr>
            </a:solidFill>
            <a:headEnd type="none" w="med" len="med"/>
            <a:tailEnd type="triangle"/>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4568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9" grpId="0" animBg="1"/>
      <p:bldP spid="21"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8F1C-67B8-A665-6513-A119707B13AD}"/>
              </a:ext>
            </a:extLst>
          </p:cNvPr>
          <p:cNvSpPr>
            <a:spLocks noGrp="1"/>
          </p:cNvSpPr>
          <p:nvPr>
            <p:ph type="title"/>
          </p:nvPr>
        </p:nvSpPr>
        <p:spPr>
          <a:xfrm>
            <a:off x="295845" y="0"/>
            <a:ext cx="11388155" cy="499872"/>
          </a:xfrm>
        </p:spPr>
        <p:txBody>
          <a:bodyPr/>
          <a:lstStyle/>
          <a:p>
            <a:r>
              <a:rPr lang="en-US" dirty="0"/>
              <a:t>RTU Heat Pump</a:t>
            </a:r>
          </a:p>
        </p:txBody>
      </p:sp>
      <p:sp>
        <p:nvSpPr>
          <p:cNvPr id="3" name="Content Placeholder 2">
            <a:extLst>
              <a:ext uri="{FF2B5EF4-FFF2-40B4-BE49-F238E27FC236}">
                <a16:creationId xmlns:a16="http://schemas.microsoft.com/office/drawing/2014/main" id="{6D43CDB1-6133-ACB0-AED2-266E329EB20A}"/>
              </a:ext>
            </a:extLst>
          </p:cNvPr>
          <p:cNvSpPr>
            <a:spLocks noGrp="1"/>
          </p:cNvSpPr>
          <p:nvPr>
            <p:ph sz="quarter" idx="10"/>
          </p:nvPr>
        </p:nvSpPr>
        <p:spPr>
          <a:xfrm>
            <a:off x="295275" y="814323"/>
            <a:ext cx="5111750" cy="890588"/>
          </a:xfrm>
        </p:spPr>
        <p:txBody>
          <a:bodyPr/>
          <a:lstStyle/>
          <a:p>
            <a:r>
              <a:rPr lang="en-US" dirty="0"/>
              <a:t>Operating Map</a:t>
            </a:r>
          </a:p>
        </p:txBody>
      </p:sp>
      <p:sp>
        <p:nvSpPr>
          <p:cNvPr id="5" name="Content Placeholder 4">
            <a:extLst>
              <a:ext uri="{FF2B5EF4-FFF2-40B4-BE49-F238E27FC236}">
                <a16:creationId xmlns:a16="http://schemas.microsoft.com/office/drawing/2014/main" id="{AD993591-0FD2-9A91-5E25-90FD924BAC11}"/>
              </a:ext>
            </a:extLst>
          </p:cNvPr>
          <p:cNvSpPr>
            <a:spLocks noGrp="1"/>
          </p:cNvSpPr>
          <p:nvPr>
            <p:ph sz="quarter" idx="18"/>
          </p:nvPr>
        </p:nvSpPr>
        <p:spPr>
          <a:xfrm>
            <a:off x="6326188" y="814323"/>
            <a:ext cx="5427662" cy="515938"/>
          </a:xfrm>
        </p:spPr>
        <p:txBody>
          <a:bodyPr/>
          <a:lstStyle/>
          <a:p>
            <a:r>
              <a:rPr lang="en-US" dirty="0"/>
              <a:t>Definitions</a:t>
            </a:r>
          </a:p>
        </p:txBody>
      </p:sp>
      <p:sp>
        <p:nvSpPr>
          <p:cNvPr id="7" name="Footer Placeholder 6">
            <a:extLst>
              <a:ext uri="{FF2B5EF4-FFF2-40B4-BE49-F238E27FC236}">
                <a16:creationId xmlns:a16="http://schemas.microsoft.com/office/drawing/2014/main" id="{5E2C661A-BC89-8CF6-B8D5-AE24F174B25C}"/>
              </a:ext>
            </a:extLst>
          </p:cNvPr>
          <p:cNvSpPr>
            <a:spLocks noGrp="1"/>
          </p:cNvSpPr>
          <p:nvPr>
            <p:ph type="ftr" sz="quarter" idx="3"/>
          </p:nvPr>
        </p:nvSpPr>
        <p:spPr>
          <a:xfrm>
            <a:off x="295845" y="6457014"/>
            <a:ext cx="4351704" cy="365125"/>
          </a:xfrm>
        </p:spPr>
        <p:txBody>
          <a:bodyPr/>
          <a:lstStyle/>
          <a:p>
            <a:r>
              <a:rPr lang="en-US"/>
              <a:t>© 2025 Daikin Applied</a:t>
            </a:r>
            <a:endParaRPr lang="en-US" dirty="0"/>
          </a:p>
        </p:txBody>
      </p:sp>
      <p:pic>
        <p:nvPicPr>
          <p:cNvPr id="13" name="Content Placeholder 12">
            <a:extLst>
              <a:ext uri="{FF2B5EF4-FFF2-40B4-BE49-F238E27FC236}">
                <a16:creationId xmlns:a16="http://schemas.microsoft.com/office/drawing/2014/main" id="{BADCF869-7774-AC12-2999-4B550DC50EFC}"/>
              </a:ext>
            </a:extLst>
          </p:cNvPr>
          <p:cNvPicPr>
            <a:picLocks noGrp="1" noChangeAspect="1"/>
          </p:cNvPicPr>
          <p:nvPr>
            <p:ph sz="quarter" idx="17"/>
          </p:nvPr>
        </p:nvPicPr>
        <p:blipFill>
          <a:blip r:embed="rId3"/>
          <a:stretch>
            <a:fillRect/>
          </a:stretch>
        </p:blipFill>
        <p:spPr>
          <a:xfrm>
            <a:off x="295275" y="1330261"/>
            <a:ext cx="5478424" cy="3478861"/>
          </a:xfrm>
          <a:prstGeom prst="rect">
            <a:avLst/>
          </a:prstGeom>
        </p:spPr>
      </p:pic>
      <p:sp>
        <p:nvSpPr>
          <p:cNvPr id="17" name="Content Placeholder 16">
            <a:extLst>
              <a:ext uri="{FF2B5EF4-FFF2-40B4-BE49-F238E27FC236}">
                <a16:creationId xmlns:a16="http://schemas.microsoft.com/office/drawing/2014/main" id="{A950A02D-2909-EA93-07B8-3CFD01A47081}"/>
              </a:ext>
            </a:extLst>
          </p:cNvPr>
          <p:cNvSpPr>
            <a:spLocks noGrp="1"/>
          </p:cNvSpPr>
          <p:nvPr>
            <p:ph sz="quarter" idx="19"/>
          </p:nvPr>
        </p:nvSpPr>
        <p:spPr>
          <a:xfrm>
            <a:off x="6325419" y="1330262"/>
            <a:ext cx="5428887" cy="4249924"/>
          </a:xfrm>
        </p:spPr>
        <p:txBody>
          <a:bodyPr/>
          <a:lstStyle/>
          <a:p>
            <a:pPr marL="0" marR="0">
              <a:lnSpc>
                <a:spcPct val="115000"/>
              </a:lnSpc>
              <a:spcBef>
                <a:spcPts val="0"/>
              </a:spcBef>
              <a:spcAft>
                <a:spcPts val="600"/>
              </a:spcAft>
            </a:pPr>
            <a:r>
              <a:rPr lang="en-US" sz="1400" b="1" u="sng" dirty="0">
                <a:effectLst/>
                <a:latin typeface="Calibri" panose="020F0502020204030204" pitchFamily="34" charset="0"/>
                <a:ea typeface="Times New Roman" panose="02020603050405020304" pitchFamily="18" charset="0"/>
              </a:rPr>
              <a:t>*Mixed Air Temperature:</a:t>
            </a:r>
            <a:r>
              <a:rPr lang="en-US" sz="1400" dirty="0">
                <a:effectLst/>
                <a:latin typeface="Calibri" panose="020F0502020204030204" pitchFamily="34" charset="0"/>
                <a:ea typeface="Times New Roman" panose="02020603050405020304" pitchFamily="18" charset="0"/>
              </a:rPr>
              <a:t> The determined mixed air temperatures based on the amount of return air volume, outside air volume, and return temperatures entered in the Heating Mixed Air and COP Calculator.</a:t>
            </a:r>
            <a:endParaRPr lang="en-US" sz="14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400" b="1" u="sng" dirty="0">
                <a:effectLst/>
                <a:latin typeface="Calibri" panose="020F0502020204030204" pitchFamily="34" charset="0"/>
                <a:ea typeface="Times New Roman" panose="02020603050405020304" pitchFamily="18" charset="0"/>
              </a:rPr>
              <a:t>*Required Supplemental Heat (kW):</a:t>
            </a:r>
            <a:r>
              <a:rPr lang="en-US" sz="1400" dirty="0">
                <a:effectLst/>
                <a:latin typeface="Calibri" panose="020F0502020204030204" pitchFamily="34" charset="0"/>
                <a:ea typeface="Times New Roman" panose="02020603050405020304" pitchFamily="18" charset="0"/>
              </a:rPr>
              <a:t> The required additional heat output from your auxiliary heater during heat pump operation to reach the heating supply air setpoint entered in the Heating Mixed Air and COP calculator.</a:t>
            </a:r>
            <a:endParaRPr lang="en-US" sz="1400" dirty="0">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600"/>
              </a:spcAft>
            </a:pPr>
            <a:r>
              <a:rPr lang="en-US" sz="1400" b="1" u="sng" dirty="0">
                <a:effectLst/>
                <a:latin typeface="Calibri" panose="020F0502020204030204" pitchFamily="34" charset="0"/>
                <a:ea typeface="Times New Roman" panose="02020603050405020304" pitchFamily="18" charset="0"/>
              </a:rPr>
              <a:t>*AHRI Heat Pump COP:</a:t>
            </a:r>
            <a:r>
              <a:rPr lang="en-US" sz="1400" dirty="0">
                <a:effectLst/>
                <a:latin typeface="Calibri" panose="020F0502020204030204" pitchFamily="34" charset="0"/>
                <a:ea typeface="Times New Roman" panose="02020603050405020304" pitchFamily="18" charset="0"/>
              </a:rPr>
              <a:t> The heat pump COP at various ambient temperatures at AHRI airflow, static pressure, and entering indoor air conditions.  </a:t>
            </a:r>
            <a:endParaRPr lang="en-US" sz="1400" dirty="0">
              <a:effectLst/>
              <a:latin typeface="Times New Roman" panose="02020603050405020304" pitchFamily="18" charset="0"/>
              <a:ea typeface="Times New Roman" panose="02020603050405020304" pitchFamily="18" charset="0"/>
            </a:endParaRPr>
          </a:p>
          <a:p>
            <a:pPr marL="0" marR="0" fontAlgn="base" hangingPunct="0">
              <a:lnSpc>
                <a:spcPct val="115000"/>
              </a:lnSpc>
              <a:spcBef>
                <a:spcPts val="0"/>
              </a:spcBef>
              <a:spcAft>
                <a:spcPts val="600"/>
              </a:spcAft>
            </a:pPr>
            <a:r>
              <a:rPr lang="en-US" sz="1400" b="1" u="sng" dirty="0">
                <a:effectLst/>
                <a:latin typeface="Calibri" panose="020F0502020204030204" pitchFamily="34" charset="0"/>
                <a:ea typeface="Times New Roman" panose="02020603050405020304" pitchFamily="18" charset="0"/>
              </a:rPr>
              <a:t>*Application COP:</a:t>
            </a:r>
            <a:r>
              <a:rPr lang="en-US" sz="1400" dirty="0">
                <a:effectLst/>
                <a:latin typeface="Calibri" panose="020F0502020204030204" pitchFamily="34" charset="0"/>
                <a:ea typeface="Times New Roman" panose="02020603050405020304" pitchFamily="18" charset="0"/>
              </a:rPr>
              <a:t> The Application specific heat pump COP based on entered outside air temperatures, Mixed Air Temperatures, and supply fan CFM/Static pressure.</a:t>
            </a:r>
            <a:endParaRPr lang="en-US" sz="1400" dirty="0">
              <a:effectLst/>
              <a:latin typeface="Times New Roman" panose="02020603050405020304" pitchFamily="18" charset="0"/>
              <a:ea typeface="Times New Roman" panose="02020603050405020304" pitchFamily="18" charset="0"/>
            </a:endParaRPr>
          </a:p>
          <a:p>
            <a:pPr marL="0" marR="0" fontAlgn="base" hangingPunct="0">
              <a:lnSpc>
                <a:spcPct val="115000"/>
              </a:lnSpc>
              <a:spcBef>
                <a:spcPts val="0"/>
              </a:spcBef>
              <a:spcAft>
                <a:spcPts val="600"/>
              </a:spcAft>
            </a:pPr>
            <a:r>
              <a:rPr lang="en-US" sz="1400" b="1" u="sng" dirty="0">
                <a:effectLst/>
                <a:latin typeface="Calibri" panose="020F0502020204030204" pitchFamily="34" charset="0"/>
                <a:ea typeface="Times New Roman" panose="02020603050405020304" pitchFamily="18" charset="0"/>
              </a:rPr>
              <a:t>*Blended COP:</a:t>
            </a:r>
            <a:r>
              <a:rPr lang="en-US" sz="1400" dirty="0">
                <a:effectLst/>
                <a:latin typeface="Calibri" panose="020F0502020204030204" pitchFamily="34" charset="0"/>
                <a:ea typeface="Times New Roman" panose="02020603050405020304" pitchFamily="18" charset="0"/>
              </a:rPr>
              <a:t> The combined COP of your heat pump operating in tandem with your (assumed) electric auxiliary heater.</a:t>
            </a:r>
            <a:endParaRPr lang="en-US" sz="1400" dirty="0">
              <a:effectLst/>
              <a:latin typeface="Times New Roman" panose="02020603050405020304" pitchFamily="18" charset="0"/>
              <a:ea typeface="Times New Roman" panose="02020603050405020304" pitchFamily="18" charset="0"/>
            </a:endParaRPr>
          </a:p>
          <a:p>
            <a:pPr>
              <a:spcAft>
                <a:spcPts val="600"/>
              </a:spcAft>
            </a:pPr>
            <a:r>
              <a:rPr lang="en-US" sz="1400" b="1" u="sng" dirty="0">
                <a:effectLst/>
                <a:latin typeface="Calibri" panose="020F0502020204030204" pitchFamily="34" charset="0"/>
                <a:ea typeface="Times New Roman" panose="02020603050405020304" pitchFamily="18" charset="0"/>
              </a:rPr>
              <a:t>*Load Ratio:</a:t>
            </a:r>
            <a:r>
              <a:rPr lang="en-US" sz="1400" dirty="0">
                <a:effectLst/>
                <a:latin typeface="Calibri" panose="020F0502020204030204" pitchFamily="34" charset="0"/>
                <a:ea typeface="Times New Roman" panose="02020603050405020304" pitchFamily="18" charset="0"/>
              </a:rPr>
              <a:t> shows the required heating output from the auxiliary heater during heat pump operation to reach the enter supply air heating setpoint.  This is a percentage of the required supplemental heat versus the total heat capacity required to reach the heating supply air set point.</a:t>
            </a:r>
            <a:endParaRPr lang="en-US" sz="1400" dirty="0"/>
          </a:p>
          <a:p>
            <a:endParaRPr lang="en-US" sz="1200" dirty="0"/>
          </a:p>
        </p:txBody>
      </p:sp>
    </p:spTree>
    <p:extLst>
      <p:ext uri="{BB962C8B-B14F-4D97-AF65-F5344CB8AC3E}">
        <p14:creationId xmlns:p14="http://schemas.microsoft.com/office/powerpoint/2010/main" val="302748139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B434C656-E94C-C7DB-6EF3-C0CA4E8F2980}"/>
              </a:ext>
            </a:extLst>
          </p:cNvPr>
          <p:cNvPicPr>
            <a:picLocks noGrp="1" noChangeAspect="1"/>
          </p:cNvPicPr>
          <p:nvPr>
            <p:ph sz="quarter" idx="19"/>
          </p:nvPr>
        </p:nvPicPr>
        <p:blipFill>
          <a:blip r:embed="rId3"/>
          <a:stretch>
            <a:fillRect/>
          </a:stretch>
        </p:blipFill>
        <p:spPr>
          <a:xfrm>
            <a:off x="5965075" y="1330260"/>
            <a:ext cx="5989419" cy="4344603"/>
          </a:xfrm>
          <a:prstGeom prst="rect">
            <a:avLst/>
          </a:prstGeom>
        </p:spPr>
      </p:pic>
      <p:sp>
        <p:nvSpPr>
          <p:cNvPr id="2" name="Title 1">
            <a:extLst>
              <a:ext uri="{FF2B5EF4-FFF2-40B4-BE49-F238E27FC236}">
                <a16:creationId xmlns:a16="http://schemas.microsoft.com/office/drawing/2014/main" id="{4EBA8F1C-67B8-A665-6513-A119707B13AD}"/>
              </a:ext>
            </a:extLst>
          </p:cNvPr>
          <p:cNvSpPr>
            <a:spLocks noGrp="1"/>
          </p:cNvSpPr>
          <p:nvPr>
            <p:ph type="title"/>
          </p:nvPr>
        </p:nvSpPr>
        <p:spPr>
          <a:xfrm>
            <a:off x="295845" y="0"/>
            <a:ext cx="11388155" cy="499872"/>
          </a:xfrm>
        </p:spPr>
        <p:txBody>
          <a:bodyPr/>
          <a:lstStyle/>
          <a:p>
            <a:r>
              <a:rPr lang="en-US" dirty="0"/>
              <a:t>RTU Heat Pump</a:t>
            </a:r>
          </a:p>
        </p:txBody>
      </p:sp>
      <p:sp>
        <p:nvSpPr>
          <p:cNvPr id="3" name="Content Placeholder 2">
            <a:extLst>
              <a:ext uri="{FF2B5EF4-FFF2-40B4-BE49-F238E27FC236}">
                <a16:creationId xmlns:a16="http://schemas.microsoft.com/office/drawing/2014/main" id="{6D43CDB1-6133-ACB0-AED2-266E329EB20A}"/>
              </a:ext>
            </a:extLst>
          </p:cNvPr>
          <p:cNvSpPr>
            <a:spLocks noGrp="1"/>
          </p:cNvSpPr>
          <p:nvPr>
            <p:ph sz="quarter" idx="10"/>
          </p:nvPr>
        </p:nvSpPr>
        <p:spPr>
          <a:xfrm>
            <a:off x="295275" y="814323"/>
            <a:ext cx="5111750" cy="890588"/>
          </a:xfrm>
        </p:spPr>
        <p:txBody>
          <a:bodyPr/>
          <a:lstStyle/>
          <a:p>
            <a:r>
              <a:rPr lang="en-US" dirty="0"/>
              <a:t>Operating Map</a:t>
            </a:r>
          </a:p>
        </p:txBody>
      </p:sp>
      <p:sp>
        <p:nvSpPr>
          <p:cNvPr id="5" name="Content Placeholder 4">
            <a:extLst>
              <a:ext uri="{FF2B5EF4-FFF2-40B4-BE49-F238E27FC236}">
                <a16:creationId xmlns:a16="http://schemas.microsoft.com/office/drawing/2014/main" id="{AD993591-0FD2-9A91-5E25-90FD924BAC11}"/>
              </a:ext>
            </a:extLst>
          </p:cNvPr>
          <p:cNvSpPr>
            <a:spLocks noGrp="1"/>
          </p:cNvSpPr>
          <p:nvPr>
            <p:ph sz="quarter" idx="18"/>
          </p:nvPr>
        </p:nvSpPr>
        <p:spPr>
          <a:xfrm>
            <a:off x="6326188" y="814323"/>
            <a:ext cx="5427662" cy="515938"/>
          </a:xfrm>
        </p:spPr>
        <p:txBody>
          <a:bodyPr/>
          <a:lstStyle/>
          <a:p>
            <a:r>
              <a:rPr lang="en-US" dirty="0"/>
              <a:t>Capacity &amp; COP</a:t>
            </a:r>
          </a:p>
        </p:txBody>
      </p:sp>
      <p:sp>
        <p:nvSpPr>
          <p:cNvPr id="7" name="Footer Placeholder 6">
            <a:extLst>
              <a:ext uri="{FF2B5EF4-FFF2-40B4-BE49-F238E27FC236}">
                <a16:creationId xmlns:a16="http://schemas.microsoft.com/office/drawing/2014/main" id="{5E2C661A-BC89-8CF6-B8D5-AE24F174B25C}"/>
              </a:ext>
            </a:extLst>
          </p:cNvPr>
          <p:cNvSpPr>
            <a:spLocks noGrp="1"/>
          </p:cNvSpPr>
          <p:nvPr>
            <p:ph type="ftr" sz="quarter" idx="3"/>
          </p:nvPr>
        </p:nvSpPr>
        <p:spPr>
          <a:xfrm>
            <a:off x="295845" y="6457014"/>
            <a:ext cx="4351704" cy="365125"/>
          </a:xfrm>
        </p:spPr>
        <p:txBody>
          <a:bodyPr/>
          <a:lstStyle/>
          <a:p>
            <a:r>
              <a:rPr lang="en-US"/>
              <a:t>© 2025 Daikin Applied</a:t>
            </a:r>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3FB8A2E-82DD-77B0-B88F-5082ED7542C1}"/>
                  </a:ext>
                </a:extLst>
              </p:cNvPr>
              <p:cNvSpPr txBox="1"/>
              <p:nvPr/>
            </p:nvSpPr>
            <p:spPr>
              <a:xfrm>
                <a:off x="9110524" y="3832690"/>
                <a:ext cx="1969065" cy="276999"/>
              </a:xfrm>
              <a:prstGeom prst="rect">
                <a:avLst/>
              </a:prstGeom>
              <a:noFill/>
            </p:spPr>
            <p:txBody>
              <a:bodyPr wrap="none" lIns="0" tIns="0" rIns="0" bIns="0" rtlCol="0">
                <a:spAutoFit/>
              </a:bodyPr>
              <a:lstStyle/>
              <a:p>
                <a:r>
                  <a:rPr lang="en-US" dirty="0">
                    <a:solidFill>
                      <a:schemeClr val="tx2"/>
                    </a:solidFill>
                  </a:rPr>
                  <a:t>Capacity </a:t>
                </a:r>
                <a14:m>
                  <m:oMath xmlns:m="http://schemas.openxmlformats.org/officeDocument/2006/math">
                    <m:r>
                      <a:rPr lang="en-US"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𝑓</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𝑂𝐴𝑇</m:t>
                    </m:r>
                    <m:r>
                      <a:rPr lang="en-US" b="0" i="1" smtClean="0">
                        <a:solidFill>
                          <a:schemeClr val="tx2"/>
                        </a:solidFill>
                        <a:latin typeface="Cambria Math" panose="02040503050406030204" pitchFamily="18" charset="0"/>
                      </a:rPr>
                      <m:t>)</m:t>
                    </m:r>
                  </m:oMath>
                </a14:m>
                <a:endParaRPr lang="en-US" dirty="0">
                  <a:solidFill>
                    <a:schemeClr val="tx2"/>
                  </a:solidFill>
                </a:endParaRPr>
              </a:p>
            </p:txBody>
          </p:sp>
        </mc:Choice>
        <mc:Fallback xmlns="">
          <p:sp>
            <p:nvSpPr>
              <p:cNvPr id="25" name="TextBox 24">
                <a:extLst>
                  <a:ext uri="{FF2B5EF4-FFF2-40B4-BE49-F238E27FC236}">
                    <a16:creationId xmlns:a16="http://schemas.microsoft.com/office/drawing/2014/main" id="{B3FB8A2E-82DD-77B0-B88F-5082ED7542C1}"/>
                  </a:ext>
                </a:extLst>
              </p:cNvPr>
              <p:cNvSpPr txBox="1">
                <a:spLocks noRot="1" noChangeAspect="1" noMove="1" noResize="1" noEditPoints="1" noAdjustHandles="1" noChangeArrowheads="1" noChangeShapeType="1" noTextEdit="1"/>
              </p:cNvSpPr>
              <p:nvPr/>
            </p:nvSpPr>
            <p:spPr>
              <a:xfrm>
                <a:off x="9110524" y="3832690"/>
                <a:ext cx="1969065" cy="276999"/>
              </a:xfrm>
              <a:prstGeom prst="rect">
                <a:avLst/>
              </a:prstGeom>
              <a:blipFill>
                <a:blip r:embed="rId4"/>
                <a:stretch>
                  <a:fillRect l="-7430" t="-28889" r="-464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454A4A6-BB8C-B2BA-863B-45367A63061B}"/>
                  </a:ext>
                </a:extLst>
              </p:cNvPr>
              <p:cNvSpPr txBox="1"/>
              <p:nvPr/>
            </p:nvSpPr>
            <p:spPr>
              <a:xfrm>
                <a:off x="9311380" y="3364062"/>
                <a:ext cx="1567352" cy="276999"/>
              </a:xfrm>
              <a:prstGeom prst="rect">
                <a:avLst/>
              </a:prstGeom>
              <a:noFill/>
            </p:spPr>
            <p:txBody>
              <a:bodyPr wrap="none" lIns="0" tIns="0" rIns="0" bIns="0" rtlCol="0">
                <a:spAutoFit/>
              </a:bodyPr>
              <a:lstStyle/>
              <a:p>
                <a:r>
                  <a:rPr lang="en-US" dirty="0">
                    <a:solidFill>
                      <a:schemeClr val="accent6"/>
                    </a:solidFill>
                  </a:rPr>
                  <a:t>COP </a:t>
                </a:r>
                <a14:m>
                  <m:oMath xmlns:m="http://schemas.openxmlformats.org/officeDocument/2006/math">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𝑓</m:t>
                    </m:r>
                    <m:r>
                      <a:rPr lang="en-US" b="0"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𝑂𝐴𝑇</m:t>
                    </m:r>
                    <m:r>
                      <a:rPr lang="en-US" b="0" i="1" smtClean="0">
                        <a:solidFill>
                          <a:schemeClr val="accent6"/>
                        </a:solidFill>
                        <a:latin typeface="Cambria Math" panose="02040503050406030204" pitchFamily="18" charset="0"/>
                      </a:rPr>
                      <m:t>)</m:t>
                    </m:r>
                  </m:oMath>
                </a14:m>
                <a:endParaRPr lang="en-US" dirty="0">
                  <a:solidFill>
                    <a:schemeClr val="accent6"/>
                  </a:solidFill>
                </a:endParaRPr>
              </a:p>
            </p:txBody>
          </p:sp>
        </mc:Choice>
        <mc:Fallback xmlns="">
          <p:sp>
            <p:nvSpPr>
              <p:cNvPr id="27" name="TextBox 26">
                <a:extLst>
                  <a:ext uri="{FF2B5EF4-FFF2-40B4-BE49-F238E27FC236}">
                    <a16:creationId xmlns:a16="http://schemas.microsoft.com/office/drawing/2014/main" id="{5454A4A6-BB8C-B2BA-863B-45367A63061B}"/>
                  </a:ext>
                </a:extLst>
              </p:cNvPr>
              <p:cNvSpPr txBox="1">
                <a:spLocks noRot="1" noChangeAspect="1" noMove="1" noResize="1" noEditPoints="1" noAdjustHandles="1" noChangeArrowheads="1" noChangeShapeType="1" noTextEdit="1"/>
              </p:cNvSpPr>
              <p:nvPr/>
            </p:nvSpPr>
            <p:spPr>
              <a:xfrm>
                <a:off x="9311380" y="3364062"/>
                <a:ext cx="1567352" cy="276999"/>
              </a:xfrm>
              <a:prstGeom prst="rect">
                <a:avLst/>
              </a:prstGeom>
              <a:blipFill>
                <a:blip r:embed="rId5"/>
                <a:stretch>
                  <a:fillRect l="-8915" t="-28889" r="-5814" b="-51111"/>
                </a:stretch>
              </a:blipFill>
            </p:spPr>
            <p:txBody>
              <a:bodyPr/>
              <a:lstStyle/>
              <a:p>
                <a:r>
                  <a:rPr lang="en-US">
                    <a:noFill/>
                  </a:rPr>
                  <a:t> </a:t>
                </a:r>
              </a:p>
            </p:txBody>
          </p:sp>
        </mc:Fallback>
      </mc:AlternateContent>
      <p:pic>
        <p:nvPicPr>
          <p:cNvPr id="13" name="Content Placeholder 12">
            <a:extLst>
              <a:ext uri="{FF2B5EF4-FFF2-40B4-BE49-F238E27FC236}">
                <a16:creationId xmlns:a16="http://schemas.microsoft.com/office/drawing/2014/main" id="{BADCF869-7774-AC12-2999-4B550DC50EFC}"/>
              </a:ext>
            </a:extLst>
          </p:cNvPr>
          <p:cNvPicPr>
            <a:picLocks noGrp="1" noChangeAspect="1"/>
          </p:cNvPicPr>
          <p:nvPr>
            <p:ph sz="quarter" idx="17"/>
          </p:nvPr>
        </p:nvPicPr>
        <p:blipFill>
          <a:blip r:embed="rId6"/>
          <a:stretch>
            <a:fillRect/>
          </a:stretch>
        </p:blipFill>
        <p:spPr>
          <a:xfrm>
            <a:off x="295275" y="1330261"/>
            <a:ext cx="5478424" cy="3478861"/>
          </a:xfrm>
          <a:prstGeom prst="rect">
            <a:avLst/>
          </a:prstGeom>
        </p:spPr>
      </p:pic>
      <p:sp>
        <p:nvSpPr>
          <p:cNvPr id="4" name="Rectangle: Rounded Corners 3">
            <a:extLst>
              <a:ext uri="{FF2B5EF4-FFF2-40B4-BE49-F238E27FC236}">
                <a16:creationId xmlns:a16="http://schemas.microsoft.com/office/drawing/2014/main" id="{F73439E4-DF31-0047-7200-3873F40C6FF1}"/>
              </a:ext>
            </a:extLst>
          </p:cNvPr>
          <p:cNvSpPr/>
          <p:nvPr/>
        </p:nvSpPr>
        <p:spPr>
          <a:xfrm>
            <a:off x="472966" y="5937487"/>
            <a:ext cx="10783614"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Specify provision of operating map data!</a:t>
            </a:r>
          </a:p>
        </p:txBody>
      </p:sp>
    </p:spTree>
    <p:extLst>
      <p:ext uri="{BB962C8B-B14F-4D97-AF65-F5344CB8AC3E}">
        <p14:creationId xmlns:p14="http://schemas.microsoft.com/office/powerpoint/2010/main" val="41332516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2</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In your estimation, what is the greatest obstacle to adoption of rooftop unit heat pumps?</a:t>
            </a:r>
          </a:p>
          <a:p>
            <a:pPr lvl="1"/>
            <a:r>
              <a:rPr lang="en-US" dirty="0"/>
              <a:t>Electrical infrastructure / requirements</a:t>
            </a:r>
          </a:p>
          <a:p>
            <a:pPr lvl="1"/>
            <a:r>
              <a:rPr lang="en-US" dirty="0"/>
              <a:t>Performance / efficiency</a:t>
            </a:r>
          </a:p>
          <a:p>
            <a:pPr lvl="1"/>
            <a:r>
              <a:rPr lang="en-US" dirty="0"/>
              <a:t>Size / weight</a:t>
            </a:r>
          </a:p>
          <a:p>
            <a:pPr lvl="1"/>
            <a:r>
              <a:rPr lang="en-US" dirty="0"/>
              <a:t>Operating cost</a:t>
            </a:r>
          </a:p>
          <a:p>
            <a:pPr lvl="1"/>
            <a:r>
              <a:rPr lang="en-US" dirty="0"/>
              <a:t>First cost</a:t>
            </a:r>
          </a:p>
          <a:p>
            <a:pPr lvl="1"/>
            <a:r>
              <a:rPr lang="en-US" dirty="0"/>
              <a:t>Other</a:t>
            </a:r>
          </a:p>
          <a:p>
            <a:pPr marL="0" lvl="1" indent="0">
              <a:buNone/>
            </a:pPr>
            <a:endParaRPr lang="en-US" dirty="0"/>
          </a:p>
        </p:txBody>
      </p:sp>
      <p:pic>
        <p:nvPicPr>
          <p:cNvPr id="2" name="Content Placeholder 1">
            <a:extLst>
              <a:ext uri="{FF2B5EF4-FFF2-40B4-BE49-F238E27FC236}">
                <a16:creationId xmlns:a16="http://schemas.microsoft.com/office/drawing/2014/main" id="{3CCA23E5-BBFA-DAFD-D5BA-8D131368CD2E}"/>
              </a:ext>
            </a:extLst>
          </p:cNvPr>
          <p:cNvPicPr>
            <a:picLocks noGrp="1" noChangeAspect="1"/>
          </p:cNvPicPr>
          <p:nvPr>
            <p:ph sz="quarter" idx="19"/>
          </p:nvPr>
        </p:nvPicPr>
        <p:blipFill>
          <a:blip r:embed="rId2"/>
          <a:stretch>
            <a:fillRect/>
          </a:stretch>
        </p:blipFill>
        <p:spPr>
          <a:xfrm>
            <a:off x="6451879" y="682256"/>
            <a:ext cx="4685680" cy="2442410"/>
          </a:xfrm>
          <a:prstGeom prst="rect">
            <a:avLst/>
          </a:prstGeom>
        </p:spPr>
      </p:pic>
      <p:sp>
        <p:nvSpPr>
          <p:cNvPr id="10" name="Footer Placeholder 4">
            <a:extLst>
              <a:ext uri="{FF2B5EF4-FFF2-40B4-BE49-F238E27FC236}">
                <a16:creationId xmlns:a16="http://schemas.microsoft.com/office/drawing/2014/main" id="{76F75E80-4F6E-BBFD-8E0D-73ED74F97B4F}"/>
              </a:ext>
            </a:extLst>
          </p:cNvPr>
          <p:cNvSpPr>
            <a:spLocks noGrp="1"/>
          </p:cNvSpPr>
          <p:nvPr>
            <p:ph type="ftr" sz="quarter" idx="3"/>
          </p:nvPr>
        </p:nvSpPr>
        <p:spPr>
          <a:xfrm>
            <a:off x="295845" y="6457014"/>
            <a:ext cx="4351704" cy="365125"/>
          </a:xfrm>
        </p:spPr>
        <p:txBody>
          <a:bodyPr/>
          <a:lstStyle/>
          <a:p>
            <a:r>
              <a:rPr lang="en-US" dirty="0"/>
              <a:t>©2025 Daikin Applied  </a:t>
            </a:r>
          </a:p>
        </p:txBody>
      </p:sp>
      <p:pic>
        <p:nvPicPr>
          <p:cNvPr id="4" name="Picture 3">
            <a:extLst>
              <a:ext uri="{FF2B5EF4-FFF2-40B4-BE49-F238E27FC236}">
                <a16:creationId xmlns:a16="http://schemas.microsoft.com/office/drawing/2014/main" id="{977015C9-2C64-A81F-7BFB-A462080400EC}"/>
              </a:ext>
            </a:extLst>
          </p:cNvPr>
          <p:cNvPicPr>
            <a:picLocks noChangeAspect="1"/>
          </p:cNvPicPr>
          <p:nvPr/>
        </p:nvPicPr>
        <p:blipFill>
          <a:blip r:embed="rId3"/>
          <a:stretch>
            <a:fillRect/>
          </a:stretch>
        </p:blipFill>
        <p:spPr>
          <a:xfrm>
            <a:off x="6744157" y="3199925"/>
            <a:ext cx="4101123" cy="3439651"/>
          </a:xfrm>
          <a:prstGeom prst="rect">
            <a:avLst/>
          </a:prstGeom>
        </p:spPr>
      </p:pic>
    </p:spTree>
    <p:extLst>
      <p:ext uri="{BB962C8B-B14F-4D97-AF65-F5344CB8AC3E}">
        <p14:creationId xmlns:p14="http://schemas.microsoft.com/office/powerpoint/2010/main" val="103390195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Application &amp; Design</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4134792836"/>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Footer Placeholder 3">
            <a:extLst>
              <a:ext uri="{FF2B5EF4-FFF2-40B4-BE49-F238E27FC236}">
                <a16:creationId xmlns:a16="http://schemas.microsoft.com/office/drawing/2014/main" id="{58B74ADA-078C-A52A-A0E4-3CF0A4BFF59A}"/>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416462709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6341" y="731158"/>
            <a:ext cx="11599317" cy="419132"/>
          </a:xfrm>
        </p:spPr>
        <p:txBody>
          <a:bodyPr/>
          <a:lstStyle/>
          <a:p>
            <a:r>
              <a:rPr lang="en-US" dirty="0"/>
              <a:t>Application &amp; Design</a:t>
            </a:r>
          </a:p>
        </p:txBody>
      </p:sp>
      <p:graphicFrame>
        <p:nvGraphicFramePr>
          <p:cNvPr id="11" name="Table 12">
            <a:extLst>
              <a:ext uri="{FF2B5EF4-FFF2-40B4-BE49-F238E27FC236}">
                <a16:creationId xmlns:a16="http://schemas.microsoft.com/office/drawing/2014/main" id="{A1955B00-68E2-E6B8-0BEE-9BC91C518155}"/>
              </a:ext>
            </a:extLst>
          </p:cNvPr>
          <p:cNvGraphicFramePr>
            <a:graphicFrameLocks noGrp="1"/>
          </p:cNvGraphicFramePr>
          <p:nvPr>
            <p:extLst>
              <p:ext uri="{D42A27DB-BD31-4B8C-83A1-F6EECF244321}">
                <p14:modId xmlns:p14="http://schemas.microsoft.com/office/powerpoint/2010/main" val="3302085151"/>
              </p:ext>
            </p:extLst>
          </p:nvPr>
        </p:nvGraphicFramePr>
        <p:xfrm>
          <a:off x="295845" y="1108086"/>
          <a:ext cx="11573429" cy="5444000"/>
        </p:xfrm>
        <a:graphic>
          <a:graphicData uri="http://schemas.openxmlformats.org/drawingml/2006/table">
            <a:tbl>
              <a:tblPr firstRow="1" bandRow="1">
                <a:tableStyleId>{9DCAF9ED-07DC-4A11-8D7F-57B35C25682E}</a:tableStyleId>
              </a:tblPr>
              <a:tblGrid>
                <a:gridCol w="2444666">
                  <a:extLst>
                    <a:ext uri="{9D8B030D-6E8A-4147-A177-3AD203B41FA5}">
                      <a16:colId xmlns:a16="http://schemas.microsoft.com/office/drawing/2014/main" val="8938079"/>
                    </a:ext>
                  </a:extLst>
                </a:gridCol>
                <a:gridCol w="5116807">
                  <a:extLst>
                    <a:ext uri="{9D8B030D-6E8A-4147-A177-3AD203B41FA5}">
                      <a16:colId xmlns:a16="http://schemas.microsoft.com/office/drawing/2014/main" val="1885664767"/>
                    </a:ext>
                  </a:extLst>
                </a:gridCol>
                <a:gridCol w="4011956">
                  <a:extLst>
                    <a:ext uri="{9D8B030D-6E8A-4147-A177-3AD203B41FA5}">
                      <a16:colId xmlns:a16="http://schemas.microsoft.com/office/drawing/2014/main" val="915048922"/>
                    </a:ext>
                  </a:extLst>
                </a:gridCol>
              </a:tblGrid>
              <a:tr h="476286">
                <a:tc>
                  <a:txBody>
                    <a:bodyPr/>
                    <a:lstStyle/>
                    <a:p>
                      <a:r>
                        <a:rPr lang="en-US" sz="2000" dirty="0"/>
                        <a:t>Perspective</a:t>
                      </a:r>
                    </a:p>
                  </a:txBody>
                  <a:tcPr>
                    <a:solidFill>
                      <a:schemeClr val="tx2"/>
                    </a:solidFill>
                  </a:tcPr>
                </a:tc>
                <a:tc>
                  <a:txBody>
                    <a:bodyPr/>
                    <a:lstStyle/>
                    <a:p>
                      <a:r>
                        <a:rPr lang="en-US" sz="2000" dirty="0"/>
                        <a:t>Take-Away</a:t>
                      </a:r>
                    </a:p>
                  </a:txBody>
                  <a:tcPr>
                    <a:solidFill>
                      <a:schemeClr val="tx2"/>
                    </a:solidFill>
                  </a:tcPr>
                </a:tc>
                <a:tc>
                  <a:txBody>
                    <a:bodyPr/>
                    <a:lstStyle/>
                    <a:p>
                      <a:r>
                        <a:rPr lang="en-US" sz="2000" dirty="0"/>
                        <a:t>Action</a:t>
                      </a:r>
                    </a:p>
                  </a:txBody>
                  <a:tcPr>
                    <a:solidFill>
                      <a:schemeClr val="tx2"/>
                    </a:solidFill>
                  </a:tcPr>
                </a:tc>
                <a:extLst>
                  <a:ext uri="{0D108BD9-81ED-4DB2-BD59-A6C34878D82A}">
                    <a16:rowId xmlns:a16="http://schemas.microsoft.com/office/drawing/2014/main" val="3370364592"/>
                  </a:ext>
                </a:extLst>
              </a:tr>
              <a:tr h="758219">
                <a:tc>
                  <a:txBody>
                    <a:bodyPr/>
                    <a:lstStyle/>
                    <a:p>
                      <a:r>
                        <a:rPr lang="en-US" sz="1600" b="1" dirty="0"/>
                        <a:t>Building</a:t>
                      </a:r>
                    </a:p>
                  </a:txBody>
                  <a:tcPr/>
                </a:tc>
                <a:tc>
                  <a:txBody>
                    <a:bodyPr/>
                    <a:lstStyle/>
                    <a:p>
                      <a:pPr marL="285750" indent="-285750">
                        <a:buFont typeface="Arial" panose="020B0604020202020204" pitchFamily="34" charset="0"/>
                        <a:buChar char="•"/>
                      </a:pPr>
                      <a:r>
                        <a:rPr lang="en-US" sz="1600" dirty="0"/>
                        <a:t>Location, location, location</a:t>
                      </a:r>
                    </a:p>
                    <a:p>
                      <a:pPr marL="285750" indent="-285750">
                        <a:buFont typeface="Arial" panose="020B0604020202020204" pitchFamily="34" charset="0"/>
                        <a:buChar char="•"/>
                      </a:pPr>
                      <a:r>
                        <a:rPr lang="en-US" sz="1600" dirty="0"/>
                        <a:t>Decarbonization is a process</a:t>
                      </a:r>
                    </a:p>
                  </a:txBody>
                  <a:tcPr/>
                </a:tc>
                <a:tc>
                  <a:txBody>
                    <a:bodyPr/>
                    <a:lstStyle/>
                    <a:p>
                      <a:pPr marL="285750" indent="-285750">
                        <a:buFont typeface="Arial" panose="020B0604020202020204" pitchFamily="34" charset="0"/>
                        <a:buChar char="•"/>
                      </a:pPr>
                      <a:r>
                        <a:rPr lang="en-US" sz="1600" dirty="0"/>
                        <a:t>Engage the process</a:t>
                      </a:r>
                    </a:p>
                    <a:p>
                      <a:pPr marL="285750" indent="-285750">
                        <a:buFont typeface="Arial" panose="020B0604020202020204" pitchFamily="34" charset="0"/>
                        <a:buChar char="•"/>
                      </a:pPr>
                      <a:r>
                        <a:rPr lang="en-US" sz="1600" dirty="0"/>
                        <a:t>Know the building and its loads</a:t>
                      </a:r>
                    </a:p>
                    <a:p>
                      <a:pPr marL="285750" indent="-285750">
                        <a:buFont typeface="Arial" panose="020B0604020202020204" pitchFamily="34" charset="0"/>
                        <a:buChar char="•"/>
                      </a:pPr>
                      <a:r>
                        <a:rPr lang="en-US" sz="1600" dirty="0"/>
                        <a:t>Minimize loads</a:t>
                      </a:r>
                    </a:p>
                  </a:txBody>
                  <a:tcPr/>
                </a:tc>
                <a:extLst>
                  <a:ext uri="{0D108BD9-81ED-4DB2-BD59-A6C34878D82A}">
                    <a16:rowId xmlns:a16="http://schemas.microsoft.com/office/drawing/2014/main" val="2070381385"/>
                  </a:ext>
                </a:extLst>
              </a:tr>
              <a:tr h="1282311">
                <a:tc>
                  <a:txBody>
                    <a:bodyPr/>
                    <a:lstStyle/>
                    <a:p>
                      <a:r>
                        <a:rPr lang="en-US" sz="1600" b="1" dirty="0"/>
                        <a:t>Climate</a:t>
                      </a:r>
                    </a:p>
                  </a:txBody>
                  <a:tcPr/>
                </a:tc>
                <a:tc>
                  <a:txBody>
                    <a:bodyPr/>
                    <a:lstStyle/>
                    <a:p>
                      <a:pPr marL="285750" indent="-285750">
                        <a:buFont typeface="Arial" panose="020B0604020202020204" pitchFamily="34" charset="0"/>
                        <a:buChar char="•"/>
                      </a:pPr>
                      <a:r>
                        <a:rPr lang="en-US" sz="1600" dirty="0"/>
                        <a:t>Heat pump ≠ boiler</a:t>
                      </a:r>
                    </a:p>
                    <a:p>
                      <a:pPr marL="285750" indent="-285750">
                        <a:buFont typeface="Arial" panose="020B0604020202020204" pitchFamily="34" charset="0"/>
                        <a:buChar char="•"/>
                      </a:pPr>
                      <a:r>
                        <a:rPr lang="en-US" sz="1600" dirty="0"/>
                        <a:t>Performance = f(Climate Zone)</a:t>
                      </a:r>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Adjust system design temperatures</a:t>
                      </a:r>
                    </a:p>
                    <a:p>
                      <a:pPr marL="285750" indent="-285750">
                        <a:buFont typeface="Arial" panose="020B0604020202020204" pitchFamily="34" charset="0"/>
                        <a:buChar char="•"/>
                      </a:pPr>
                      <a:r>
                        <a:rPr lang="en-US" sz="1600" dirty="0"/>
                        <a:t>Evaluate climate profile operating hours</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Consider dual fuel systems</a:t>
                      </a:r>
                    </a:p>
                  </a:txBody>
                  <a:tcPr/>
                </a:tc>
                <a:extLst>
                  <a:ext uri="{0D108BD9-81ED-4DB2-BD59-A6C34878D82A}">
                    <a16:rowId xmlns:a16="http://schemas.microsoft.com/office/drawing/2014/main" val="1260399294"/>
                  </a:ext>
                </a:extLst>
              </a:tr>
              <a:tr h="1099532">
                <a:tc>
                  <a:txBody>
                    <a:bodyPr/>
                    <a:lstStyle/>
                    <a:p>
                      <a:r>
                        <a:rPr lang="en-US" sz="1600" b="1" dirty="0"/>
                        <a:t>Emissions</a:t>
                      </a:r>
                    </a:p>
                  </a:txBody>
                  <a:tcPr/>
                </a:tc>
                <a:tc>
                  <a:txBody>
                    <a:bodyPr/>
                    <a:lstStyle/>
                    <a:p>
                      <a:pPr marL="285750" indent="-285750">
                        <a:buFont typeface="Arial" panose="020B0604020202020204" pitchFamily="34" charset="0"/>
                        <a:buChar char="•"/>
                      </a:pPr>
                      <a:r>
                        <a:rPr lang="en-US" sz="1600" dirty="0"/>
                        <a:t>Emissions = f(Location)</a:t>
                      </a:r>
                    </a:p>
                    <a:p>
                      <a:pPr marL="285750" indent="-285750">
                        <a:buFont typeface="Arial" panose="020B0604020202020204" pitchFamily="34" charset="0"/>
                        <a:buChar char="•"/>
                      </a:pPr>
                      <a:r>
                        <a:rPr lang="en-US" sz="1600" dirty="0"/>
                        <a:t>Decarbonization of electricity grid is progressing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a:txBody>
                  <a:tcPr/>
                </a:tc>
                <a:tc>
                  <a:txBody>
                    <a:bodyPr/>
                    <a:lstStyle/>
                    <a:p>
                      <a:pPr marL="285750" indent="-285750">
                        <a:buFont typeface="Arial" panose="020B0604020202020204" pitchFamily="34" charset="0"/>
                        <a:buChar char="•"/>
                      </a:pPr>
                      <a:r>
                        <a:rPr lang="en-US" sz="1600" dirty="0"/>
                        <a:t>Evaluate emissions of system options</a:t>
                      </a:r>
                    </a:p>
                  </a:txBody>
                  <a:tcPr/>
                </a:tc>
                <a:extLst>
                  <a:ext uri="{0D108BD9-81ED-4DB2-BD59-A6C34878D82A}">
                    <a16:rowId xmlns:a16="http://schemas.microsoft.com/office/drawing/2014/main" val="855355042"/>
                  </a:ext>
                </a:extLst>
              </a:tr>
              <a:tr h="989211">
                <a:tc>
                  <a:txBody>
                    <a:bodyPr/>
                    <a:lstStyle/>
                    <a:p>
                      <a:r>
                        <a:rPr lang="en-US" sz="1600" b="1" dirty="0"/>
                        <a:t>Utilities</a:t>
                      </a:r>
                    </a:p>
                  </a:txBody>
                  <a:tcPr/>
                </a:tc>
                <a:tc>
                  <a:txBody>
                    <a:bodyPr/>
                    <a:lstStyle/>
                    <a:p>
                      <a:pPr marL="285750" indent="-285750">
                        <a:buFont typeface="Arial" panose="020B0604020202020204" pitchFamily="34" charset="0"/>
                        <a:buChar char="•"/>
                      </a:pPr>
                      <a:r>
                        <a:rPr lang="en-US" sz="1600" dirty="0"/>
                        <a:t>Incentives / rebates may apply</a:t>
                      </a:r>
                    </a:p>
                    <a:p>
                      <a:pPr marL="285750" indent="-285750">
                        <a:buFont typeface="Arial" panose="020B0604020202020204" pitchFamily="34" charset="0"/>
                        <a:buChar char="•"/>
                      </a:pPr>
                      <a:r>
                        <a:rPr lang="en-US" sz="1600" dirty="0"/>
                        <a:t>Electrical/power upgrades may be needed</a:t>
                      </a:r>
                    </a:p>
                  </a:txBody>
                  <a:tcPr/>
                </a:tc>
                <a:tc>
                  <a:txBody>
                    <a:bodyPr/>
                    <a:lstStyle/>
                    <a:p>
                      <a:pPr marL="285750" indent="-285750">
                        <a:buFont typeface="Arial" panose="020B0604020202020204" pitchFamily="34" charset="0"/>
                        <a:buChar char="•"/>
                      </a:pPr>
                      <a:r>
                        <a:rPr lang="en-US" sz="1600" dirty="0"/>
                        <a:t>Assess electrical infrastructure and power needs</a:t>
                      </a:r>
                    </a:p>
                    <a:p>
                      <a:pPr marL="285750" indent="-285750">
                        <a:buFont typeface="Arial" panose="020B0604020202020204" pitchFamily="34" charset="0"/>
                        <a:buChar char="•"/>
                      </a:pPr>
                      <a:r>
                        <a:rPr lang="en-US" sz="1600" dirty="0"/>
                        <a:t>Design for submetering</a:t>
                      </a:r>
                    </a:p>
                    <a:p>
                      <a:pPr marL="285750" indent="-285750">
                        <a:buFont typeface="Arial" panose="020B0604020202020204" pitchFamily="34" charset="0"/>
                        <a:buChar char="•"/>
                      </a:pPr>
                      <a:r>
                        <a:rPr lang="en-US" sz="1600" dirty="0"/>
                        <a:t>Engage utility early</a:t>
                      </a:r>
                    </a:p>
                  </a:txBody>
                  <a:tcPr/>
                </a:tc>
                <a:extLst>
                  <a:ext uri="{0D108BD9-81ED-4DB2-BD59-A6C34878D82A}">
                    <a16:rowId xmlns:a16="http://schemas.microsoft.com/office/drawing/2014/main" val="3004458375"/>
                  </a:ext>
                </a:extLst>
              </a:tr>
              <a:tr h="696111">
                <a:tc>
                  <a:txBody>
                    <a:bodyPr/>
                    <a:lstStyle/>
                    <a:p>
                      <a:r>
                        <a:rPr lang="en-US" sz="1600" b="1" dirty="0"/>
                        <a:t>Combined</a:t>
                      </a:r>
                    </a:p>
                  </a:txBody>
                  <a:tcPr/>
                </a:tc>
                <a:tc>
                  <a:txBody>
                    <a:bodyPr/>
                    <a:lstStyle/>
                    <a:p>
                      <a:pPr marL="285750" indent="-285750">
                        <a:buFont typeface="Arial" panose="020B0604020202020204" pitchFamily="34" charset="0"/>
                        <a:buChar char="•"/>
                      </a:pPr>
                      <a:r>
                        <a:rPr lang="en-US" sz="1600" dirty="0"/>
                        <a:t>Adapt the path to decarbonization for each building</a:t>
                      </a:r>
                    </a:p>
                  </a:txBody>
                  <a:tcPr/>
                </a:tc>
                <a:tc>
                  <a:txBody>
                    <a:bodyPr/>
                    <a:lstStyle/>
                    <a:p>
                      <a:pPr marL="285750" indent="-285750">
                        <a:buFont typeface="Arial" panose="020B0604020202020204" pitchFamily="34" charset="0"/>
                        <a:buChar char="•"/>
                      </a:pPr>
                      <a:r>
                        <a:rPr lang="en-US" sz="1600" dirty="0"/>
                        <a:t>Apply energy modeling to quantify options and optimize system design</a:t>
                      </a:r>
                    </a:p>
                  </a:txBody>
                  <a:tcPr/>
                </a:tc>
                <a:extLst>
                  <a:ext uri="{0D108BD9-81ED-4DB2-BD59-A6C34878D82A}">
                    <a16:rowId xmlns:a16="http://schemas.microsoft.com/office/drawing/2014/main" val="4045294369"/>
                  </a:ext>
                </a:extLst>
              </a:tr>
            </a:tbl>
          </a:graphicData>
        </a:graphic>
      </p:graphicFrame>
      <p:sp>
        <p:nvSpPr>
          <p:cNvPr id="5" name="Footer Placeholder 3">
            <a:extLst>
              <a:ext uri="{FF2B5EF4-FFF2-40B4-BE49-F238E27FC236}">
                <a16:creationId xmlns:a16="http://schemas.microsoft.com/office/drawing/2014/main" id="{2AB18CDB-804D-E411-8949-D39E6CD0613F}"/>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
        <p:nvSpPr>
          <p:cNvPr id="8" name="Rectangle: Rounded Corners 7">
            <a:extLst>
              <a:ext uri="{FF2B5EF4-FFF2-40B4-BE49-F238E27FC236}">
                <a16:creationId xmlns:a16="http://schemas.microsoft.com/office/drawing/2014/main" id="{0210DC3A-A25B-D889-AD3F-8EFA4ADDE41C}"/>
              </a:ext>
            </a:extLst>
          </p:cNvPr>
          <p:cNvSpPr/>
          <p:nvPr/>
        </p:nvSpPr>
        <p:spPr>
          <a:xfrm>
            <a:off x="4636588" y="3113278"/>
            <a:ext cx="2042160"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Low Ambient</a:t>
            </a:r>
          </a:p>
        </p:txBody>
      </p:sp>
      <p:sp>
        <p:nvSpPr>
          <p:cNvPr id="9" name="Rectangle: Rounded Corners 8">
            <a:extLst>
              <a:ext uri="{FF2B5EF4-FFF2-40B4-BE49-F238E27FC236}">
                <a16:creationId xmlns:a16="http://schemas.microsoft.com/office/drawing/2014/main" id="{C5D01434-A8A3-91A4-90C7-98AFE36D9010}"/>
              </a:ext>
            </a:extLst>
          </p:cNvPr>
          <p:cNvSpPr/>
          <p:nvPr/>
        </p:nvSpPr>
        <p:spPr>
          <a:xfrm>
            <a:off x="4636588" y="5423496"/>
            <a:ext cx="2042160"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Power</a:t>
            </a:r>
          </a:p>
        </p:txBody>
      </p:sp>
      <p:sp>
        <p:nvSpPr>
          <p:cNvPr id="10" name="Rectangle: Rounded Corners 9">
            <a:extLst>
              <a:ext uri="{FF2B5EF4-FFF2-40B4-BE49-F238E27FC236}">
                <a16:creationId xmlns:a16="http://schemas.microsoft.com/office/drawing/2014/main" id="{736DAEC6-6B66-A872-6799-A30242F2ADD4}"/>
              </a:ext>
            </a:extLst>
          </p:cNvPr>
          <p:cNvSpPr/>
          <p:nvPr/>
        </p:nvSpPr>
        <p:spPr>
          <a:xfrm>
            <a:off x="4636588" y="4365430"/>
            <a:ext cx="2042160"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Emissions</a:t>
            </a:r>
          </a:p>
        </p:txBody>
      </p:sp>
      <p:sp>
        <p:nvSpPr>
          <p:cNvPr id="12" name="Rectangle: Rounded Corners 11">
            <a:extLst>
              <a:ext uri="{FF2B5EF4-FFF2-40B4-BE49-F238E27FC236}">
                <a16:creationId xmlns:a16="http://schemas.microsoft.com/office/drawing/2014/main" id="{A8740A66-4370-32CB-A158-B371CEA0D981}"/>
              </a:ext>
            </a:extLst>
          </p:cNvPr>
          <p:cNvSpPr/>
          <p:nvPr/>
        </p:nvSpPr>
        <p:spPr>
          <a:xfrm>
            <a:off x="4267200" y="304943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a:t>
            </a:r>
          </a:p>
        </p:txBody>
      </p:sp>
      <p:sp>
        <p:nvSpPr>
          <p:cNvPr id="13" name="Rectangle: Rounded Corners 12">
            <a:extLst>
              <a:ext uri="{FF2B5EF4-FFF2-40B4-BE49-F238E27FC236}">
                <a16:creationId xmlns:a16="http://schemas.microsoft.com/office/drawing/2014/main" id="{024992C8-8D73-F441-0ED7-ECA71FF888BB}"/>
              </a:ext>
            </a:extLst>
          </p:cNvPr>
          <p:cNvSpPr/>
          <p:nvPr/>
        </p:nvSpPr>
        <p:spPr>
          <a:xfrm>
            <a:off x="4276388" y="5359649"/>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sp>
        <p:nvSpPr>
          <p:cNvPr id="14" name="Rectangle: Rounded Corners 13">
            <a:extLst>
              <a:ext uri="{FF2B5EF4-FFF2-40B4-BE49-F238E27FC236}">
                <a16:creationId xmlns:a16="http://schemas.microsoft.com/office/drawing/2014/main" id="{D7AC0E86-EEA3-F284-4F4C-5C93B3772DDF}"/>
              </a:ext>
            </a:extLst>
          </p:cNvPr>
          <p:cNvSpPr/>
          <p:nvPr/>
        </p:nvSpPr>
        <p:spPr>
          <a:xfrm>
            <a:off x="4267200" y="4278749"/>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2</a:t>
            </a:r>
          </a:p>
        </p:txBody>
      </p:sp>
    </p:spTree>
    <p:extLst>
      <p:ext uri="{BB962C8B-B14F-4D97-AF65-F5344CB8AC3E}">
        <p14:creationId xmlns:p14="http://schemas.microsoft.com/office/powerpoint/2010/main" val="163855769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967CB-A090-3D43-5094-8C084D8476FF}"/>
              </a:ext>
            </a:extLst>
          </p:cNvPr>
          <p:cNvSpPr>
            <a:spLocks noGrp="1"/>
          </p:cNvSpPr>
          <p:nvPr>
            <p:ph type="title"/>
          </p:nvPr>
        </p:nvSpPr>
        <p:spPr/>
        <p:txBody>
          <a:bodyPr/>
          <a:lstStyle/>
          <a:p>
            <a:r>
              <a:rPr lang="en-US" dirty="0"/>
              <a:t>Heat Pump Systems</a:t>
            </a:r>
          </a:p>
        </p:txBody>
      </p:sp>
      <p:sp>
        <p:nvSpPr>
          <p:cNvPr id="3" name="Content Placeholder 2">
            <a:extLst>
              <a:ext uri="{FF2B5EF4-FFF2-40B4-BE49-F238E27FC236}">
                <a16:creationId xmlns:a16="http://schemas.microsoft.com/office/drawing/2014/main" id="{9B3F2D59-413C-D39B-AFCA-718AC66230AB}"/>
              </a:ext>
            </a:extLst>
          </p:cNvPr>
          <p:cNvSpPr>
            <a:spLocks noGrp="1"/>
          </p:cNvSpPr>
          <p:nvPr>
            <p:ph sz="quarter" idx="10"/>
          </p:nvPr>
        </p:nvSpPr>
        <p:spPr>
          <a:xfrm>
            <a:off x="295846" y="965463"/>
            <a:ext cx="11599317" cy="419132"/>
          </a:xfrm>
        </p:spPr>
        <p:txBody>
          <a:bodyPr/>
          <a:lstStyle/>
          <a:p>
            <a:r>
              <a:rPr lang="en-US" dirty="0"/>
              <a:t>RTU Heat Pump System Challenges</a:t>
            </a:r>
          </a:p>
        </p:txBody>
      </p:sp>
      <p:sp>
        <p:nvSpPr>
          <p:cNvPr id="10" name="Rectangle: Rounded Corners 9">
            <a:extLst>
              <a:ext uri="{FF2B5EF4-FFF2-40B4-BE49-F238E27FC236}">
                <a16:creationId xmlns:a16="http://schemas.microsoft.com/office/drawing/2014/main" id="{A333603B-DF2D-1693-BFBF-3C55B5E22888}"/>
              </a:ext>
            </a:extLst>
          </p:cNvPr>
          <p:cNvSpPr/>
          <p:nvPr/>
        </p:nvSpPr>
        <p:spPr>
          <a:xfrm>
            <a:off x="438150" y="5019675"/>
            <a:ext cx="3914775" cy="283687"/>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Star: 5 Points 10">
            <a:extLst>
              <a:ext uri="{FF2B5EF4-FFF2-40B4-BE49-F238E27FC236}">
                <a16:creationId xmlns:a16="http://schemas.microsoft.com/office/drawing/2014/main" id="{30EB6FA8-669C-F2CD-752B-45ECEF25BC11}"/>
              </a:ext>
            </a:extLst>
          </p:cNvPr>
          <p:cNvSpPr/>
          <p:nvPr/>
        </p:nvSpPr>
        <p:spPr>
          <a:xfrm>
            <a:off x="438150" y="-123825"/>
            <a:ext cx="45719" cy="45719"/>
          </a:xfrm>
          <a:prstGeom prst="star5">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0D20D73A-F827-068E-F38D-2B8BFCCE0B2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
        <p:nvSpPr>
          <p:cNvPr id="13" name="Rectangle: Rounded Corners 12">
            <a:extLst>
              <a:ext uri="{FF2B5EF4-FFF2-40B4-BE49-F238E27FC236}">
                <a16:creationId xmlns:a16="http://schemas.microsoft.com/office/drawing/2014/main" id="{81F2C56D-B0A6-958D-98A0-3F98B9DE1EBD}"/>
              </a:ext>
            </a:extLst>
          </p:cNvPr>
          <p:cNvSpPr/>
          <p:nvPr/>
        </p:nvSpPr>
        <p:spPr>
          <a:xfrm>
            <a:off x="665232" y="1785418"/>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Low Ambient</a:t>
            </a:r>
          </a:p>
        </p:txBody>
      </p:sp>
      <p:sp>
        <p:nvSpPr>
          <p:cNvPr id="14" name="Rectangle: Rounded Corners 13">
            <a:extLst>
              <a:ext uri="{FF2B5EF4-FFF2-40B4-BE49-F238E27FC236}">
                <a16:creationId xmlns:a16="http://schemas.microsoft.com/office/drawing/2014/main" id="{D0378BD1-81A5-F5CC-6320-629540E34572}"/>
              </a:ext>
            </a:extLst>
          </p:cNvPr>
          <p:cNvSpPr/>
          <p:nvPr/>
        </p:nvSpPr>
        <p:spPr>
          <a:xfrm>
            <a:off x="691999" y="2516339"/>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Defrost</a:t>
            </a:r>
          </a:p>
        </p:txBody>
      </p:sp>
      <p:sp>
        <p:nvSpPr>
          <p:cNvPr id="15" name="Rectangle: Rounded Corners 14">
            <a:extLst>
              <a:ext uri="{FF2B5EF4-FFF2-40B4-BE49-F238E27FC236}">
                <a16:creationId xmlns:a16="http://schemas.microsoft.com/office/drawing/2014/main" id="{D6DDADDA-DF33-0075-CF90-7445E91C7029}"/>
              </a:ext>
            </a:extLst>
          </p:cNvPr>
          <p:cNvSpPr/>
          <p:nvPr/>
        </p:nvSpPr>
        <p:spPr>
          <a:xfrm>
            <a:off x="295845" y="172157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1a</a:t>
            </a:r>
          </a:p>
        </p:txBody>
      </p:sp>
      <p:sp>
        <p:nvSpPr>
          <p:cNvPr id="16" name="Rectangle: Rounded Corners 15">
            <a:extLst>
              <a:ext uri="{FF2B5EF4-FFF2-40B4-BE49-F238E27FC236}">
                <a16:creationId xmlns:a16="http://schemas.microsoft.com/office/drawing/2014/main" id="{94E4B91A-2813-50D6-5E6B-4B4DB5D488AF}"/>
              </a:ext>
            </a:extLst>
          </p:cNvPr>
          <p:cNvSpPr/>
          <p:nvPr/>
        </p:nvSpPr>
        <p:spPr>
          <a:xfrm>
            <a:off x="322612" y="2429658"/>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1b</a:t>
            </a:r>
          </a:p>
        </p:txBody>
      </p:sp>
      <p:sp>
        <p:nvSpPr>
          <p:cNvPr id="17" name="Rectangle: Rounded Corners 16">
            <a:extLst>
              <a:ext uri="{FF2B5EF4-FFF2-40B4-BE49-F238E27FC236}">
                <a16:creationId xmlns:a16="http://schemas.microsoft.com/office/drawing/2014/main" id="{8A0B65AF-C9F0-D8C6-1E08-C87B1995DE98}"/>
              </a:ext>
            </a:extLst>
          </p:cNvPr>
          <p:cNvSpPr/>
          <p:nvPr/>
        </p:nvSpPr>
        <p:spPr>
          <a:xfrm>
            <a:off x="691999" y="3223708"/>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Supplemental Heat</a:t>
            </a:r>
          </a:p>
        </p:txBody>
      </p:sp>
      <p:sp>
        <p:nvSpPr>
          <p:cNvPr id="18" name="Rectangle: Rounded Corners 17">
            <a:extLst>
              <a:ext uri="{FF2B5EF4-FFF2-40B4-BE49-F238E27FC236}">
                <a16:creationId xmlns:a16="http://schemas.microsoft.com/office/drawing/2014/main" id="{76AA45DB-CE23-5D8D-ABC8-1C31DAFEBD26}"/>
              </a:ext>
            </a:extLst>
          </p:cNvPr>
          <p:cNvSpPr/>
          <p:nvPr/>
        </p:nvSpPr>
        <p:spPr>
          <a:xfrm>
            <a:off x="322612" y="3137027"/>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1c</a:t>
            </a:r>
          </a:p>
        </p:txBody>
      </p:sp>
      <p:sp>
        <p:nvSpPr>
          <p:cNvPr id="19" name="Rectangle: Rounded Corners 18">
            <a:extLst>
              <a:ext uri="{FF2B5EF4-FFF2-40B4-BE49-F238E27FC236}">
                <a16:creationId xmlns:a16="http://schemas.microsoft.com/office/drawing/2014/main" id="{CAED2B77-1DCA-5D53-496D-F107538FA76D}"/>
              </a:ext>
            </a:extLst>
          </p:cNvPr>
          <p:cNvSpPr/>
          <p:nvPr/>
        </p:nvSpPr>
        <p:spPr>
          <a:xfrm>
            <a:off x="691999" y="3930992"/>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DOAS</a:t>
            </a:r>
          </a:p>
        </p:txBody>
      </p:sp>
      <p:sp>
        <p:nvSpPr>
          <p:cNvPr id="20" name="Rectangle: Rounded Corners 19">
            <a:extLst>
              <a:ext uri="{FF2B5EF4-FFF2-40B4-BE49-F238E27FC236}">
                <a16:creationId xmlns:a16="http://schemas.microsoft.com/office/drawing/2014/main" id="{5E4498F4-4F89-FBA8-2FD2-B6E9479101CE}"/>
              </a:ext>
            </a:extLst>
          </p:cNvPr>
          <p:cNvSpPr/>
          <p:nvPr/>
        </p:nvSpPr>
        <p:spPr>
          <a:xfrm>
            <a:off x="322612" y="384431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1d</a:t>
            </a:r>
          </a:p>
        </p:txBody>
      </p:sp>
      <p:sp>
        <p:nvSpPr>
          <p:cNvPr id="21" name="Rectangle: Rounded Corners 20">
            <a:extLst>
              <a:ext uri="{FF2B5EF4-FFF2-40B4-BE49-F238E27FC236}">
                <a16:creationId xmlns:a16="http://schemas.microsoft.com/office/drawing/2014/main" id="{DCD8512B-D585-0066-B3CC-2C5141E464C7}"/>
              </a:ext>
            </a:extLst>
          </p:cNvPr>
          <p:cNvSpPr/>
          <p:nvPr/>
        </p:nvSpPr>
        <p:spPr>
          <a:xfrm>
            <a:off x="691999" y="5298239"/>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Power</a:t>
            </a:r>
          </a:p>
        </p:txBody>
      </p:sp>
      <p:sp>
        <p:nvSpPr>
          <p:cNvPr id="22" name="Rectangle: Rounded Corners 21">
            <a:extLst>
              <a:ext uri="{FF2B5EF4-FFF2-40B4-BE49-F238E27FC236}">
                <a16:creationId xmlns:a16="http://schemas.microsoft.com/office/drawing/2014/main" id="{E8E99312-739B-3B66-BE2D-2756A86A4C46}"/>
              </a:ext>
            </a:extLst>
          </p:cNvPr>
          <p:cNvSpPr/>
          <p:nvPr/>
        </p:nvSpPr>
        <p:spPr>
          <a:xfrm>
            <a:off x="322612" y="5211558"/>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pic>
        <p:nvPicPr>
          <p:cNvPr id="38" name="Picture 37">
            <a:extLst>
              <a:ext uri="{FF2B5EF4-FFF2-40B4-BE49-F238E27FC236}">
                <a16:creationId xmlns:a16="http://schemas.microsoft.com/office/drawing/2014/main" id="{27700F85-2F79-5089-B909-489F67C8F150}"/>
              </a:ext>
            </a:extLst>
          </p:cNvPr>
          <p:cNvPicPr>
            <a:picLocks noChangeAspect="1"/>
          </p:cNvPicPr>
          <p:nvPr/>
        </p:nvPicPr>
        <p:blipFill>
          <a:blip r:embed="rId3"/>
          <a:stretch>
            <a:fillRect/>
          </a:stretch>
        </p:blipFill>
        <p:spPr>
          <a:xfrm>
            <a:off x="5611190" y="2250559"/>
            <a:ext cx="5916256" cy="4348040"/>
          </a:xfrm>
          <a:prstGeom prst="rect">
            <a:avLst/>
          </a:prstGeom>
        </p:spPr>
      </p:pic>
      <p:sp>
        <p:nvSpPr>
          <p:cNvPr id="39" name="Right Brace 38">
            <a:extLst>
              <a:ext uri="{FF2B5EF4-FFF2-40B4-BE49-F238E27FC236}">
                <a16:creationId xmlns:a16="http://schemas.microsoft.com/office/drawing/2014/main" id="{5FE18E12-B68E-0504-8798-DF6305637DBE}"/>
              </a:ext>
            </a:extLst>
          </p:cNvPr>
          <p:cNvSpPr/>
          <p:nvPr/>
        </p:nvSpPr>
        <p:spPr>
          <a:xfrm>
            <a:off x="3182577" y="1659072"/>
            <a:ext cx="373249" cy="2675510"/>
          </a:xfrm>
          <a:prstGeom prst="rightBrace">
            <a:avLst/>
          </a:prstGeom>
          <a:ln w="31750"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1" name="Right Brace 40">
            <a:extLst>
              <a:ext uri="{FF2B5EF4-FFF2-40B4-BE49-F238E27FC236}">
                <a16:creationId xmlns:a16="http://schemas.microsoft.com/office/drawing/2014/main" id="{70164BC6-69FB-628E-22E5-5B842E88F94F}"/>
              </a:ext>
            </a:extLst>
          </p:cNvPr>
          <p:cNvSpPr/>
          <p:nvPr/>
        </p:nvSpPr>
        <p:spPr>
          <a:xfrm>
            <a:off x="3182576" y="5163542"/>
            <a:ext cx="373249" cy="576250"/>
          </a:xfrm>
          <a:prstGeom prst="rightBrace">
            <a:avLst/>
          </a:prstGeom>
          <a:ln w="31750"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D772F2C1-0166-F704-940F-5D0C6BF7C5A6}"/>
              </a:ext>
            </a:extLst>
          </p:cNvPr>
          <p:cNvSpPr txBox="1"/>
          <p:nvPr/>
        </p:nvSpPr>
        <p:spPr>
          <a:xfrm>
            <a:off x="3670247" y="2802796"/>
            <a:ext cx="966931" cy="369332"/>
          </a:xfrm>
          <a:prstGeom prst="rect">
            <a:avLst/>
          </a:prstGeom>
          <a:noFill/>
        </p:spPr>
        <p:txBody>
          <a:bodyPr wrap="none" rtlCol="0">
            <a:spAutoFit/>
          </a:bodyPr>
          <a:lstStyle/>
          <a:p>
            <a:pPr algn="ctr"/>
            <a:r>
              <a:rPr lang="en-US" dirty="0"/>
              <a:t>Climate</a:t>
            </a:r>
          </a:p>
        </p:txBody>
      </p:sp>
      <p:sp>
        <p:nvSpPr>
          <p:cNvPr id="43" name="TextBox 42">
            <a:extLst>
              <a:ext uri="{FF2B5EF4-FFF2-40B4-BE49-F238E27FC236}">
                <a16:creationId xmlns:a16="http://schemas.microsoft.com/office/drawing/2014/main" id="{13C1D866-3E37-355C-B519-90185050D253}"/>
              </a:ext>
            </a:extLst>
          </p:cNvPr>
          <p:cNvSpPr txBox="1"/>
          <p:nvPr/>
        </p:nvSpPr>
        <p:spPr>
          <a:xfrm>
            <a:off x="3219873" y="5160906"/>
            <a:ext cx="1989838" cy="646331"/>
          </a:xfrm>
          <a:prstGeom prst="rect">
            <a:avLst/>
          </a:prstGeom>
          <a:noFill/>
        </p:spPr>
        <p:txBody>
          <a:bodyPr wrap="square" rtlCol="0">
            <a:spAutoFit/>
          </a:bodyPr>
          <a:lstStyle/>
          <a:p>
            <a:pPr algn="ctr"/>
            <a:r>
              <a:rPr lang="en-US" dirty="0"/>
              <a:t>Building &amp;</a:t>
            </a:r>
          </a:p>
          <a:p>
            <a:pPr algn="ctr"/>
            <a:r>
              <a:rPr lang="en-US" dirty="0"/>
              <a:t>Utilities</a:t>
            </a:r>
          </a:p>
        </p:txBody>
      </p:sp>
      <p:sp>
        <p:nvSpPr>
          <p:cNvPr id="44" name="Rectangle: Rounded Corners 43">
            <a:extLst>
              <a:ext uri="{FF2B5EF4-FFF2-40B4-BE49-F238E27FC236}">
                <a16:creationId xmlns:a16="http://schemas.microsoft.com/office/drawing/2014/main" id="{A80A1BA6-0F48-23F8-0B94-9F63784697C9}"/>
              </a:ext>
            </a:extLst>
          </p:cNvPr>
          <p:cNvSpPr/>
          <p:nvPr/>
        </p:nvSpPr>
        <p:spPr>
          <a:xfrm>
            <a:off x="691999" y="4589690"/>
            <a:ext cx="2376157" cy="291438"/>
          </a:xfrm>
          <a:prstGeom prst="roundRect">
            <a:avLst/>
          </a:prstGeom>
          <a:ln>
            <a:solidFill>
              <a:schemeClr val="bg2"/>
            </a:solidFill>
          </a:ln>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2"/>
                </a:solidFill>
              </a:rPr>
              <a:t>Emissions</a:t>
            </a:r>
          </a:p>
        </p:txBody>
      </p:sp>
      <p:sp>
        <p:nvSpPr>
          <p:cNvPr id="45" name="Rectangle: Rounded Corners 44">
            <a:extLst>
              <a:ext uri="{FF2B5EF4-FFF2-40B4-BE49-F238E27FC236}">
                <a16:creationId xmlns:a16="http://schemas.microsoft.com/office/drawing/2014/main" id="{C693DC86-1269-3601-01B1-94B0056B78F7}"/>
              </a:ext>
            </a:extLst>
          </p:cNvPr>
          <p:cNvSpPr/>
          <p:nvPr/>
        </p:nvSpPr>
        <p:spPr>
          <a:xfrm>
            <a:off x="322612" y="4503009"/>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2</a:t>
            </a:r>
          </a:p>
        </p:txBody>
      </p:sp>
      <p:sp>
        <p:nvSpPr>
          <p:cNvPr id="46" name="Right Brace 45">
            <a:extLst>
              <a:ext uri="{FF2B5EF4-FFF2-40B4-BE49-F238E27FC236}">
                <a16:creationId xmlns:a16="http://schemas.microsoft.com/office/drawing/2014/main" id="{67BBFBDF-BE03-59E2-A5B2-4AB2E2B39DB7}"/>
              </a:ext>
            </a:extLst>
          </p:cNvPr>
          <p:cNvSpPr/>
          <p:nvPr/>
        </p:nvSpPr>
        <p:spPr>
          <a:xfrm>
            <a:off x="3182577" y="4478587"/>
            <a:ext cx="373249" cy="576250"/>
          </a:xfrm>
          <a:prstGeom prst="rightBrace">
            <a:avLst/>
          </a:prstGeom>
          <a:ln w="31750" cap="rnd">
            <a:solidFill>
              <a:schemeClr val="tx2"/>
            </a:solidFill>
            <a:headEnd type="none" w="med" len="med"/>
          </a:ln>
          <a:effectLst>
            <a:outerShdw blurRad="635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09540F3E-95FC-3E4E-FC01-F8920613B940}"/>
              </a:ext>
            </a:extLst>
          </p:cNvPr>
          <p:cNvSpPr txBox="1"/>
          <p:nvPr/>
        </p:nvSpPr>
        <p:spPr>
          <a:xfrm>
            <a:off x="3265172" y="4424579"/>
            <a:ext cx="1910233" cy="646331"/>
          </a:xfrm>
          <a:prstGeom prst="rect">
            <a:avLst/>
          </a:prstGeom>
          <a:noFill/>
        </p:spPr>
        <p:txBody>
          <a:bodyPr wrap="square" rtlCol="0">
            <a:spAutoFit/>
          </a:bodyPr>
          <a:lstStyle/>
          <a:p>
            <a:pPr algn="ctr"/>
            <a:r>
              <a:rPr lang="en-US" dirty="0"/>
              <a:t>Climate &amp; Emissions</a:t>
            </a:r>
          </a:p>
        </p:txBody>
      </p:sp>
      <p:pic>
        <p:nvPicPr>
          <p:cNvPr id="48" name="Picture 47">
            <a:extLst>
              <a:ext uri="{FF2B5EF4-FFF2-40B4-BE49-F238E27FC236}">
                <a16:creationId xmlns:a16="http://schemas.microsoft.com/office/drawing/2014/main" id="{0D98A9E9-2DC5-FF94-2650-6D740DC68433}"/>
              </a:ext>
            </a:extLst>
          </p:cNvPr>
          <p:cNvPicPr>
            <a:picLocks noChangeAspect="1"/>
          </p:cNvPicPr>
          <p:nvPr/>
        </p:nvPicPr>
        <p:blipFill>
          <a:blip r:embed="rId4"/>
          <a:stretch>
            <a:fillRect/>
          </a:stretch>
        </p:blipFill>
        <p:spPr>
          <a:xfrm>
            <a:off x="6360560" y="904483"/>
            <a:ext cx="2208758" cy="1297591"/>
          </a:xfrm>
          <a:prstGeom prst="rect">
            <a:avLst/>
          </a:prstGeom>
        </p:spPr>
      </p:pic>
      <p:pic>
        <p:nvPicPr>
          <p:cNvPr id="49" name="Picture 48">
            <a:extLst>
              <a:ext uri="{FF2B5EF4-FFF2-40B4-BE49-F238E27FC236}">
                <a16:creationId xmlns:a16="http://schemas.microsoft.com/office/drawing/2014/main" id="{CCD95661-1E6A-C569-83E4-56BD5C786FC8}"/>
              </a:ext>
            </a:extLst>
          </p:cNvPr>
          <p:cNvPicPr>
            <a:picLocks noChangeAspect="1"/>
          </p:cNvPicPr>
          <p:nvPr/>
        </p:nvPicPr>
        <p:blipFill>
          <a:blip r:embed="rId5"/>
          <a:stretch>
            <a:fillRect/>
          </a:stretch>
        </p:blipFill>
        <p:spPr>
          <a:xfrm>
            <a:off x="8887966" y="952966"/>
            <a:ext cx="1800592" cy="1249109"/>
          </a:xfrm>
          <a:prstGeom prst="rect">
            <a:avLst/>
          </a:prstGeom>
        </p:spPr>
      </p:pic>
      <p:sp>
        <p:nvSpPr>
          <p:cNvPr id="50" name="TextBox 49">
            <a:extLst>
              <a:ext uri="{FF2B5EF4-FFF2-40B4-BE49-F238E27FC236}">
                <a16:creationId xmlns:a16="http://schemas.microsoft.com/office/drawing/2014/main" id="{30DEB830-AA12-1731-3911-1F53A076504F}"/>
              </a:ext>
            </a:extLst>
          </p:cNvPr>
          <p:cNvSpPr txBox="1"/>
          <p:nvPr/>
        </p:nvSpPr>
        <p:spPr>
          <a:xfrm>
            <a:off x="6345968" y="590660"/>
            <a:ext cx="1672253" cy="369332"/>
          </a:xfrm>
          <a:prstGeom prst="rect">
            <a:avLst/>
          </a:prstGeom>
          <a:noFill/>
        </p:spPr>
        <p:txBody>
          <a:bodyPr wrap="none" rtlCol="0">
            <a:spAutoFit/>
          </a:bodyPr>
          <a:lstStyle/>
          <a:p>
            <a:r>
              <a:rPr lang="en-US" dirty="0">
                <a:solidFill>
                  <a:schemeClr val="tx2"/>
                </a:solidFill>
              </a:rPr>
              <a:t>Climate Zones</a:t>
            </a:r>
          </a:p>
        </p:txBody>
      </p:sp>
      <p:sp>
        <p:nvSpPr>
          <p:cNvPr id="51" name="TextBox 50">
            <a:extLst>
              <a:ext uri="{FF2B5EF4-FFF2-40B4-BE49-F238E27FC236}">
                <a16:creationId xmlns:a16="http://schemas.microsoft.com/office/drawing/2014/main" id="{33E596D2-E23C-7109-318C-49C4499B6ACE}"/>
              </a:ext>
            </a:extLst>
          </p:cNvPr>
          <p:cNvSpPr txBox="1"/>
          <p:nvPr/>
        </p:nvSpPr>
        <p:spPr>
          <a:xfrm>
            <a:off x="8955203" y="611980"/>
            <a:ext cx="1736373" cy="369332"/>
          </a:xfrm>
          <a:prstGeom prst="rect">
            <a:avLst/>
          </a:prstGeom>
          <a:noFill/>
        </p:spPr>
        <p:txBody>
          <a:bodyPr wrap="none" rtlCol="0">
            <a:spAutoFit/>
          </a:bodyPr>
          <a:lstStyle/>
          <a:p>
            <a:r>
              <a:rPr lang="en-US" dirty="0">
                <a:solidFill>
                  <a:schemeClr val="tx2"/>
                </a:solidFill>
              </a:rPr>
              <a:t>Grid Emissions</a:t>
            </a:r>
          </a:p>
        </p:txBody>
      </p:sp>
    </p:spTree>
    <p:extLst>
      <p:ext uri="{BB962C8B-B14F-4D97-AF65-F5344CB8AC3E}">
        <p14:creationId xmlns:p14="http://schemas.microsoft.com/office/powerpoint/2010/main" val="15667692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1000"/>
                                        <p:tgtEl>
                                          <p:spTgt spid="1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1000"/>
                                        <p:tgtEl>
                                          <p:spTgt spid="14"/>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1000"/>
                                        <p:tgtEl>
                                          <p:spTgt spid="17"/>
                                        </p:tgtEl>
                                      </p:cBhvr>
                                    </p:animEffect>
                                  </p:childTnLst>
                                </p:cTn>
                              </p:par>
                            </p:childTnLst>
                          </p:cTn>
                        </p:par>
                        <p:par>
                          <p:cTn id="29" fill="hold">
                            <p:stCondLst>
                              <p:cond delay="4000"/>
                            </p:stCondLst>
                            <p:childTnLst>
                              <p:par>
                                <p:cTn id="30" presetID="10" presetClass="entr" presetSubtype="0"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childTnLst>
                          </p:cTn>
                        </p:par>
                        <p:par>
                          <p:cTn id="33" fill="hold">
                            <p:stCondLst>
                              <p:cond delay="5000"/>
                            </p:stCondLst>
                            <p:childTnLst>
                              <p:par>
                                <p:cTn id="34" presetID="22" presetClass="entr" presetSubtype="8" fill="hold" grpId="0"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left)">
                                      <p:cBhvr>
                                        <p:cTn id="36" dur="1000"/>
                                        <p:tgtEl>
                                          <p:spTgt spid="19"/>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1000"/>
                                        <p:tgtEl>
                                          <p:spTgt spid="22"/>
                                        </p:tgtEl>
                                      </p:cBhvr>
                                    </p:animEffect>
                                  </p:childTnLst>
                                </p:cTn>
                              </p:par>
                            </p:childTnLst>
                          </p:cTn>
                        </p:par>
                        <p:par>
                          <p:cTn id="41" fill="hold">
                            <p:stCondLst>
                              <p:cond delay="700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1000"/>
                                        <p:tgtEl>
                                          <p:spTgt spid="21"/>
                                        </p:tgtEl>
                                      </p:cBhvr>
                                    </p:animEffect>
                                  </p:childTnLst>
                                </p:cTn>
                              </p:par>
                            </p:childTnLst>
                          </p:cTn>
                        </p:par>
                        <p:par>
                          <p:cTn id="45" fill="hold">
                            <p:stCondLst>
                              <p:cond delay="8000"/>
                            </p:stCondLst>
                            <p:childTnLst>
                              <p:par>
                                <p:cTn id="46" presetID="10" presetClass="entr" presetSubtype="0" fill="hold" grpId="0" nodeType="after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1000"/>
                                        <p:tgtEl>
                                          <p:spTgt spid="45"/>
                                        </p:tgtEl>
                                      </p:cBhvr>
                                    </p:animEffect>
                                  </p:childTnLst>
                                </p:cTn>
                              </p:par>
                            </p:childTnLst>
                          </p:cTn>
                        </p:par>
                        <p:par>
                          <p:cTn id="49" fill="hold">
                            <p:stCondLst>
                              <p:cond delay="9000"/>
                            </p:stCondLst>
                            <p:childTnLst>
                              <p:par>
                                <p:cTn id="50" presetID="22" presetClass="entr" presetSubtype="8" fill="hold" grpId="0" nodeType="after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44" grpId="0" animBg="1"/>
      <p:bldP spid="4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dirty="0"/>
              <a:t>Heat Pump System Challenges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82628" y="811753"/>
            <a:ext cx="11599863" cy="419100"/>
          </a:xfrm>
        </p:spPr>
        <p:txBody>
          <a:bodyPr/>
          <a:lstStyle/>
          <a:p>
            <a:pPr marL="914400"/>
            <a:r>
              <a:rPr lang="en-US" dirty="0"/>
              <a:t>Low Ambient</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276" y="1256287"/>
            <a:ext cx="4625067" cy="4892101"/>
          </a:xfrm>
        </p:spPr>
        <p:txBody>
          <a:bodyPr/>
          <a:lstStyle/>
          <a:p>
            <a:r>
              <a:rPr lang="en-US" dirty="0"/>
              <a:t>To operate HPs in cold climates, consider the following:</a:t>
            </a:r>
          </a:p>
          <a:p>
            <a:pPr lvl="1"/>
            <a:r>
              <a:rPr lang="en-US" dirty="0"/>
              <a:t>Reduce the load</a:t>
            </a:r>
          </a:p>
          <a:p>
            <a:pPr lvl="2"/>
            <a:r>
              <a:rPr lang="en-US" dirty="0"/>
              <a:t>Optimize ventilation</a:t>
            </a:r>
          </a:p>
          <a:p>
            <a:pPr lvl="1"/>
            <a:r>
              <a:rPr lang="en-US" dirty="0"/>
              <a:t>Lower the heating supply temperature</a:t>
            </a:r>
          </a:p>
          <a:p>
            <a:pPr lvl="2"/>
            <a:r>
              <a:rPr lang="en-US" dirty="0"/>
              <a:t>Increase heat emitter size/area</a:t>
            </a:r>
          </a:p>
          <a:p>
            <a:pPr lvl="1"/>
            <a:r>
              <a:rPr lang="en-US" dirty="0"/>
              <a:t>Explore heat sources</a:t>
            </a:r>
          </a:p>
          <a:p>
            <a:pPr lvl="2"/>
            <a:r>
              <a:rPr lang="en-US" dirty="0"/>
              <a:t>Geothermal exchange</a:t>
            </a:r>
          </a:p>
          <a:p>
            <a:pPr lvl="1"/>
            <a:r>
              <a:rPr lang="en-US" dirty="0"/>
              <a:t>Recover energy</a:t>
            </a:r>
          </a:p>
          <a:p>
            <a:pPr lvl="2"/>
            <a:r>
              <a:rPr lang="en-US" dirty="0"/>
              <a:t>DOAS with ERV</a:t>
            </a:r>
          </a:p>
          <a:p>
            <a:pPr lvl="1"/>
            <a:r>
              <a:rPr lang="en-US" dirty="0"/>
              <a:t>Share the lift</a:t>
            </a:r>
          </a:p>
          <a:p>
            <a:pPr lvl="2"/>
            <a:r>
              <a:rPr lang="en-US" dirty="0"/>
              <a:t>Cascade systems</a:t>
            </a:r>
          </a:p>
          <a:p>
            <a:pPr lvl="1"/>
            <a:r>
              <a:rPr lang="en-US" dirty="0"/>
              <a:t>Use supplemental heat</a:t>
            </a: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p>
        </p:txBody>
      </p:sp>
      <p:pic>
        <p:nvPicPr>
          <p:cNvPr id="5" name="Picture 4">
            <a:extLst>
              <a:ext uri="{FF2B5EF4-FFF2-40B4-BE49-F238E27FC236}">
                <a16:creationId xmlns:a16="http://schemas.microsoft.com/office/drawing/2014/main" id="{0A672535-359B-054A-00F1-9D04D7882C42}"/>
              </a:ext>
            </a:extLst>
          </p:cNvPr>
          <p:cNvPicPr>
            <a:picLocks noChangeAspect="1"/>
          </p:cNvPicPr>
          <p:nvPr/>
        </p:nvPicPr>
        <p:blipFill>
          <a:blip r:embed="rId3"/>
          <a:stretch>
            <a:fillRect/>
          </a:stretch>
        </p:blipFill>
        <p:spPr>
          <a:xfrm>
            <a:off x="5032045" y="1891991"/>
            <a:ext cx="6837230" cy="3895857"/>
          </a:xfrm>
          <a:prstGeom prst="rect">
            <a:avLst/>
          </a:prstGeom>
        </p:spPr>
      </p:pic>
      <p:sp>
        <p:nvSpPr>
          <p:cNvPr id="6" name="Footer Placeholder 3">
            <a:extLst>
              <a:ext uri="{FF2B5EF4-FFF2-40B4-BE49-F238E27FC236}">
                <a16:creationId xmlns:a16="http://schemas.microsoft.com/office/drawing/2014/main" id="{87DC7506-A372-2B46-AEF3-CE2883035706}"/>
              </a:ext>
            </a:extLst>
          </p:cNvPr>
          <p:cNvSpPr txBox="1">
            <a:spLocks/>
          </p:cNvSpPr>
          <p:nvPr/>
        </p:nvSpPr>
        <p:spPr>
          <a:xfrm>
            <a:off x="5021954" y="5787848"/>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Decarbonizing Building Thermal Systems: A How-To Guide for Applying Heat Pumps and Beyond, NREL</a:t>
            </a:r>
          </a:p>
          <a:p>
            <a:r>
              <a:rPr lang="en-US" sz="800" i="1" dirty="0">
                <a:solidFill>
                  <a:schemeClr val="bg1">
                    <a:lumMod val="50000"/>
                  </a:schemeClr>
                </a:solidFill>
              </a:rPr>
              <a:t> </a:t>
            </a:r>
          </a:p>
        </p:txBody>
      </p:sp>
      <p:sp>
        <p:nvSpPr>
          <p:cNvPr id="7" name="Callout: Bent Line 6">
            <a:extLst>
              <a:ext uri="{FF2B5EF4-FFF2-40B4-BE49-F238E27FC236}">
                <a16:creationId xmlns:a16="http://schemas.microsoft.com/office/drawing/2014/main" id="{5CD6C771-6655-248D-D244-5C9947866F69}"/>
              </a:ext>
            </a:extLst>
          </p:cNvPr>
          <p:cNvSpPr/>
          <p:nvPr/>
        </p:nvSpPr>
        <p:spPr>
          <a:xfrm flipH="1">
            <a:off x="4784603" y="1360981"/>
            <a:ext cx="2566069" cy="576757"/>
          </a:xfrm>
          <a:prstGeom prst="borderCallout2">
            <a:avLst>
              <a:gd name="adj1" fmla="val 18750"/>
              <a:gd name="adj2" fmla="val -8333"/>
              <a:gd name="adj3" fmla="val 18750"/>
              <a:gd name="adj4" fmla="val -16667"/>
              <a:gd name="adj5" fmla="val 242738"/>
              <a:gd name="adj6" fmla="val -3508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Thermal balance point at intersection of heating load line and heat pump capacity curve</a:t>
            </a:r>
          </a:p>
        </p:txBody>
      </p:sp>
      <p:sp>
        <p:nvSpPr>
          <p:cNvPr id="8" name="Callout: Bent Line 7">
            <a:extLst>
              <a:ext uri="{FF2B5EF4-FFF2-40B4-BE49-F238E27FC236}">
                <a16:creationId xmlns:a16="http://schemas.microsoft.com/office/drawing/2014/main" id="{364E7ABC-2FD3-4D79-1879-3ABF05A66188}"/>
              </a:ext>
            </a:extLst>
          </p:cNvPr>
          <p:cNvSpPr/>
          <p:nvPr/>
        </p:nvSpPr>
        <p:spPr>
          <a:xfrm flipH="1">
            <a:off x="8374351" y="1385155"/>
            <a:ext cx="1530611" cy="576757"/>
          </a:xfrm>
          <a:prstGeom prst="borderCallout2">
            <a:avLst>
              <a:gd name="adj1" fmla="val 18750"/>
              <a:gd name="adj2" fmla="val -8333"/>
              <a:gd name="adj3" fmla="val 18750"/>
              <a:gd name="adj4" fmla="val -16667"/>
              <a:gd name="adj5" fmla="val 214485"/>
              <a:gd name="adj6" fmla="val -7235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Maximum heat pump heating capacity</a:t>
            </a:r>
          </a:p>
          <a:p>
            <a:endParaRPr lang="en-US" sz="1100" dirty="0">
              <a:solidFill>
                <a:schemeClr val="tx1"/>
              </a:solidFill>
            </a:endParaRPr>
          </a:p>
        </p:txBody>
      </p:sp>
      <p:sp>
        <p:nvSpPr>
          <p:cNvPr id="17" name="Callout: Bent Line 16">
            <a:extLst>
              <a:ext uri="{FF2B5EF4-FFF2-40B4-BE49-F238E27FC236}">
                <a16:creationId xmlns:a16="http://schemas.microsoft.com/office/drawing/2014/main" id="{904FAF3A-153C-863F-0816-8997364E8A40}"/>
              </a:ext>
            </a:extLst>
          </p:cNvPr>
          <p:cNvSpPr/>
          <p:nvPr/>
        </p:nvSpPr>
        <p:spPr>
          <a:xfrm>
            <a:off x="9774464" y="4829272"/>
            <a:ext cx="1452883" cy="370662"/>
          </a:xfrm>
          <a:prstGeom prst="borderCallout2">
            <a:avLst>
              <a:gd name="adj1" fmla="val 18750"/>
              <a:gd name="adj2" fmla="val -8333"/>
              <a:gd name="adj3" fmla="val 18750"/>
              <a:gd name="adj4" fmla="val -16667"/>
              <a:gd name="adj5" fmla="val -379674"/>
              <a:gd name="adj6" fmla="val -14213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Supplemental heat </a:t>
            </a:r>
          </a:p>
        </p:txBody>
      </p:sp>
      <p:sp>
        <p:nvSpPr>
          <p:cNvPr id="18" name="Callout: Bent Line 17">
            <a:extLst>
              <a:ext uri="{FF2B5EF4-FFF2-40B4-BE49-F238E27FC236}">
                <a16:creationId xmlns:a16="http://schemas.microsoft.com/office/drawing/2014/main" id="{95A1005C-19DA-6613-8391-A1013C693F41}"/>
              </a:ext>
            </a:extLst>
          </p:cNvPr>
          <p:cNvSpPr/>
          <p:nvPr/>
        </p:nvSpPr>
        <p:spPr>
          <a:xfrm flipH="1">
            <a:off x="4784603" y="4806835"/>
            <a:ext cx="1081084" cy="393099"/>
          </a:xfrm>
          <a:prstGeom prst="borderCallout2">
            <a:avLst>
              <a:gd name="adj1" fmla="val 18750"/>
              <a:gd name="adj2" fmla="val -8333"/>
              <a:gd name="adj3" fmla="val 18750"/>
              <a:gd name="adj4" fmla="val -16667"/>
              <a:gd name="adj5" fmla="val -26705"/>
              <a:gd name="adj6" fmla="val -39589"/>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Low ambient operation</a:t>
            </a: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3E3123C1-4ACD-6AF4-246D-21291407F4D7}"/>
                  </a:ext>
                </a:extLst>
              </p:cNvPr>
              <p:cNvSpPr txBox="1"/>
              <p:nvPr/>
            </p:nvSpPr>
            <p:spPr>
              <a:xfrm>
                <a:off x="8684735" y="2462215"/>
                <a:ext cx="1969065" cy="276999"/>
              </a:xfrm>
              <a:prstGeom prst="rect">
                <a:avLst/>
              </a:prstGeom>
              <a:noFill/>
            </p:spPr>
            <p:txBody>
              <a:bodyPr wrap="none" lIns="0" tIns="0" rIns="0" bIns="0" rtlCol="0">
                <a:spAutoFit/>
              </a:bodyPr>
              <a:lstStyle/>
              <a:p>
                <a:r>
                  <a:rPr lang="en-US" dirty="0">
                    <a:solidFill>
                      <a:srgbClr val="F09720"/>
                    </a:solidFill>
                  </a:rPr>
                  <a:t>Capacity </a:t>
                </a:r>
                <a14:m>
                  <m:oMath xmlns:m="http://schemas.openxmlformats.org/officeDocument/2006/math">
                    <m:r>
                      <a:rPr lang="en-US" i="1" smtClean="0">
                        <a:solidFill>
                          <a:srgbClr val="F09720"/>
                        </a:solidFill>
                        <a:latin typeface="Cambria Math" panose="02040503050406030204" pitchFamily="18" charset="0"/>
                      </a:rPr>
                      <m:t>=</m:t>
                    </m:r>
                    <m:r>
                      <a:rPr lang="en-US" b="0" i="1" smtClean="0">
                        <a:solidFill>
                          <a:srgbClr val="F09720"/>
                        </a:solidFill>
                        <a:latin typeface="Cambria Math" panose="02040503050406030204" pitchFamily="18" charset="0"/>
                      </a:rPr>
                      <m:t>𝑓</m:t>
                    </m:r>
                    <m:r>
                      <a:rPr lang="en-US" b="0" i="1" smtClean="0">
                        <a:solidFill>
                          <a:srgbClr val="F09720"/>
                        </a:solidFill>
                        <a:latin typeface="Cambria Math" panose="02040503050406030204" pitchFamily="18" charset="0"/>
                      </a:rPr>
                      <m:t>(</m:t>
                    </m:r>
                    <m:r>
                      <a:rPr lang="en-US" b="0" i="1" smtClean="0">
                        <a:solidFill>
                          <a:srgbClr val="F09720"/>
                        </a:solidFill>
                        <a:latin typeface="Cambria Math" panose="02040503050406030204" pitchFamily="18" charset="0"/>
                      </a:rPr>
                      <m:t>𝑂𝐴𝑇</m:t>
                    </m:r>
                    <m:r>
                      <a:rPr lang="en-US" b="0" i="1" smtClean="0">
                        <a:solidFill>
                          <a:srgbClr val="F09720"/>
                        </a:solidFill>
                        <a:latin typeface="Cambria Math" panose="02040503050406030204" pitchFamily="18" charset="0"/>
                      </a:rPr>
                      <m:t>)</m:t>
                    </m:r>
                  </m:oMath>
                </a14:m>
                <a:endParaRPr lang="en-US" dirty="0">
                  <a:solidFill>
                    <a:srgbClr val="F09720"/>
                  </a:solidFill>
                </a:endParaRPr>
              </a:p>
            </p:txBody>
          </p:sp>
        </mc:Choice>
        <mc:Fallback xmlns="">
          <p:sp>
            <p:nvSpPr>
              <p:cNvPr id="19" name="TextBox 18">
                <a:extLst>
                  <a:ext uri="{FF2B5EF4-FFF2-40B4-BE49-F238E27FC236}">
                    <a16:creationId xmlns:a16="http://schemas.microsoft.com/office/drawing/2014/main" id="{3E3123C1-4ACD-6AF4-246D-21291407F4D7}"/>
                  </a:ext>
                </a:extLst>
              </p:cNvPr>
              <p:cNvSpPr txBox="1">
                <a:spLocks noRot="1" noChangeAspect="1" noMove="1" noResize="1" noEditPoints="1" noAdjustHandles="1" noChangeArrowheads="1" noChangeShapeType="1" noTextEdit="1"/>
              </p:cNvSpPr>
              <p:nvPr/>
            </p:nvSpPr>
            <p:spPr>
              <a:xfrm>
                <a:off x="8684735" y="2462215"/>
                <a:ext cx="1969065" cy="276999"/>
              </a:xfrm>
              <a:prstGeom prst="rect">
                <a:avLst/>
              </a:prstGeom>
              <a:blipFill>
                <a:blip r:embed="rId4"/>
                <a:stretch>
                  <a:fillRect l="-7430" t="-28889" r="-464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EA000DA-6096-152D-B76C-9BB2CC0BA732}"/>
                  </a:ext>
                </a:extLst>
              </p:cNvPr>
              <p:cNvSpPr txBox="1"/>
              <p:nvPr/>
            </p:nvSpPr>
            <p:spPr>
              <a:xfrm>
                <a:off x="9904962" y="3733540"/>
                <a:ext cx="1584344" cy="276999"/>
              </a:xfrm>
              <a:prstGeom prst="rect">
                <a:avLst/>
              </a:prstGeom>
              <a:noFill/>
            </p:spPr>
            <p:txBody>
              <a:bodyPr wrap="none" lIns="0" tIns="0" rIns="0" bIns="0" rtlCol="0">
                <a:spAutoFit/>
              </a:bodyPr>
              <a:lstStyle/>
              <a:p>
                <a:r>
                  <a:rPr lang="en-US" dirty="0">
                    <a:solidFill>
                      <a:srgbClr val="AB2F22"/>
                    </a:solidFill>
                  </a:rPr>
                  <a:t>Load </a:t>
                </a:r>
                <a14:m>
                  <m:oMath xmlns:m="http://schemas.openxmlformats.org/officeDocument/2006/math">
                    <m:r>
                      <a:rPr lang="en-US" i="1" smtClean="0">
                        <a:solidFill>
                          <a:srgbClr val="AB2F22"/>
                        </a:solidFill>
                        <a:latin typeface="Cambria Math" panose="02040503050406030204" pitchFamily="18" charset="0"/>
                      </a:rPr>
                      <m:t>=</m:t>
                    </m:r>
                    <m:r>
                      <a:rPr lang="en-US" b="0" i="1" smtClean="0">
                        <a:solidFill>
                          <a:srgbClr val="AB2F22"/>
                        </a:solidFill>
                        <a:latin typeface="Cambria Math" panose="02040503050406030204" pitchFamily="18" charset="0"/>
                      </a:rPr>
                      <m:t>𝑓</m:t>
                    </m:r>
                    <m:r>
                      <a:rPr lang="en-US" b="0" i="1" smtClean="0">
                        <a:solidFill>
                          <a:srgbClr val="AB2F22"/>
                        </a:solidFill>
                        <a:latin typeface="Cambria Math" panose="02040503050406030204" pitchFamily="18" charset="0"/>
                      </a:rPr>
                      <m:t>(</m:t>
                    </m:r>
                    <m:r>
                      <a:rPr lang="en-US" b="0" i="1" smtClean="0">
                        <a:solidFill>
                          <a:srgbClr val="AB2F22"/>
                        </a:solidFill>
                        <a:latin typeface="Cambria Math" panose="02040503050406030204" pitchFamily="18" charset="0"/>
                      </a:rPr>
                      <m:t>𝑂𝐴𝑇</m:t>
                    </m:r>
                    <m:r>
                      <a:rPr lang="en-US" b="0" i="1" smtClean="0">
                        <a:solidFill>
                          <a:srgbClr val="AB2F22"/>
                        </a:solidFill>
                        <a:latin typeface="Cambria Math" panose="02040503050406030204" pitchFamily="18" charset="0"/>
                      </a:rPr>
                      <m:t>)</m:t>
                    </m:r>
                  </m:oMath>
                </a14:m>
                <a:endParaRPr lang="en-US" dirty="0">
                  <a:solidFill>
                    <a:srgbClr val="AB2F22"/>
                  </a:solidFill>
                </a:endParaRPr>
              </a:p>
            </p:txBody>
          </p:sp>
        </mc:Choice>
        <mc:Fallback xmlns="">
          <p:sp>
            <p:nvSpPr>
              <p:cNvPr id="20" name="TextBox 19">
                <a:extLst>
                  <a:ext uri="{FF2B5EF4-FFF2-40B4-BE49-F238E27FC236}">
                    <a16:creationId xmlns:a16="http://schemas.microsoft.com/office/drawing/2014/main" id="{4EA000DA-6096-152D-B76C-9BB2CC0BA732}"/>
                  </a:ext>
                </a:extLst>
              </p:cNvPr>
              <p:cNvSpPr txBox="1">
                <a:spLocks noRot="1" noChangeAspect="1" noMove="1" noResize="1" noEditPoints="1" noAdjustHandles="1" noChangeArrowheads="1" noChangeShapeType="1" noTextEdit="1"/>
              </p:cNvSpPr>
              <p:nvPr/>
            </p:nvSpPr>
            <p:spPr>
              <a:xfrm>
                <a:off x="9904962" y="3733540"/>
                <a:ext cx="1584344" cy="276999"/>
              </a:xfrm>
              <a:prstGeom prst="rect">
                <a:avLst/>
              </a:prstGeom>
              <a:blipFill>
                <a:blip r:embed="rId5"/>
                <a:stretch>
                  <a:fillRect l="-9231" t="-28261" r="-6154" b="-50000"/>
                </a:stretch>
              </a:blipFill>
            </p:spPr>
            <p:txBody>
              <a:bodyPr/>
              <a:lstStyle/>
              <a:p>
                <a:r>
                  <a:rPr lang="en-US">
                    <a:noFill/>
                  </a:rPr>
                  <a:t> </a:t>
                </a:r>
              </a:p>
            </p:txBody>
          </p:sp>
        </mc:Fallback>
      </mc:AlternateContent>
      <p:sp>
        <p:nvSpPr>
          <p:cNvPr id="22" name="Rectangle: Rounded Corners 21">
            <a:extLst>
              <a:ext uri="{FF2B5EF4-FFF2-40B4-BE49-F238E27FC236}">
                <a16:creationId xmlns:a16="http://schemas.microsoft.com/office/drawing/2014/main" id="{4232004F-F582-16BB-6897-79F592D9E81D}"/>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1a</a:t>
            </a:r>
          </a:p>
        </p:txBody>
      </p:sp>
      <p:sp>
        <p:nvSpPr>
          <p:cNvPr id="9" name="Oval 8">
            <a:extLst>
              <a:ext uri="{FF2B5EF4-FFF2-40B4-BE49-F238E27FC236}">
                <a16:creationId xmlns:a16="http://schemas.microsoft.com/office/drawing/2014/main" id="{016C6833-4EAE-3CC4-B9A0-255E68BFEA4F}"/>
              </a:ext>
            </a:extLst>
          </p:cNvPr>
          <p:cNvSpPr/>
          <p:nvPr/>
        </p:nvSpPr>
        <p:spPr>
          <a:xfrm>
            <a:off x="193665" y="1891991"/>
            <a:ext cx="3375464" cy="735595"/>
          </a:xfrm>
          <a:prstGeom prst="ellipse">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0" name="Oval 9">
            <a:extLst>
              <a:ext uri="{FF2B5EF4-FFF2-40B4-BE49-F238E27FC236}">
                <a16:creationId xmlns:a16="http://schemas.microsoft.com/office/drawing/2014/main" id="{C5A9178B-3E5D-BE71-49D1-3047066F6895}"/>
              </a:ext>
            </a:extLst>
          </p:cNvPr>
          <p:cNvSpPr/>
          <p:nvPr/>
        </p:nvSpPr>
        <p:spPr>
          <a:xfrm>
            <a:off x="193665" y="4026713"/>
            <a:ext cx="3375464" cy="735595"/>
          </a:xfrm>
          <a:prstGeom prst="ellipse">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Oval 10">
            <a:extLst>
              <a:ext uri="{FF2B5EF4-FFF2-40B4-BE49-F238E27FC236}">
                <a16:creationId xmlns:a16="http://schemas.microsoft.com/office/drawing/2014/main" id="{E740D7E4-5F79-1D28-719E-3DF1B626E532}"/>
              </a:ext>
            </a:extLst>
          </p:cNvPr>
          <p:cNvSpPr/>
          <p:nvPr/>
        </p:nvSpPr>
        <p:spPr>
          <a:xfrm>
            <a:off x="241905" y="5438227"/>
            <a:ext cx="3375464" cy="735595"/>
          </a:xfrm>
          <a:prstGeom prst="ellipse">
            <a:avLst/>
          </a:prstGeom>
          <a:ln w="25400">
            <a:solidFill>
              <a:schemeClr val="tx2"/>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Tree>
    <p:extLst>
      <p:ext uri="{BB962C8B-B14F-4D97-AF65-F5344CB8AC3E}">
        <p14:creationId xmlns:p14="http://schemas.microsoft.com/office/powerpoint/2010/main" val="4763250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7" grpId="0" animBg="1"/>
      <p:bldP spid="18" grpId="0" animBg="1"/>
      <p:bldP spid="9" grpId="0" animBg="1"/>
      <p:bldP spid="10"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a:extLst>
              <a:ext uri="{FF2B5EF4-FFF2-40B4-BE49-F238E27FC236}">
                <a16:creationId xmlns:a16="http://schemas.microsoft.com/office/drawing/2014/main" id="{B434C656-E94C-C7DB-6EF3-C0CA4E8F2980}"/>
              </a:ext>
            </a:extLst>
          </p:cNvPr>
          <p:cNvPicPr>
            <a:picLocks noGrp="1" noChangeAspect="1"/>
          </p:cNvPicPr>
          <p:nvPr>
            <p:ph sz="quarter" idx="19"/>
          </p:nvPr>
        </p:nvPicPr>
        <p:blipFill>
          <a:blip r:embed="rId3"/>
          <a:stretch>
            <a:fillRect/>
          </a:stretch>
        </p:blipFill>
        <p:spPr>
          <a:xfrm>
            <a:off x="5965075" y="1162098"/>
            <a:ext cx="5989419" cy="4344603"/>
          </a:xfrm>
          <a:prstGeom prst="rect">
            <a:avLst/>
          </a:prstGeom>
        </p:spPr>
      </p:pic>
      <p:sp>
        <p:nvSpPr>
          <p:cNvPr id="2" name="Title 1">
            <a:extLst>
              <a:ext uri="{FF2B5EF4-FFF2-40B4-BE49-F238E27FC236}">
                <a16:creationId xmlns:a16="http://schemas.microsoft.com/office/drawing/2014/main" id="{4EBA8F1C-67B8-A665-6513-A119707B13AD}"/>
              </a:ext>
            </a:extLst>
          </p:cNvPr>
          <p:cNvSpPr>
            <a:spLocks noGrp="1"/>
          </p:cNvSpPr>
          <p:nvPr>
            <p:ph type="title"/>
          </p:nvPr>
        </p:nvSpPr>
        <p:spPr>
          <a:xfrm>
            <a:off x="295845" y="0"/>
            <a:ext cx="11388155" cy="499872"/>
          </a:xfrm>
        </p:spPr>
        <p:txBody>
          <a:bodyPr/>
          <a:lstStyle/>
          <a:p>
            <a:r>
              <a:rPr lang="en-US" dirty="0"/>
              <a:t>Heat Pump System Challenges</a:t>
            </a:r>
          </a:p>
        </p:txBody>
      </p:sp>
      <p:sp>
        <p:nvSpPr>
          <p:cNvPr id="3" name="Content Placeholder 2">
            <a:extLst>
              <a:ext uri="{FF2B5EF4-FFF2-40B4-BE49-F238E27FC236}">
                <a16:creationId xmlns:a16="http://schemas.microsoft.com/office/drawing/2014/main" id="{6D43CDB1-6133-ACB0-AED2-266E329EB20A}"/>
              </a:ext>
            </a:extLst>
          </p:cNvPr>
          <p:cNvSpPr>
            <a:spLocks noGrp="1"/>
          </p:cNvSpPr>
          <p:nvPr>
            <p:ph sz="quarter" idx="10"/>
          </p:nvPr>
        </p:nvSpPr>
        <p:spPr>
          <a:xfrm>
            <a:off x="295275" y="719733"/>
            <a:ext cx="5111750" cy="890588"/>
          </a:xfrm>
        </p:spPr>
        <p:txBody>
          <a:bodyPr/>
          <a:lstStyle/>
          <a:p>
            <a:r>
              <a:rPr lang="en-US" dirty="0"/>
              <a:t>Operating Map</a:t>
            </a:r>
          </a:p>
        </p:txBody>
      </p:sp>
      <p:sp>
        <p:nvSpPr>
          <p:cNvPr id="5" name="Content Placeholder 4">
            <a:extLst>
              <a:ext uri="{FF2B5EF4-FFF2-40B4-BE49-F238E27FC236}">
                <a16:creationId xmlns:a16="http://schemas.microsoft.com/office/drawing/2014/main" id="{AD993591-0FD2-9A91-5E25-90FD924BAC11}"/>
              </a:ext>
            </a:extLst>
          </p:cNvPr>
          <p:cNvSpPr>
            <a:spLocks noGrp="1"/>
          </p:cNvSpPr>
          <p:nvPr>
            <p:ph sz="quarter" idx="18"/>
          </p:nvPr>
        </p:nvSpPr>
        <p:spPr>
          <a:xfrm>
            <a:off x="6326188" y="719733"/>
            <a:ext cx="5427662" cy="515938"/>
          </a:xfrm>
        </p:spPr>
        <p:txBody>
          <a:bodyPr/>
          <a:lstStyle/>
          <a:p>
            <a:r>
              <a:rPr lang="en-US" dirty="0"/>
              <a:t>Capacity &amp; COP</a:t>
            </a:r>
          </a:p>
        </p:txBody>
      </p:sp>
      <p:sp>
        <p:nvSpPr>
          <p:cNvPr id="7" name="Footer Placeholder 6">
            <a:extLst>
              <a:ext uri="{FF2B5EF4-FFF2-40B4-BE49-F238E27FC236}">
                <a16:creationId xmlns:a16="http://schemas.microsoft.com/office/drawing/2014/main" id="{5E2C661A-BC89-8CF6-B8D5-AE24F174B25C}"/>
              </a:ext>
            </a:extLst>
          </p:cNvPr>
          <p:cNvSpPr>
            <a:spLocks noGrp="1"/>
          </p:cNvSpPr>
          <p:nvPr>
            <p:ph type="ftr" sz="quarter" idx="3"/>
          </p:nvPr>
        </p:nvSpPr>
        <p:spPr>
          <a:xfrm>
            <a:off x="295845" y="6457014"/>
            <a:ext cx="4351704" cy="365125"/>
          </a:xfrm>
        </p:spPr>
        <p:txBody>
          <a:bodyPr/>
          <a:lstStyle/>
          <a:p>
            <a:r>
              <a:rPr lang="en-US"/>
              <a:t>© 2025 Daikin Applied</a:t>
            </a:r>
            <a:endParaRPr lang="en-US" dirty="0"/>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B3FB8A2E-82DD-77B0-B88F-5082ED7542C1}"/>
                  </a:ext>
                </a:extLst>
              </p:cNvPr>
              <p:cNvSpPr txBox="1"/>
              <p:nvPr/>
            </p:nvSpPr>
            <p:spPr>
              <a:xfrm>
                <a:off x="9110524" y="3832690"/>
                <a:ext cx="1969065" cy="276999"/>
              </a:xfrm>
              <a:prstGeom prst="rect">
                <a:avLst/>
              </a:prstGeom>
              <a:noFill/>
            </p:spPr>
            <p:txBody>
              <a:bodyPr wrap="none" lIns="0" tIns="0" rIns="0" bIns="0" rtlCol="0">
                <a:spAutoFit/>
              </a:bodyPr>
              <a:lstStyle/>
              <a:p>
                <a:r>
                  <a:rPr lang="en-US" dirty="0">
                    <a:solidFill>
                      <a:schemeClr val="tx2"/>
                    </a:solidFill>
                  </a:rPr>
                  <a:t>Capacity </a:t>
                </a:r>
                <a14:m>
                  <m:oMath xmlns:m="http://schemas.openxmlformats.org/officeDocument/2006/math">
                    <m:r>
                      <a:rPr lang="en-US"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𝑓</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𝑂𝐴𝑇</m:t>
                    </m:r>
                    <m:r>
                      <a:rPr lang="en-US" b="0" i="1" smtClean="0">
                        <a:solidFill>
                          <a:schemeClr val="tx2"/>
                        </a:solidFill>
                        <a:latin typeface="Cambria Math" panose="02040503050406030204" pitchFamily="18" charset="0"/>
                      </a:rPr>
                      <m:t>)</m:t>
                    </m:r>
                  </m:oMath>
                </a14:m>
                <a:endParaRPr lang="en-US" dirty="0">
                  <a:solidFill>
                    <a:schemeClr val="tx2"/>
                  </a:solidFill>
                </a:endParaRPr>
              </a:p>
            </p:txBody>
          </p:sp>
        </mc:Choice>
        <mc:Fallback xmlns="">
          <p:sp>
            <p:nvSpPr>
              <p:cNvPr id="25" name="TextBox 24">
                <a:extLst>
                  <a:ext uri="{FF2B5EF4-FFF2-40B4-BE49-F238E27FC236}">
                    <a16:creationId xmlns:a16="http://schemas.microsoft.com/office/drawing/2014/main" id="{B3FB8A2E-82DD-77B0-B88F-5082ED7542C1}"/>
                  </a:ext>
                </a:extLst>
              </p:cNvPr>
              <p:cNvSpPr txBox="1">
                <a:spLocks noRot="1" noChangeAspect="1" noMove="1" noResize="1" noEditPoints="1" noAdjustHandles="1" noChangeArrowheads="1" noChangeShapeType="1" noTextEdit="1"/>
              </p:cNvSpPr>
              <p:nvPr/>
            </p:nvSpPr>
            <p:spPr>
              <a:xfrm>
                <a:off x="9110524" y="3832690"/>
                <a:ext cx="1969065" cy="276999"/>
              </a:xfrm>
              <a:prstGeom prst="rect">
                <a:avLst/>
              </a:prstGeom>
              <a:blipFill>
                <a:blip r:embed="rId4"/>
                <a:stretch>
                  <a:fillRect l="-7430" t="-28889" r="-4644"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454A4A6-BB8C-B2BA-863B-45367A63061B}"/>
                  </a:ext>
                </a:extLst>
              </p:cNvPr>
              <p:cNvSpPr txBox="1"/>
              <p:nvPr/>
            </p:nvSpPr>
            <p:spPr>
              <a:xfrm>
                <a:off x="9311380" y="3364062"/>
                <a:ext cx="1567352" cy="276999"/>
              </a:xfrm>
              <a:prstGeom prst="rect">
                <a:avLst/>
              </a:prstGeom>
              <a:noFill/>
            </p:spPr>
            <p:txBody>
              <a:bodyPr wrap="none" lIns="0" tIns="0" rIns="0" bIns="0" rtlCol="0">
                <a:spAutoFit/>
              </a:bodyPr>
              <a:lstStyle/>
              <a:p>
                <a:r>
                  <a:rPr lang="en-US" dirty="0">
                    <a:solidFill>
                      <a:schemeClr val="accent6"/>
                    </a:solidFill>
                  </a:rPr>
                  <a:t>COP </a:t>
                </a:r>
                <a14:m>
                  <m:oMath xmlns:m="http://schemas.openxmlformats.org/officeDocument/2006/math">
                    <m:r>
                      <a:rPr lang="en-US"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𝑓</m:t>
                    </m:r>
                    <m:r>
                      <a:rPr lang="en-US" b="0" i="1" smtClean="0">
                        <a:solidFill>
                          <a:schemeClr val="accent6"/>
                        </a:solidFill>
                        <a:latin typeface="Cambria Math" panose="02040503050406030204" pitchFamily="18" charset="0"/>
                      </a:rPr>
                      <m:t>(</m:t>
                    </m:r>
                    <m:r>
                      <a:rPr lang="en-US" b="0" i="1" smtClean="0">
                        <a:solidFill>
                          <a:schemeClr val="accent6"/>
                        </a:solidFill>
                        <a:latin typeface="Cambria Math" panose="02040503050406030204" pitchFamily="18" charset="0"/>
                      </a:rPr>
                      <m:t>𝑂𝐴𝑇</m:t>
                    </m:r>
                    <m:r>
                      <a:rPr lang="en-US" b="0" i="1" smtClean="0">
                        <a:solidFill>
                          <a:schemeClr val="accent6"/>
                        </a:solidFill>
                        <a:latin typeface="Cambria Math" panose="02040503050406030204" pitchFamily="18" charset="0"/>
                      </a:rPr>
                      <m:t>)</m:t>
                    </m:r>
                  </m:oMath>
                </a14:m>
                <a:endParaRPr lang="en-US" dirty="0">
                  <a:solidFill>
                    <a:schemeClr val="accent6"/>
                  </a:solidFill>
                </a:endParaRPr>
              </a:p>
            </p:txBody>
          </p:sp>
        </mc:Choice>
        <mc:Fallback xmlns="">
          <p:sp>
            <p:nvSpPr>
              <p:cNvPr id="27" name="TextBox 26">
                <a:extLst>
                  <a:ext uri="{FF2B5EF4-FFF2-40B4-BE49-F238E27FC236}">
                    <a16:creationId xmlns:a16="http://schemas.microsoft.com/office/drawing/2014/main" id="{5454A4A6-BB8C-B2BA-863B-45367A63061B}"/>
                  </a:ext>
                </a:extLst>
              </p:cNvPr>
              <p:cNvSpPr txBox="1">
                <a:spLocks noRot="1" noChangeAspect="1" noMove="1" noResize="1" noEditPoints="1" noAdjustHandles="1" noChangeArrowheads="1" noChangeShapeType="1" noTextEdit="1"/>
              </p:cNvSpPr>
              <p:nvPr/>
            </p:nvSpPr>
            <p:spPr>
              <a:xfrm>
                <a:off x="9311380" y="3364062"/>
                <a:ext cx="1567352" cy="276999"/>
              </a:xfrm>
              <a:prstGeom prst="rect">
                <a:avLst/>
              </a:prstGeom>
              <a:blipFill>
                <a:blip r:embed="rId5"/>
                <a:stretch>
                  <a:fillRect l="-8915" t="-28889" r="-5814" b="-51111"/>
                </a:stretch>
              </a:blipFill>
            </p:spPr>
            <p:txBody>
              <a:bodyPr/>
              <a:lstStyle/>
              <a:p>
                <a:r>
                  <a:rPr lang="en-US">
                    <a:noFill/>
                  </a:rPr>
                  <a:t> </a:t>
                </a:r>
              </a:p>
            </p:txBody>
          </p:sp>
        </mc:Fallback>
      </mc:AlternateContent>
      <p:pic>
        <p:nvPicPr>
          <p:cNvPr id="13" name="Content Placeholder 12">
            <a:extLst>
              <a:ext uri="{FF2B5EF4-FFF2-40B4-BE49-F238E27FC236}">
                <a16:creationId xmlns:a16="http://schemas.microsoft.com/office/drawing/2014/main" id="{BADCF869-7774-AC12-2999-4B550DC50EFC}"/>
              </a:ext>
            </a:extLst>
          </p:cNvPr>
          <p:cNvPicPr>
            <a:picLocks noGrp="1" noChangeAspect="1"/>
          </p:cNvPicPr>
          <p:nvPr>
            <p:ph sz="quarter" idx="17"/>
          </p:nvPr>
        </p:nvPicPr>
        <p:blipFill>
          <a:blip r:embed="rId6"/>
          <a:stretch>
            <a:fillRect/>
          </a:stretch>
        </p:blipFill>
        <p:spPr>
          <a:xfrm>
            <a:off x="295275" y="1130566"/>
            <a:ext cx="5478424" cy="3478861"/>
          </a:xfrm>
          <a:prstGeom prst="rect">
            <a:avLst/>
          </a:prstGeom>
        </p:spPr>
      </p:pic>
      <p:sp>
        <p:nvSpPr>
          <p:cNvPr id="4" name="Callout: Bent Line 3">
            <a:extLst>
              <a:ext uri="{FF2B5EF4-FFF2-40B4-BE49-F238E27FC236}">
                <a16:creationId xmlns:a16="http://schemas.microsoft.com/office/drawing/2014/main" id="{1FD4EC76-453B-8E76-706D-AAF9FCBAA167}"/>
              </a:ext>
            </a:extLst>
          </p:cNvPr>
          <p:cNvSpPr/>
          <p:nvPr/>
        </p:nvSpPr>
        <p:spPr>
          <a:xfrm flipH="1">
            <a:off x="433172" y="5658651"/>
            <a:ext cx="3245448" cy="370662"/>
          </a:xfrm>
          <a:prstGeom prst="borderCallout2">
            <a:avLst>
              <a:gd name="adj1" fmla="val 18750"/>
              <a:gd name="adj2" fmla="val -8333"/>
              <a:gd name="adj3" fmla="val 18750"/>
              <a:gd name="adj4" fmla="val -16667"/>
              <a:gd name="adj5" fmla="val -949622"/>
              <a:gd name="adj6" fmla="val -38040"/>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COP with assumed </a:t>
            </a:r>
            <a:r>
              <a:rPr lang="en-US" sz="1100" u="sng" dirty="0">
                <a:solidFill>
                  <a:schemeClr val="tx1"/>
                </a:solidFill>
              </a:rPr>
              <a:t>electric</a:t>
            </a:r>
            <a:r>
              <a:rPr lang="en-US" sz="1100" dirty="0">
                <a:solidFill>
                  <a:schemeClr val="tx1"/>
                </a:solidFill>
              </a:rPr>
              <a:t> supplemental heat</a:t>
            </a:r>
          </a:p>
        </p:txBody>
      </p:sp>
      <p:sp>
        <p:nvSpPr>
          <p:cNvPr id="6" name="Callout: Bent Line 5">
            <a:extLst>
              <a:ext uri="{FF2B5EF4-FFF2-40B4-BE49-F238E27FC236}">
                <a16:creationId xmlns:a16="http://schemas.microsoft.com/office/drawing/2014/main" id="{D0CDF7D9-6635-A304-EE16-3042EF59159E}"/>
              </a:ext>
            </a:extLst>
          </p:cNvPr>
          <p:cNvSpPr/>
          <p:nvPr/>
        </p:nvSpPr>
        <p:spPr>
          <a:xfrm flipH="1">
            <a:off x="433170" y="5186233"/>
            <a:ext cx="3119326" cy="370662"/>
          </a:xfrm>
          <a:prstGeom prst="borderCallout2">
            <a:avLst>
              <a:gd name="adj1" fmla="val 18750"/>
              <a:gd name="adj2" fmla="val -8333"/>
              <a:gd name="adj3" fmla="val 18750"/>
              <a:gd name="adj4" fmla="val -16667"/>
              <a:gd name="adj5" fmla="val -816350"/>
              <a:gd name="adj6" fmla="val -28382"/>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COP @ selected conditions</a:t>
            </a:r>
          </a:p>
        </p:txBody>
      </p:sp>
      <p:sp>
        <p:nvSpPr>
          <p:cNvPr id="8" name="Callout: Bent Line 7">
            <a:extLst>
              <a:ext uri="{FF2B5EF4-FFF2-40B4-BE49-F238E27FC236}">
                <a16:creationId xmlns:a16="http://schemas.microsoft.com/office/drawing/2014/main" id="{98C79778-3A21-A93D-521A-D8AB72D68EB2}"/>
              </a:ext>
            </a:extLst>
          </p:cNvPr>
          <p:cNvSpPr/>
          <p:nvPr/>
        </p:nvSpPr>
        <p:spPr>
          <a:xfrm flipH="1">
            <a:off x="433172" y="4734380"/>
            <a:ext cx="2974055" cy="370662"/>
          </a:xfrm>
          <a:prstGeom prst="borderCallout2">
            <a:avLst>
              <a:gd name="adj1" fmla="val 18750"/>
              <a:gd name="adj2" fmla="val -8333"/>
              <a:gd name="adj3" fmla="val 18750"/>
              <a:gd name="adj4" fmla="val -16667"/>
              <a:gd name="adj5" fmla="val -697257"/>
              <a:gd name="adj6" fmla="val -21897"/>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COP @ AHRI conditions</a:t>
            </a:r>
          </a:p>
        </p:txBody>
      </p:sp>
      <p:sp>
        <p:nvSpPr>
          <p:cNvPr id="9" name="Callout: Bent Line 8">
            <a:extLst>
              <a:ext uri="{FF2B5EF4-FFF2-40B4-BE49-F238E27FC236}">
                <a16:creationId xmlns:a16="http://schemas.microsoft.com/office/drawing/2014/main" id="{27F0D93B-8132-18EA-B71F-A313EE7CA488}"/>
              </a:ext>
            </a:extLst>
          </p:cNvPr>
          <p:cNvSpPr/>
          <p:nvPr/>
        </p:nvSpPr>
        <p:spPr>
          <a:xfrm flipH="1">
            <a:off x="433171" y="6129338"/>
            <a:ext cx="3424125" cy="370662"/>
          </a:xfrm>
          <a:prstGeom prst="borderCallout2">
            <a:avLst>
              <a:gd name="adj1" fmla="val 18750"/>
              <a:gd name="adj2" fmla="val -8333"/>
              <a:gd name="adj3" fmla="val 18750"/>
              <a:gd name="adj4" fmla="val -16667"/>
              <a:gd name="adj5" fmla="val -1108413"/>
              <a:gd name="adj6" fmla="val -45714"/>
            </a:avLst>
          </a:prstGeom>
          <a:solidFill>
            <a:schemeClr val="bg1">
              <a:lumMod val="95000"/>
            </a:schemeClr>
          </a:solidFill>
          <a:ln w="25400">
            <a:solidFill>
              <a:srgbClr val="00B0F0"/>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1100" dirty="0">
                <a:solidFill>
                  <a:schemeClr val="tx1"/>
                </a:solidFill>
              </a:rPr>
              <a:t>Portion of load met by supplemental heat</a:t>
            </a:r>
          </a:p>
        </p:txBody>
      </p:sp>
    </p:spTree>
    <p:extLst>
      <p:ext uri="{BB962C8B-B14F-4D97-AF65-F5344CB8AC3E}">
        <p14:creationId xmlns:p14="http://schemas.microsoft.com/office/powerpoint/2010/main" val="317921654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0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2000"/>
                                        <p:tgtEl>
                                          <p:spTgt spid="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2000"/>
                                        <p:tgtEl>
                                          <p:spTgt spid="8"/>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8F1C-67B8-A665-6513-A119707B13AD}"/>
              </a:ext>
            </a:extLst>
          </p:cNvPr>
          <p:cNvSpPr>
            <a:spLocks noGrp="1"/>
          </p:cNvSpPr>
          <p:nvPr>
            <p:ph type="title"/>
          </p:nvPr>
        </p:nvSpPr>
        <p:spPr/>
        <p:txBody>
          <a:bodyPr/>
          <a:lstStyle/>
          <a:p>
            <a:r>
              <a:rPr lang="en-US" dirty="0"/>
              <a:t>Heat Pump System Challenges</a:t>
            </a:r>
          </a:p>
        </p:txBody>
      </p:sp>
      <p:sp>
        <p:nvSpPr>
          <p:cNvPr id="7" name="Footer Placeholder 6">
            <a:extLst>
              <a:ext uri="{FF2B5EF4-FFF2-40B4-BE49-F238E27FC236}">
                <a16:creationId xmlns:a16="http://schemas.microsoft.com/office/drawing/2014/main" id="{5E2C661A-BC89-8CF6-B8D5-AE24F174B25C}"/>
              </a:ext>
            </a:extLst>
          </p:cNvPr>
          <p:cNvSpPr>
            <a:spLocks noGrp="1"/>
          </p:cNvSpPr>
          <p:nvPr>
            <p:ph type="ftr" sz="quarter" idx="3"/>
          </p:nvPr>
        </p:nvSpPr>
        <p:spPr/>
        <p:txBody>
          <a:bodyPr/>
          <a:lstStyle/>
          <a:p>
            <a:r>
              <a:rPr lang="en-US" dirty="0"/>
              <a:t>© 2025 Daikin Applied</a:t>
            </a:r>
          </a:p>
        </p:txBody>
      </p:sp>
      <p:sp>
        <p:nvSpPr>
          <p:cNvPr id="5" name="Content Placeholder 4">
            <a:extLst>
              <a:ext uri="{FF2B5EF4-FFF2-40B4-BE49-F238E27FC236}">
                <a16:creationId xmlns:a16="http://schemas.microsoft.com/office/drawing/2014/main" id="{AD993591-0FD2-9A91-5E25-90FD924BAC11}"/>
              </a:ext>
            </a:extLst>
          </p:cNvPr>
          <p:cNvSpPr>
            <a:spLocks noGrp="1"/>
          </p:cNvSpPr>
          <p:nvPr>
            <p:ph sz="quarter" idx="4294967295"/>
          </p:nvPr>
        </p:nvSpPr>
        <p:spPr>
          <a:xfrm>
            <a:off x="227013" y="840643"/>
            <a:ext cx="5427662" cy="515938"/>
          </a:xfrm>
        </p:spPr>
        <p:txBody>
          <a:bodyPr/>
          <a:lstStyle/>
          <a:p>
            <a:r>
              <a:rPr lang="en-US" dirty="0"/>
              <a:t>COP</a:t>
            </a:r>
          </a:p>
        </p:txBody>
      </p:sp>
      <p:pic>
        <p:nvPicPr>
          <p:cNvPr id="10" name="Content Placeholder 9">
            <a:extLst>
              <a:ext uri="{FF2B5EF4-FFF2-40B4-BE49-F238E27FC236}">
                <a16:creationId xmlns:a16="http://schemas.microsoft.com/office/drawing/2014/main" id="{2DD19C2F-0572-9080-6DCA-E49269A5FB90}"/>
              </a:ext>
            </a:extLst>
          </p:cNvPr>
          <p:cNvPicPr>
            <a:picLocks noGrp="1" noChangeAspect="1"/>
          </p:cNvPicPr>
          <p:nvPr>
            <p:ph sz="quarter" idx="4294967295"/>
          </p:nvPr>
        </p:nvPicPr>
        <p:blipFill>
          <a:blip r:embed="rId2"/>
          <a:stretch>
            <a:fillRect/>
          </a:stretch>
        </p:blipFill>
        <p:spPr>
          <a:xfrm>
            <a:off x="197557" y="1356581"/>
            <a:ext cx="5898444" cy="4278938"/>
          </a:xfrm>
          <a:prstGeom prst="rect">
            <a:avLst/>
          </a:prstGeom>
        </p:spPr>
      </p:pic>
      <p:pic>
        <p:nvPicPr>
          <p:cNvPr id="11" name="Content Placeholder 10">
            <a:extLst>
              <a:ext uri="{FF2B5EF4-FFF2-40B4-BE49-F238E27FC236}">
                <a16:creationId xmlns:a16="http://schemas.microsoft.com/office/drawing/2014/main" id="{E4AC310F-FCDC-A4F5-D979-427E95348990}"/>
              </a:ext>
            </a:extLst>
          </p:cNvPr>
          <p:cNvPicPr>
            <a:picLocks noGrp="1" noChangeAspect="1"/>
          </p:cNvPicPr>
          <p:nvPr>
            <p:ph sz="quarter" idx="4294967295"/>
          </p:nvPr>
        </p:nvPicPr>
        <p:blipFill>
          <a:blip r:embed="rId3"/>
          <a:stretch>
            <a:fillRect/>
          </a:stretch>
        </p:blipFill>
        <p:spPr>
          <a:xfrm>
            <a:off x="6158808" y="1356580"/>
            <a:ext cx="5900097" cy="4278937"/>
          </a:xfrm>
          <a:prstGeom prst="rect">
            <a:avLst/>
          </a:prstGeom>
        </p:spPr>
      </p:pic>
      <p:sp>
        <p:nvSpPr>
          <p:cNvPr id="14" name="Content Placeholder 4">
            <a:extLst>
              <a:ext uri="{FF2B5EF4-FFF2-40B4-BE49-F238E27FC236}">
                <a16:creationId xmlns:a16="http://schemas.microsoft.com/office/drawing/2014/main" id="{92F64FAB-DD7A-F471-F996-4A326105E077}"/>
              </a:ext>
            </a:extLst>
          </p:cNvPr>
          <p:cNvSpPr txBox="1">
            <a:spLocks/>
          </p:cNvSpPr>
          <p:nvPr/>
        </p:nvSpPr>
        <p:spPr>
          <a:xfrm>
            <a:off x="6444595" y="840643"/>
            <a:ext cx="5427662" cy="515938"/>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2133"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r>
              <a:rPr lang="en-US"/>
              <a:t>Load Ratio</a:t>
            </a:r>
            <a:endParaRPr lang="en-US" dirty="0"/>
          </a:p>
        </p:txBody>
      </p:sp>
    </p:spTree>
    <p:extLst>
      <p:ext uri="{BB962C8B-B14F-4D97-AF65-F5344CB8AC3E}">
        <p14:creationId xmlns:p14="http://schemas.microsoft.com/office/powerpoint/2010/main" val="18044210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AB728D2-A6A9-A2DE-D5B0-976AA7263365}"/>
              </a:ext>
            </a:extLst>
          </p:cNvPr>
          <p:cNvSpPr>
            <a:spLocks noGrp="1"/>
          </p:cNvSpPr>
          <p:nvPr>
            <p:ph type="title"/>
          </p:nvPr>
        </p:nvSpPr>
        <p:spPr/>
        <p:txBody>
          <a:bodyPr>
            <a:normAutofit/>
          </a:bodyPr>
          <a:lstStyle/>
          <a:p>
            <a:r>
              <a:rPr lang="en-US"/>
              <a:t>Introductions</a:t>
            </a:r>
          </a:p>
        </p:txBody>
      </p:sp>
      <p:sp>
        <p:nvSpPr>
          <p:cNvPr id="11" name="Content Placeholder 10">
            <a:extLst>
              <a:ext uri="{FF2B5EF4-FFF2-40B4-BE49-F238E27FC236}">
                <a16:creationId xmlns:a16="http://schemas.microsoft.com/office/drawing/2014/main" id="{0538F33D-0B3E-9BB5-7359-C08A4E4517E7}"/>
              </a:ext>
            </a:extLst>
          </p:cNvPr>
          <p:cNvSpPr>
            <a:spLocks noGrp="1"/>
          </p:cNvSpPr>
          <p:nvPr>
            <p:ph sz="quarter" idx="10"/>
          </p:nvPr>
        </p:nvSpPr>
        <p:spPr>
          <a:xfrm>
            <a:off x="3235489" y="837983"/>
            <a:ext cx="7701593" cy="1710344"/>
          </a:xfrm>
        </p:spPr>
        <p:txBody>
          <a:bodyPr/>
          <a:lstStyle/>
          <a:p>
            <a:pPr marL="0" indent="0">
              <a:buNone/>
            </a:pPr>
            <a:r>
              <a:rPr lang="en-US" sz="2400" dirty="0"/>
              <a:t>Sharon Haeg, PE, CEM, LEED AP BD+C</a:t>
            </a:r>
          </a:p>
          <a:p>
            <a:pPr marL="0" indent="0">
              <a:buNone/>
            </a:pPr>
            <a:r>
              <a:rPr lang="en-US" sz="2400" i="1" dirty="0"/>
              <a:t>HVAC Systems Business Development Manager</a:t>
            </a:r>
          </a:p>
          <a:p>
            <a:pPr marL="0" indent="0">
              <a:buNone/>
            </a:pPr>
            <a:r>
              <a:rPr lang="en-US" sz="1600" dirty="0">
                <a:hlinkClick r:id="rId3"/>
              </a:rPr>
              <a:t>sharon.haeg@daikinapplied.com</a:t>
            </a:r>
            <a:endParaRPr lang="en-US" sz="1600" dirty="0"/>
          </a:p>
        </p:txBody>
      </p:sp>
      <p:sp>
        <p:nvSpPr>
          <p:cNvPr id="12" name="Content Placeholder 11">
            <a:extLst>
              <a:ext uri="{FF2B5EF4-FFF2-40B4-BE49-F238E27FC236}">
                <a16:creationId xmlns:a16="http://schemas.microsoft.com/office/drawing/2014/main" id="{8809BEEC-5652-3B18-2552-D55BE19FC681}"/>
              </a:ext>
            </a:extLst>
          </p:cNvPr>
          <p:cNvSpPr>
            <a:spLocks noGrp="1"/>
          </p:cNvSpPr>
          <p:nvPr>
            <p:ph sz="quarter" idx="18"/>
          </p:nvPr>
        </p:nvSpPr>
        <p:spPr>
          <a:xfrm>
            <a:off x="3235489" y="2548327"/>
            <a:ext cx="4019755" cy="3730596"/>
          </a:xfrm>
        </p:spPr>
        <p:txBody>
          <a:bodyPr/>
          <a:lstStyle/>
          <a:p>
            <a:r>
              <a:rPr lang="en-US" sz="2000" dirty="0"/>
              <a:t>Joined Daikin in November 2024</a:t>
            </a:r>
          </a:p>
          <a:p>
            <a:r>
              <a:rPr lang="en-US" sz="2000" dirty="0"/>
              <a:t>17 years of experience</a:t>
            </a:r>
          </a:p>
          <a:p>
            <a:pPr marL="457200" lvl="2" indent="-282575" defTabSz="914377">
              <a:spcAft>
                <a:spcPts val="1000"/>
              </a:spcAft>
              <a:buClr>
                <a:schemeClr val="tx2">
                  <a:lumMod val="60000"/>
                  <a:lumOff val="40000"/>
                </a:schemeClr>
              </a:buClr>
            </a:pPr>
            <a:r>
              <a:rPr lang="en-US" sz="2000" dirty="0"/>
              <a:t>Energy efficiency and infrastructure renewal</a:t>
            </a:r>
          </a:p>
          <a:p>
            <a:pPr marL="457200" lvl="2" indent="-282575" defTabSz="914377">
              <a:spcAft>
                <a:spcPts val="1000"/>
              </a:spcAft>
              <a:buClr>
                <a:schemeClr val="tx2">
                  <a:lumMod val="60000"/>
                  <a:lumOff val="40000"/>
                </a:schemeClr>
              </a:buClr>
            </a:pPr>
            <a:r>
              <a:rPr lang="en-US" sz="2000" dirty="0"/>
              <a:t>HVAC equipment and systems</a:t>
            </a:r>
          </a:p>
          <a:p>
            <a:pPr marL="457200" lvl="2" indent="-282575" defTabSz="914377">
              <a:spcAft>
                <a:spcPts val="1000"/>
              </a:spcAft>
              <a:buClr>
                <a:schemeClr val="tx2">
                  <a:lumMod val="60000"/>
                  <a:lumOff val="40000"/>
                </a:schemeClr>
              </a:buClr>
            </a:pPr>
            <a:r>
              <a:rPr lang="en-US" sz="2000" dirty="0"/>
              <a:t>Building automation and controls</a:t>
            </a:r>
          </a:p>
        </p:txBody>
      </p:sp>
      <p:sp>
        <p:nvSpPr>
          <p:cNvPr id="5" name="Content Placeholder 11">
            <a:extLst>
              <a:ext uri="{FF2B5EF4-FFF2-40B4-BE49-F238E27FC236}">
                <a16:creationId xmlns:a16="http://schemas.microsoft.com/office/drawing/2014/main" id="{1D7F7C41-388E-6436-073E-21E70106BEE9}"/>
              </a:ext>
            </a:extLst>
          </p:cNvPr>
          <p:cNvSpPr txBox="1">
            <a:spLocks/>
          </p:cNvSpPr>
          <p:nvPr/>
        </p:nvSpPr>
        <p:spPr>
          <a:xfrm>
            <a:off x="7533738" y="2548327"/>
            <a:ext cx="4109695" cy="3730596"/>
          </a:xfrm>
          <a:prstGeom prst="rect">
            <a:avLst/>
          </a:prstGeom>
        </p:spPr>
        <p:txBody>
          <a:bodyPr vert="horz" lIns="121920" tIns="60960" rIns="121920" bIns="60960" rtlCol="0" anchor="t">
            <a:noAutofit/>
          </a:bodyPr>
          <a:lstStyle>
            <a:lvl1pPr marL="171450" indent="-171450" algn="l" defTabSz="914400" rtl="0" eaLnBrk="1" latinLnBrk="0" hangingPunct="1">
              <a:spcBef>
                <a:spcPts val="0"/>
              </a:spcBef>
              <a:spcAft>
                <a:spcPts val="600"/>
              </a:spcAft>
              <a:buClr>
                <a:schemeClr val="tx2"/>
              </a:buClr>
              <a:buFont typeface="Arial" panose="020B0604020202020204" pitchFamily="34" charset="0"/>
              <a:buChar char="•"/>
              <a:tabLst>
                <a:tab pos="741363" algn="l"/>
              </a:tabLst>
              <a:defRPr sz="1400" b="0" kern="1200">
                <a:solidFill>
                  <a:schemeClr val="tx1"/>
                </a:solidFill>
                <a:latin typeface="+mn-lt"/>
                <a:ea typeface="+mn-ea"/>
                <a:cs typeface="+mn-cs"/>
              </a:defRPr>
            </a:lvl1pPr>
            <a:lvl2pPr marL="174625" indent="-174625" algn="l" defTabSz="914400" rtl="0" eaLnBrk="1" latinLnBrk="0" hangingPunct="1">
              <a:spcBef>
                <a:spcPts val="0"/>
              </a:spcBef>
              <a:spcAft>
                <a:spcPts val="600"/>
              </a:spcAft>
              <a:buClr>
                <a:schemeClr val="tx2"/>
              </a:buClr>
              <a:buFont typeface="Arial" panose="020B0604020202020204" pitchFamily="34" charset="0"/>
              <a:buChar char="•"/>
              <a:defRPr sz="1400" kern="1200">
                <a:solidFill>
                  <a:schemeClr val="tx1"/>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System Font Regular"/>
              <a:buChar char="−"/>
              <a:defRPr sz="1400" kern="1200">
                <a:solidFill>
                  <a:schemeClr val="tx1"/>
                </a:solidFill>
                <a:latin typeface="+mn-lt"/>
                <a:ea typeface="+mn-ea"/>
                <a:cs typeface="+mn-cs"/>
              </a:defRPr>
            </a:lvl3pPr>
            <a:lvl4pPr marL="0" indent="0" algn="l" defTabSz="914400" rtl="0" eaLnBrk="1" latinLnBrk="0" hangingPunct="1">
              <a:spcBef>
                <a:spcPts val="0"/>
              </a:spcBef>
              <a:spcAft>
                <a:spcPts val="1000"/>
              </a:spcAft>
              <a:buFontTx/>
              <a:buNone/>
              <a:defRPr sz="16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28594" indent="-228594" defTabSz="1219170">
              <a:spcAft>
                <a:spcPts val="800"/>
              </a:spcAft>
              <a:buClr>
                <a:srgbClr val="0097E0"/>
              </a:buClr>
              <a:tabLst>
                <a:tab pos="988459" algn="l"/>
              </a:tabLst>
              <a:defRPr/>
            </a:pPr>
            <a:r>
              <a:rPr lang="en-US" sz="2000" dirty="0">
                <a:solidFill>
                  <a:srgbClr val="545454"/>
                </a:solidFill>
                <a:latin typeface="Arial"/>
              </a:rPr>
              <a:t>Focus areas at Daikin include:</a:t>
            </a:r>
          </a:p>
          <a:p>
            <a:pPr marL="576263" lvl="2" indent="-344488" defTabSz="1219170">
              <a:spcAft>
                <a:spcPts val="1333"/>
              </a:spcAft>
              <a:buClr>
                <a:srgbClr val="0097E0">
                  <a:lumMod val="60000"/>
                  <a:lumOff val="40000"/>
                </a:srgbClr>
              </a:buClr>
              <a:buSzPct val="85000"/>
              <a:buFont typeface="Courier New" panose="02070309020205020404" pitchFamily="49" charset="0"/>
              <a:buChar char="o"/>
              <a:defRPr/>
            </a:pPr>
            <a:r>
              <a:rPr lang="en-US" sz="2000" dirty="0">
                <a:solidFill>
                  <a:srgbClr val="545454"/>
                </a:solidFill>
                <a:latin typeface="Arial"/>
              </a:rPr>
              <a:t>Refrigerants</a:t>
            </a:r>
          </a:p>
          <a:p>
            <a:pPr marL="576263" lvl="2" indent="-344488" defTabSz="1219170">
              <a:spcAft>
                <a:spcPts val="1333"/>
              </a:spcAft>
              <a:buClr>
                <a:srgbClr val="0097E0">
                  <a:lumMod val="60000"/>
                  <a:lumOff val="40000"/>
                </a:srgbClr>
              </a:buClr>
              <a:buSzPct val="85000"/>
              <a:buFont typeface="Courier New" panose="02070309020205020404" pitchFamily="49" charset="0"/>
              <a:buChar char="o"/>
              <a:defRPr/>
            </a:pPr>
            <a:r>
              <a:rPr lang="en-US" sz="2000" dirty="0">
                <a:solidFill>
                  <a:srgbClr val="545454"/>
                </a:solidFill>
                <a:latin typeface="Arial"/>
              </a:rPr>
              <a:t>Decarbonization</a:t>
            </a:r>
          </a:p>
          <a:p>
            <a:pPr marL="576263" lvl="2" indent="-344488" defTabSz="1219170">
              <a:spcAft>
                <a:spcPts val="1333"/>
              </a:spcAft>
              <a:buClr>
                <a:srgbClr val="0097E0">
                  <a:lumMod val="60000"/>
                  <a:lumOff val="40000"/>
                </a:srgbClr>
              </a:buClr>
              <a:buSzPct val="85000"/>
              <a:buFont typeface="Courier New" panose="02070309020205020404" pitchFamily="49" charset="0"/>
              <a:buChar char="o"/>
              <a:defRPr/>
            </a:pPr>
            <a:r>
              <a:rPr lang="en-US" sz="2000" dirty="0">
                <a:solidFill>
                  <a:srgbClr val="545454"/>
                </a:solidFill>
                <a:latin typeface="Arial"/>
              </a:rPr>
              <a:t>Energy efficiency</a:t>
            </a:r>
          </a:p>
        </p:txBody>
      </p:sp>
      <p:pic>
        <p:nvPicPr>
          <p:cNvPr id="3" name="Picture 2">
            <a:extLst>
              <a:ext uri="{FF2B5EF4-FFF2-40B4-BE49-F238E27FC236}">
                <a16:creationId xmlns:a16="http://schemas.microsoft.com/office/drawing/2014/main" id="{587A5532-C0FC-65E1-D01E-3501EBCBFA4A}"/>
              </a:ext>
            </a:extLst>
          </p:cNvPr>
          <p:cNvPicPr>
            <a:picLocks noChangeAspect="1"/>
          </p:cNvPicPr>
          <p:nvPr/>
        </p:nvPicPr>
        <p:blipFill>
          <a:blip r:embed="rId4"/>
          <a:stretch>
            <a:fillRect/>
          </a:stretch>
        </p:blipFill>
        <p:spPr>
          <a:xfrm>
            <a:off x="9643771" y="770156"/>
            <a:ext cx="1999661" cy="554784"/>
          </a:xfrm>
          <a:prstGeom prst="rect">
            <a:avLst/>
          </a:prstGeom>
        </p:spPr>
      </p:pic>
      <p:pic>
        <p:nvPicPr>
          <p:cNvPr id="6" name="Picture 5" descr="A person smiling at camera&#10;&#10;Description automatically generated">
            <a:extLst>
              <a:ext uri="{FF2B5EF4-FFF2-40B4-BE49-F238E27FC236}">
                <a16:creationId xmlns:a16="http://schemas.microsoft.com/office/drawing/2014/main" id="{783CA50E-91CB-FA6C-5E69-FC1EE121DB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362" y="901681"/>
            <a:ext cx="2634633" cy="3293292"/>
          </a:xfrm>
          <a:prstGeom prst="rect">
            <a:avLst/>
          </a:prstGeom>
          <a:noFill/>
          <a:ln>
            <a:noFill/>
          </a:ln>
          <a:effectLst>
            <a:outerShdw blurRad="254000" dist="139700" dir="2700000" algn="tl" rotWithShape="0">
              <a:prstClr val="black">
                <a:alpha val="65000"/>
              </a:prstClr>
            </a:outerShdw>
          </a:effectLst>
        </p:spPr>
      </p:pic>
    </p:spTree>
    <p:extLst>
      <p:ext uri="{BB962C8B-B14F-4D97-AF65-F5344CB8AC3E}">
        <p14:creationId xmlns:p14="http://schemas.microsoft.com/office/powerpoint/2010/main" val="313057180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A8F1C-67B8-A665-6513-A119707B13AD}"/>
              </a:ext>
            </a:extLst>
          </p:cNvPr>
          <p:cNvSpPr>
            <a:spLocks noGrp="1"/>
          </p:cNvSpPr>
          <p:nvPr>
            <p:ph type="title"/>
          </p:nvPr>
        </p:nvSpPr>
        <p:spPr/>
        <p:txBody>
          <a:bodyPr/>
          <a:lstStyle/>
          <a:p>
            <a:r>
              <a:rPr lang="en-US" dirty="0"/>
              <a:t>Heat Pump System Challenges</a:t>
            </a:r>
          </a:p>
        </p:txBody>
      </p:sp>
      <p:sp>
        <p:nvSpPr>
          <p:cNvPr id="3" name="Content Placeholder 2">
            <a:extLst>
              <a:ext uri="{FF2B5EF4-FFF2-40B4-BE49-F238E27FC236}">
                <a16:creationId xmlns:a16="http://schemas.microsoft.com/office/drawing/2014/main" id="{6D43CDB1-6133-ACB0-AED2-266E329EB20A}"/>
              </a:ext>
            </a:extLst>
          </p:cNvPr>
          <p:cNvSpPr>
            <a:spLocks noGrp="1"/>
          </p:cNvSpPr>
          <p:nvPr>
            <p:ph sz="quarter" idx="10"/>
          </p:nvPr>
        </p:nvSpPr>
        <p:spPr>
          <a:xfrm>
            <a:off x="295845" y="1372381"/>
            <a:ext cx="5111891" cy="531080"/>
          </a:xfrm>
        </p:spPr>
        <p:txBody>
          <a:bodyPr/>
          <a:lstStyle/>
          <a:p>
            <a:r>
              <a:rPr lang="en-US" dirty="0">
                <a:solidFill>
                  <a:srgbClr val="FF0000"/>
                </a:solidFill>
              </a:rPr>
              <a:t>Heating</a:t>
            </a:r>
          </a:p>
        </p:txBody>
      </p:sp>
      <p:pic>
        <p:nvPicPr>
          <p:cNvPr id="8" name="Content Placeholder 7">
            <a:extLst>
              <a:ext uri="{FF2B5EF4-FFF2-40B4-BE49-F238E27FC236}">
                <a16:creationId xmlns:a16="http://schemas.microsoft.com/office/drawing/2014/main" id="{FA6FAE34-AF65-3FC4-BC6E-D02B1A792170}"/>
              </a:ext>
            </a:extLst>
          </p:cNvPr>
          <p:cNvPicPr>
            <a:picLocks noGrp="1" noChangeAspect="1"/>
          </p:cNvPicPr>
          <p:nvPr>
            <p:ph sz="quarter" idx="17"/>
          </p:nvPr>
        </p:nvPicPr>
        <p:blipFill>
          <a:blip r:embed="rId2"/>
          <a:stretch>
            <a:fillRect/>
          </a:stretch>
        </p:blipFill>
        <p:spPr>
          <a:xfrm>
            <a:off x="340865" y="1757207"/>
            <a:ext cx="5111750" cy="2093410"/>
          </a:xfrm>
          <a:prstGeom prst="rect">
            <a:avLst/>
          </a:prstGeom>
        </p:spPr>
      </p:pic>
      <p:pic>
        <p:nvPicPr>
          <p:cNvPr id="9" name="Content Placeholder 8">
            <a:extLst>
              <a:ext uri="{FF2B5EF4-FFF2-40B4-BE49-F238E27FC236}">
                <a16:creationId xmlns:a16="http://schemas.microsoft.com/office/drawing/2014/main" id="{4FC77304-718C-5037-10F4-C9FA23B0E831}"/>
              </a:ext>
            </a:extLst>
          </p:cNvPr>
          <p:cNvPicPr>
            <a:picLocks noGrp="1" noChangeAspect="1"/>
          </p:cNvPicPr>
          <p:nvPr>
            <p:ph sz="quarter" idx="19"/>
          </p:nvPr>
        </p:nvPicPr>
        <p:blipFill>
          <a:blip r:embed="rId3"/>
          <a:stretch>
            <a:fillRect/>
          </a:stretch>
        </p:blipFill>
        <p:spPr>
          <a:xfrm>
            <a:off x="6325419" y="1602439"/>
            <a:ext cx="5427662" cy="2402947"/>
          </a:xfrm>
          <a:prstGeom prst="rect">
            <a:avLst/>
          </a:prstGeom>
        </p:spPr>
      </p:pic>
      <p:sp>
        <p:nvSpPr>
          <p:cNvPr id="7" name="Footer Placeholder 6">
            <a:extLst>
              <a:ext uri="{FF2B5EF4-FFF2-40B4-BE49-F238E27FC236}">
                <a16:creationId xmlns:a16="http://schemas.microsoft.com/office/drawing/2014/main" id="{5E2C661A-BC89-8CF6-B8D5-AE24F174B25C}"/>
              </a:ext>
            </a:extLst>
          </p:cNvPr>
          <p:cNvSpPr>
            <a:spLocks noGrp="1"/>
          </p:cNvSpPr>
          <p:nvPr>
            <p:ph type="ftr" sz="quarter" idx="3"/>
          </p:nvPr>
        </p:nvSpPr>
        <p:spPr/>
        <p:txBody>
          <a:bodyPr/>
          <a:lstStyle/>
          <a:p>
            <a:r>
              <a:rPr lang="en-US"/>
              <a:t>© 2025 Daikin Applied</a:t>
            </a:r>
            <a:endParaRPr lang="en-US" dirty="0"/>
          </a:p>
        </p:txBody>
      </p:sp>
      <p:sp>
        <p:nvSpPr>
          <p:cNvPr id="10" name="TextBox 9">
            <a:extLst>
              <a:ext uri="{FF2B5EF4-FFF2-40B4-BE49-F238E27FC236}">
                <a16:creationId xmlns:a16="http://schemas.microsoft.com/office/drawing/2014/main" id="{3F296F76-64AB-6A3C-8629-9A0BC7EFB4DA}"/>
              </a:ext>
            </a:extLst>
          </p:cNvPr>
          <p:cNvSpPr txBox="1"/>
          <p:nvPr/>
        </p:nvSpPr>
        <p:spPr>
          <a:xfrm>
            <a:off x="6096000" y="4020227"/>
            <a:ext cx="5916843" cy="2554545"/>
          </a:xfrm>
          <a:prstGeom prst="rect">
            <a:avLst/>
          </a:prstGeom>
          <a:noFill/>
        </p:spPr>
        <p:txBody>
          <a:bodyPr wrap="square" rtlCol="0">
            <a:spAutoFit/>
          </a:bodyPr>
          <a:lstStyle/>
          <a:p>
            <a:pPr marL="285750" indent="-285750">
              <a:buFont typeface="Arial" panose="020B0604020202020204" pitchFamily="34" charset="0"/>
              <a:buChar char="•"/>
            </a:pPr>
            <a:r>
              <a:rPr lang="en-US" sz="1600" dirty="0"/>
              <a:t>Compressor runs at high speed</a:t>
            </a:r>
          </a:p>
          <a:p>
            <a:pPr marL="285750" indent="-285750">
              <a:buFont typeface="Arial" panose="020B0604020202020204" pitchFamily="34" charset="0"/>
              <a:buChar char="•"/>
            </a:pPr>
            <a:r>
              <a:rPr lang="en-US" sz="1600" dirty="0"/>
              <a:t>Outdoor coil fan(s) turn off</a:t>
            </a:r>
          </a:p>
          <a:p>
            <a:pPr marL="285750" indent="-285750">
              <a:buFont typeface="Arial" panose="020B0604020202020204" pitchFamily="34" charset="0"/>
              <a:buChar char="•"/>
            </a:pPr>
            <a:r>
              <a:rPr lang="en-US" sz="1600" dirty="0"/>
              <a:t>Outdoor air damper closes</a:t>
            </a:r>
          </a:p>
          <a:p>
            <a:pPr marL="285750" indent="-285750">
              <a:buFont typeface="Arial" panose="020B0604020202020204" pitchFamily="34" charset="0"/>
              <a:buChar char="•"/>
            </a:pPr>
            <a:r>
              <a:rPr lang="en-US" sz="1600" dirty="0"/>
              <a:t>Supply fan modulates to maintain static pressure</a:t>
            </a:r>
          </a:p>
          <a:p>
            <a:pPr marL="285750" indent="-285750">
              <a:buFont typeface="Arial" panose="020B0604020202020204" pitchFamily="34" charset="0"/>
              <a:buChar char="•"/>
            </a:pPr>
            <a:r>
              <a:rPr lang="en-US" sz="1600" dirty="0"/>
              <a:t>Supplemental heat modulates to maintain space temperature</a:t>
            </a:r>
          </a:p>
          <a:p>
            <a:pPr marL="285750" indent="-285750">
              <a:buFont typeface="Arial" panose="020B0604020202020204" pitchFamily="34" charset="0"/>
              <a:buChar char="•"/>
            </a:pPr>
            <a:r>
              <a:rPr lang="en-US" sz="1600" dirty="0"/>
              <a:t>Condensate management heating energizes</a:t>
            </a:r>
          </a:p>
          <a:p>
            <a:pPr marL="285750" indent="-285750">
              <a:buFont typeface="Arial" panose="020B0604020202020204" pitchFamily="34" charset="0"/>
              <a:buChar char="•"/>
            </a:pPr>
            <a:r>
              <a:rPr lang="en-US" sz="1600" dirty="0"/>
              <a:t>Average time in defrost: ~5-10 minutes</a:t>
            </a:r>
          </a:p>
          <a:p>
            <a:pPr marL="285750" indent="-285750">
              <a:buFont typeface="Arial" panose="020B0604020202020204" pitchFamily="34" charset="0"/>
              <a:buChar char="•"/>
            </a:pPr>
            <a:r>
              <a:rPr lang="en-US" sz="1600" dirty="0"/>
              <a:t>For units with multiple refrigerant circuits, defrost applies to one circuit at a time</a:t>
            </a:r>
          </a:p>
        </p:txBody>
      </p:sp>
      <p:sp>
        <p:nvSpPr>
          <p:cNvPr id="11" name="TextBox 10">
            <a:extLst>
              <a:ext uri="{FF2B5EF4-FFF2-40B4-BE49-F238E27FC236}">
                <a16:creationId xmlns:a16="http://schemas.microsoft.com/office/drawing/2014/main" id="{0E9DC966-0A4F-0952-C1C7-D948C0987E49}"/>
              </a:ext>
            </a:extLst>
          </p:cNvPr>
          <p:cNvSpPr txBox="1"/>
          <p:nvPr/>
        </p:nvSpPr>
        <p:spPr>
          <a:xfrm>
            <a:off x="340865" y="4020226"/>
            <a:ext cx="5262528"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t>Compressor modulates to meet load</a:t>
            </a:r>
          </a:p>
          <a:p>
            <a:pPr marL="285750" indent="-285750">
              <a:buFont typeface="Arial" panose="020B0604020202020204" pitchFamily="34" charset="0"/>
              <a:buChar char="•"/>
            </a:pPr>
            <a:r>
              <a:rPr lang="en-US" sz="1600" dirty="0"/>
              <a:t>Outdoor air damper modulates</a:t>
            </a:r>
          </a:p>
          <a:p>
            <a:pPr marL="285750" indent="-285750">
              <a:buFont typeface="Arial" panose="020B0604020202020204" pitchFamily="34" charset="0"/>
              <a:buChar char="•"/>
            </a:pPr>
            <a:r>
              <a:rPr lang="en-US" sz="1600" dirty="0"/>
              <a:t>Supply fan modulates to maintain static pressure</a:t>
            </a:r>
          </a:p>
        </p:txBody>
      </p:sp>
      <p:sp>
        <p:nvSpPr>
          <p:cNvPr id="4" name="Content Placeholder 2">
            <a:extLst>
              <a:ext uri="{FF2B5EF4-FFF2-40B4-BE49-F238E27FC236}">
                <a16:creationId xmlns:a16="http://schemas.microsoft.com/office/drawing/2014/main" id="{99B95ACF-E318-B705-557D-4772F6251781}"/>
              </a:ext>
            </a:extLst>
          </p:cNvPr>
          <p:cNvSpPr txBox="1">
            <a:spLocks/>
          </p:cNvSpPr>
          <p:nvPr/>
        </p:nvSpPr>
        <p:spPr>
          <a:xfrm>
            <a:off x="282628" y="811753"/>
            <a:ext cx="11599863" cy="41910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914400"/>
            <a:r>
              <a:rPr lang="en-US" dirty="0"/>
              <a:t>Defrost</a:t>
            </a:r>
          </a:p>
        </p:txBody>
      </p:sp>
      <p:sp>
        <p:nvSpPr>
          <p:cNvPr id="6" name="Rectangle: Rounded Corners 5">
            <a:extLst>
              <a:ext uri="{FF2B5EF4-FFF2-40B4-BE49-F238E27FC236}">
                <a16:creationId xmlns:a16="http://schemas.microsoft.com/office/drawing/2014/main" id="{14AD4B78-D874-EAD6-CE22-17056701F560}"/>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1b</a:t>
            </a:r>
          </a:p>
        </p:txBody>
      </p:sp>
      <p:sp>
        <p:nvSpPr>
          <p:cNvPr id="5" name="Content Placeholder 4">
            <a:extLst>
              <a:ext uri="{FF2B5EF4-FFF2-40B4-BE49-F238E27FC236}">
                <a16:creationId xmlns:a16="http://schemas.microsoft.com/office/drawing/2014/main" id="{AD993591-0FD2-9A91-5E25-90FD924BAC11}"/>
              </a:ext>
            </a:extLst>
          </p:cNvPr>
          <p:cNvSpPr>
            <a:spLocks noGrp="1"/>
          </p:cNvSpPr>
          <p:nvPr>
            <p:ph sz="quarter" idx="18"/>
          </p:nvPr>
        </p:nvSpPr>
        <p:spPr>
          <a:xfrm>
            <a:off x="6324194" y="1372381"/>
            <a:ext cx="5428887" cy="516239"/>
          </a:xfrm>
        </p:spPr>
        <p:txBody>
          <a:bodyPr/>
          <a:lstStyle/>
          <a:p>
            <a:r>
              <a:rPr lang="en-US" dirty="0">
                <a:solidFill>
                  <a:schemeClr val="bg1">
                    <a:lumMod val="65000"/>
                  </a:schemeClr>
                </a:solidFill>
              </a:rPr>
              <a:t>Defrost</a:t>
            </a:r>
          </a:p>
        </p:txBody>
      </p:sp>
    </p:spTree>
    <p:extLst>
      <p:ext uri="{BB962C8B-B14F-4D97-AF65-F5344CB8AC3E}">
        <p14:creationId xmlns:p14="http://schemas.microsoft.com/office/powerpoint/2010/main" val="29044366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1825D2-8C56-7C3B-CA84-A105FA261C33}"/>
              </a:ext>
            </a:extLst>
          </p:cNvPr>
          <p:cNvSpPr>
            <a:spLocks noGrp="1"/>
          </p:cNvSpPr>
          <p:nvPr>
            <p:ph type="title"/>
          </p:nvPr>
        </p:nvSpPr>
        <p:spPr/>
        <p:txBody>
          <a:bodyPr>
            <a:noAutofit/>
          </a:bodyPr>
          <a:lstStyle/>
          <a:p>
            <a:r>
              <a:rPr lang="en-US" dirty="0"/>
              <a:t>Heat Pump System Challenges</a:t>
            </a:r>
          </a:p>
        </p:txBody>
      </p:sp>
      <p:graphicFrame>
        <p:nvGraphicFramePr>
          <p:cNvPr id="4" name="Table 4">
            <a:extLst>
              <a:ext uri="{FF2B5EF4-FFF2-40B4-BE49-F238E27FC236}">
                <a16:creationId xmlns:a16="http://schemas.microsoft.com/office/drawing/2014/main" id="{AD8B33DB-5B11-C070-D15B-1710FBF8D509}"/>
              </a:ext>
            </a:extLst>
          </p:cNvPr>
          <p:cNvGraphicFramePr>
            <a:graphicFrameLocks noGrp="1"/>
          </p:cNvGraphicFramePr>
          <p:nvPr>
            <p:ph sz="quarter" idx="10"/>
          </p:nvPr>
        </p:nvGraphicFramePr>
        <p:xfrm>
          <a:off x="322262" y="1352550"/>
          <a:ext cx="11572874" cy="5059357"/>
        </p:xfrm>
        <a:graphic>
          <a:graphicData uri="http://schemas.openxmlformats.org/drawingml/2006/table">
            <a:tbl>
              <a:tblPr firstRow="1" bandRow="1">
                <a:tableStyleId>{5C22544A-7EE6-4342-B048-85BDC9FD1C3A}</a:tableStyleId>
              </a:tblPr>
              <a:tblGrid>
                <a:gridCol w="5436017">
                  <a:extLst>
                    <a:ext uri="{9D8B030D-6E8A-4147-A177-3AD203B41FA5}">
                      <a16:colId xmlns:a16="http://schemas.microsoft.com/office/drawing/2014/main" val="4074567044"/>
                    </a:ext>
                  </a:extLst>
                </a:gridCol>
                <a:gridCol w="6136857">
                  <a:extLst>
                    <a:ext uri="{9D8B030D-6E8A-4147-A177-3AD203B41FA5}">
                      <a16:colId xmlns:a16="http://schemas.microsoft.com/office/drawing/2014/main" val="2922868582"/>
                    </a:ext>
                  </a:extLst>
                </a:gridCol>
              </a:tblGrid>
              <a:tr h="534002">
                <a:tc>
                  <a:txBody>
                    <a:bodyPr/>
                    <a:lstStyle/>
                    <a:p>
                      <a:pPr algn="ctr"/>
                      <a:r>
                        <a:rPr lang="en-US" sz="2000" dirty="0"/>
                        <a:t>Rebel</a:t>
                      </a:r>
                    </a:p>
                  </a:txBody>
                  <a:tcPr>
                    <a:solidFill>
                      <a:schemeClr val="tx2"/>
                    </a:solidFill>
                  </a:tcPr>
                </a:tc>
                <a:tc>
                  <a:txBody>
                    <a:bodyPr/>
                    <a:lstStyle/>
                    <a:p>
                      <a:pPr algn="ctr"/>
                      <a:r>
                        <a:rPr lang="en-US" sz="2000" dirty="0"/>
                        <a:t>Rebel Applied</a:t>
                      </a:r>
                    </a:p>
                  </a:txBody>
                  <a:tcPr>
                    <a:solidFill>
                      <a:schemeClr val="tx2"/>
                    </a:solidFill>
                  </a:tcPr>
                </a:tc>
                <a:extLst>
                  <a:ext uri="{0D108BD9-81ED-4DB2-BD59-A6C34878D82A}">
                    <a16:rowId xmlns:a16="http://schemas.microsoft.com/office/drawing/2014/main" val="2713863554"/>
                  </a:ext>
                </a:extLst>
              </a:tr>
              <a:tr h="204055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txBody>
                  <a:tcPr>
                    <a:noFill/>
                  </a:tcPr>
                </a:tc>
                <a:extLst>
                  <a:ext uri="{0D108BD9-81ED-4DB2-BD59-A6C34878D82A}">
                    <a16:rowId xmlns:a16="http://schemas.microsoft.com/office/drawing/2014/main" val="3491164258"/>
                  </a:ext>
                </a:extLst>
              </a:tr>
              <a:tr h="6212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0" dirty="0"/>
                    </a:p>
                  </a:txBody>
                  <a:tcPr>
                    <a:noFill/>
                  </a:tcPr>
                </a:tc>
                <a:extLst>
                  <a:ext uri="{0D108BD9-81ED-4DB2-BD59-A6C34878D82A}">
                    <a16:rowId xmlns:a16="http://schemas.microsoft.com/office/drawing/2014/main" val="2190874572"/>
                  </a:ext>
                </a:extLst>
              </a:tr>
              <a:tr h="621200">
                <a:tc>
                  <a:txBody>
                    <a:bodyPr/>
                    <a:lstStyle/>
                    <a:p>
                      <a:pPr algn="ctr"/>
                      <a:endParaRPr lang="en-US" sz="1600" b="0" dirty="0"/>
                    </a:p>
                  </a:txBody>
                  <a:tcPr>
                    <a:noFill/>
                  </a:tcPr>
                </a:tc>
                <a:tc>
                  <a:txBody>
                    <a:bodyPr/>
                    <a:lstStyle/>
                    <a:p>
                      <a:pPr algn="ctr"/>
                      <a:endParaRPr lang="en-US" sz="1600" b="0" dirty="0"/>
                    </a:p>
                  </a:txBody>
                  <a:tcPr>
                    <a:noFill/>
                  </a:tcPr>
                </a:tc>
                <a:extLst>
                  <a:ext uri="{0D108BD9-81ED-4DB2-BD59-A6C34878D82A}">
                    <a16:rowId xmlns:a16="http://schemas.microsoft.com/office/drawing/2014/main" val="217821204"/>
                  </a:ext>
                </a:extLst>
              </a:tr>
              <a:tr h="62120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600" dirty="0"/>
                    </a:p>
                  </a:txBody>
                  <a:tcPr>
                    <a:noFill/>
                  </a:tcPr>
                </a:tc>
                <a:tc>
                  <a:txBody>
                    <a:bodyPr/>
                    <a:lstStyle/>
                    <a:p>
                      <a:pPr algn="ctr"/>
                      <a:endParaRPr lang="en-US" sz="1600" b="0" dirty="0"/>
                    </a:p>
                  </a:txBody>
                  <a:tcPr>
                    <a:noFill/>
                  </a:tcPr>
                </a:tc>
                <a:extLst>
                  <a:ext uri="{0D108BD9-81ED-4DB2-BD59-A6C34878D82A}">
                    <a16:rowId xmlns:a16="http://schemas.microsoft.com/office/drawing/2014/main" val="1642638753"/>
                  </a:ext>
                </a:extLst>
              </a:tr>
              <a:tr h="62120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600" dirty="0"/>
                    </a:p>
                  </a:txBody>
                  <a:tcPr>
                    <a:noFill/>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lang="en-US" sz="1600" dirty="0"/>
                    </a:p>
                  </a:txBody>
                  <a:tcPr>
                    <a:noFill/>
                  </a:tcPr>
                </a:tc>
                <a:extLst>
                  <a:ext uri="{0D108BD9-81ED-4DB2-BD59-A6C34878D82A}">
                    <a16:rowId xmlns:a16="http://schemas.microsoft.com/office/drawing/2014/main" val="2998561202"/>
                  </a:ext>
                </a:extLst>
              </a:tr>
            </a:tbl>
          </a:graphicData>
        </a:graphic>
      </p:graphicFrame>
      <p:sp>
        <p:nvSpPr>
          <p:cNvPr id="7" name="Content Placeholder 6">
            <a:extLst>
              <a:ext uri="{FF2B5EF4-FFF2-40B4-BE49-F238E27FC236}">
                <a16:creationId xmlns:a16="http://schemas.microsoft.com/office/drawing/2014/main" id="{4DA16F13-80BF-208E-C7C4-54A711DC7856}"/>
              </a:ext>
            </a:extLst>
          </p:cNvPr>
          <p:cNvSpPr>
            <a:spLocks noGrp="1"/>
          </p:cNvSpPr>
          <p:nvPr>
            <p:ph sz="quarter" idx="11"/>
          </p:nvPr>
        </p:nvSpPr>
        <p:spPr/>
        <p:txBody>
          <a:bodyPr/>
          <a:lstStyle/>
          <a:p>
            <a:r>
              <a:rPr lang="en-US" dirty="0">
                <a:solidFill>
                  <a:srgbClr val="00B0F0"/>
                </a:solidFill>
              </a:rPr>
              <a:t>Defrost Operation: Frost / Refreeze Mitigation</a:t>
            </a:r>
          </a:p>
        </p:txBody>
      </p:sp>
      <p:pic>
        <p:nvPicPr>
          <p:cNvPr id="2" name="Picture 1" descr="A white rectangular object with fans&#10;&#10;Description automatically generated">
            <a:extLst>
              <a:ext uri="{FF2B5EF4-FFF2-40B4-BE49-F238E27FC236}">
                <a16:creationId xmlns:a16="http://schemas.microsoft.com/office/drawing/2014/main" id="{F18F7C0E-CAF1-5FFB-3BFB-4BBA5C16D2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4742" y="2084751"/>
            <a:ext cx="3359217" cy="1888999"/>
          </a:xfrm>
          <a:prstGeom prst="rect">
            <a:avLst/>
          </a:prstGeom>
        </p:spPr>
      </p:pic>
      <p:pic>
        <p:nvPicPr>
          <p:cNvPr id="3" name="Picture 2" descr="A large white container with a black background&#10;&#10;Description automatically generated">
            <a:extLst>
              <a:ext uri="{FF2B5EF4-FFF2-40B4-BE49-F238E27FC236}">
                <a16:creationId xmlns:a16="http://schemas.microsoft.com/office/drawing/2014/main" id="{A75DCDC4-E53B-C4F0-27B8-F7690D3C35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2161" y="1619071"/>
            <a:ext cx="4663407" cy="2622389"/>
          </a:xfrm>
          <a:prstGeom prst="rect">
            <a:avLst/>
          </a:prstGeom>
        </p:spPr>
      </p:pic>
      <p:sp>
        <p:nvSpPr>
          <p:cNvPr id="9" name="Footer Placeholder 3">
            <a:extLst>
              <a:ext uri="{FF2B5EF4-FFF2-40B4-BE49-F238E27FC236}">
                <a16:creationId xmlns:a16="http://schemas.microsoft.com/office/drawing/2014/main" id="{E4D81780-7D35-7918-A65E-B7BBAE171F3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8" name="Picture 7">
            <a:extLst>
              <a:ext uri="{FF2B5EF4-FFF2-40B4-BE49-F238E27FC236}">
                <a16:creationId xmlns:a16="http://schemas.microsoft.com/office/drawing/2014/main" id="{24CEB9D6-D9D8-D8E4-8A66-DF37FEB13690}"/>
              </a:ext>
            </a:extLst>
          </p:cNvPr>
          <p:cNvPicPr>
            <a:picLocks noChangeAspect="1"/>
          </p:cNvPicPr>
          <p:nvPr/>
        </p:nvPicPr>
        <p:blipFill>
          <a:blip r:embed="rId5"/>
          <a:stretch>
            <a:fillRect/>
          </a:stretch>
        </p:blipFill>
        <p:spPr>
          <a:xfrm>
            <a:off x="6661672" y="4010452"/>
            <a:ext cx="4184384" cy="2575492"/>
          </a:xfrm>
          <a:prstGeom prst="rect">
            <a:avLst/>
          </a:prstGeom>
        </p:spPr>
      </p:pic>
      <p:pic>
        <p:nvPicPr>
          <p:cNvPr id="5" name="Picture 4">
            <a:extLst>
              <a:ext uri="{FF2B5EF4-FFF2-40B4-BE49-F238E27FC236}">
                <a16:creationId xmlns:a16="http://schemas.microsoft.com/office/drawing/2014/main" id="{7012617F-6EA1-16FB-E01E-4A99B9E21149}"/>
              </a:ext>
            </a:extLst>
          </p:cNvPr>
          <p:cNvPicPr>
            <a:picLocks noChangeAspect="1"/>
          </p:cNvPicPr>
          <p:nvPr/>
        </p:nvPicPr>
        <p:blipFill rotWithShape="1">
          <a:blip r:embed="rId6"/>
          <a:srcRect r="35165"/>
          <a:stretch/>
        </p:blipFill>
        <p:spPr>
          <a:xfrm>
            <a:off x="1824022" y="3903441"/>
            <a:ext cx="3029937" cy="2789513"/>
          </a:xfrm>
          <a:prstGeom prst="rect">
            <a:avLst/>
          </a:prstGeom>
        </p:spPr>
      </p:pic>
    </p:spTree>
    <p:extLst>
      <p:ext uri="{BB962C8B-B14F-4D97-AF65-F5344CB8AC3E}">
        <p14:creationId xmlns:p14="http://schemas.microsoft.com/office/powerpoint/2010/main" val="3168923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5BA1-D938-F16D-45EA-2829C68A516F}"/>
              </a:ext>
            </a:extLst>
          </p:cNvPr>
          <p:cNvSpPr>
            <a:spLocks noGrp="1"/>
          </p:cNvSpPr>
          <p:nvPr>
            <p:ph type="title"/>
          </p:nvPr>
        </p:nvSpPr>
        <p:spPr/>
        <p:txBody>
          <a:bodyPr/>
          <a:lstStyle/>
          <a:p>
            <a:r>
              <a:rPr lang="en-US" dirty="0"/>
              <a:t>Heat Pump System Challenges</a:t>
            </a:r>
          </a:p>
        </p:txBody>
      </p:sp>
      <p:sp>
        <p:nvSpPr>
          <p:cNvPr id="3" name="Content Placeholder 2">
            <a:extLst>
              <a:ext uri="{FF2B5EF4-FFF2-40B4-BE49-F238E27FC236}">
                <a16:creationId xmlns:a16="http://schemas.microsoft.com/office/drawing/2014/main" id="{5E7AA503-7010-080D-3C88-A4C46F981C0C}"/>
              </a:ext>
            </a:extLst>
          </p:cNvPr>
          <p:cNvSpPr>
            <a:spLocks noGrp="1"/>
          </p:cNvSpPr>
          <p:nvPr>
            <p:ph sz="quarter" idx="10"/>
          </p:nvPr>
        </p:nvSpPr>
        <p:spPr>
          <a:xfrm>
            <a:off x="295845" y="1511418"/>
            <a:ext cx="5111891" cy="419132"/>
          </a:xfrm>
        </p:spPr>
        <p:txBody>
          <a:bodyPr/>
          <a:lstStyle/>
          <a:p>
            <a:r>
              <a:rPr lang="en-US" sz="2000" dirty="0"/>
              <a:t>Why supplemental heat?</a:t>
            </a:r>
          </a:p>
        </p:txBody>
      </p:sp>
      <p:sp>
        <p:nvSpPr>
          <p:cNvPr id="4" name="Content Placeholder 3">
            <a:extLst>
              <a:ext uri="{FF2B5EF4-FFF2-40B4-BE49-F238E27FC236}">
                <a16:creationId xmlns:a16="http://schemas.microsoft.com/office/drawing/2014/main" id="{A52233D2-0D0E-B21C-2D61-3A299E3BE677}"/>
              </a:ext>
            </a:extLst>
          </p:cNvPr>
          <p:cNvSpPr>
            <a:spLocks noGrp="1"/>
          </p:cNvSpPr>
          <p:nvPr>
            <p:ph sz="quarter" idx="17"/>
          </p:nvPr>
        </p:nvSpPr>
        <p:spPr>
          <a:xfrm>
            <a:off x="295845" y="2027656"/>
            <a:ext cx="5111891" cy="3539534"/>
          </a:xfrm>
        </p:spPr>
        <p:txBody>
          <a:bodyPr/>
          <a:lstStyle/>
          <a:p>
            <a:pPr lvl="1"/>
            <a:r>
              <a:rPr lang="en-US" sz="2000" dirty="0"/>
              <a:t>Optimize heat pump sizing</a:t>
            </a:r>
          </a:p>
          <a:p>
            <a:pPr lvl="1"/>
            <a:r>
              <a:rPr lang="en-US" sz="2000" dirty="0"/>
              <a:t>Ensure heating load will be met in all conditions</a:t>
            </a:r>
          </a:p>
          <a:p>
            <a:pPr lvl="1"/>
            <a:r>
              <a:rPr lang="en-US" sz="2000" dirty="0"/>
              <a:t>Mitigate defrost operation</a:t>
            </a:r>
          </a:p>
          <a:p>
            <a:endParaRPr lang="en-US" sz="2000" dirty="0"/>
          </a:p>
        </p:txBody>
      </p:sp>
      <p:sp>
        <p:nvSpPr>
          <p:cNvPr id="7" name="Content Placeholder 6">
            <a:extLst>
              <a:ext uri="{FF2B5EF4-FFF2-40B4-BE49-F238E27FC236}">
                <a16:creationId xmlns:a16="http://schemas.microsoft.com/office/drawing/2014/main" id="{42FF2632-0F85-8665-4326-8FD9B968A414}"/>
              </a:ext>
            </a:extLst>
          </p:cNvPr>
          <p:cNvSpPr>
            <a:spLocks noGrp="1"/>
          </p:cNvSpPr>
          <p:nvPr>
            <p:ph sz="quarter" idx="18"/>
          </p:nvPr>
        </p:nvSpPr>
        <p:spPr>
          <a:xfrm>
            <a:off x="6325419" y="1511417"/>
            <a:ext cx="5428887" cy="516239"/>
          </a:xfrm>
        </p:spPr>
        <p:txBody>
          <a:bodyPr/>
          <a:lstStyle/>
          <a:p>
            <a:r>
              <a:rPr lang="en-US" sz="2000" dirty="0"/>
              <a:t>Gas vs. Electric</a:t>
            </a:r>
          </a:p>
        </p:txBody>
      </p:sp>
      <p:sp>
        <p:nvSpPr>
          <p:cNvPr id="8" name="Content Placeholder 7">
            <a:extLst>
              <a:ext uri="{FF2B5EF4-FFF2-40B4-BE49-F238E27FC236}">
                <a16:creationId xmlns:a16="http://schemas.microsoft.com/office/drawing/2014/main" id="{F13D7D70-F93C-D06F-995F-50BDAD6C2079}"/>
              </a:ext>
            </a:extLst>
          </p:cNvPr>
          <p:cNvSpPr>
            <a:spLocks noGrp="1"/>
          </p:cNvSpPr>
          <p:nvPr>
            <p:ph sz="quarter" idx="19"/>
          </p:nvPr>
        </p:nvSpPr>
        <p:spPr>
          <a:xfrm>
            <a:off x="6325419" y="2040651"/>
            <a:ext cx="5428887" cy="3539534"/>
          </a:xfrm>
        </p:spPr>
        <p:txBody>
          <a:bodyPr/>
          <a:lstStyle/>
          <a:p>
            <a:pPr lvl="1"/>
            <a:r>
              <a:rPr lang="en-US" sz="2000" dirty="0"/>
              <a:t>First cost</a:t>
            </a:r>
          </a:p>
          <a:p>
            <a:pPr lvl="1"/>
            <a:r>
              <a:rPr lang="en-US" sz="2000" dirty="0"/>
              <a:t>Operating cost</a:t>
            </a:r>
          </a:p>
          <a:p>
            <a:pPr lvl="1"/>
            <a:r>
              <a:rPr lang="en-US" sz="2000" dirty="0"/>
              <a:t>Infrastructure</a:t>
            </a:r>
          </a:p>
          <a:p>
            <a:endParaRPr lang="en-US" sz="2000" dirty="0"/>
          </a:p>
        </p:txBody>
      </p:sp>
      <p:sp>
        <p:nvSpPr>
          <p:cNvPr id="5" name="Footer Placeholder 4">
            <a:extLst>
              <a:ext uri="{FF2B5EF4-FFF2-40B4-BE49-F238E27FC236}">
                <a16:creationId xmlns:a16="http://schemas.microsoft.com/office/drawing/2014/main" id="{BC4A1319-803B-4EAC-4313-51AE666872D3}"/>
              </a:ext>
            </a:extLst>
          </p:cNvPr>
          <p:cNvSpPr>
            <a:spLocks noGrp="1"/>
          </p:cNvSpPr>
          <p:nvPr>
            <p:ph type="ftr" sz="quarter" idx="3"/>
          </p:nvPr>
        </p:nvSpPr>
        <p:spPr>
          <a:xfrm>
            <a:off x="295845" y="6492875"/>
            <a:ext cx="4351704" cy="365125"/>
          </a:xfrm>
        </p:spPr>
        <p:txBody>
          <a:bodyPr/>
          <a:lstStyle/>
          <a:p>
            <a:r>
              <a:rPr lang="en-US">
                <a:solidFill>
                  <a:schemeClr val="bg1">
                    <a:lumMod val="50000"/>
                  </a:schemeClr>
                </a:solidFill>
              </a:rPr>
              <a:t>©2025 Daikin Applied  </a:t>
            </a:r>
            <a:endParaRPr lang="en-US" sz="800" dirty="0">
              <a:solidFill>
                <a:schemeClr val="bg1">
                  <a:lumMod val="50000"/>
                </a:schemeClr>
              </a:solidFill>
            </a:endParaRPr>
          </a:p>
        </p:txBody>
      </p:sp>
      <p:sp>
        <p:nvSpPr>
          <p:cNvPr id="6" name="Rectangle: Rounded Corners 5">
            <a:extLst>
              <a:ext uri="{FF2B5EF4-FFF2-40B4-BE49-F238E27FC236}">
                <a16:creationId xmlns:a16="http://schemas.microsoft.com/office/drawing/2014/main" id="{26449E41-12E3-6BE6-19A2-8F9BA0983D2F}"/>
              </a:ext>
            </a:extLst>
          </p:cNvPr>
          <p:cNvSpPr/>
          <p:nvPr/>
        </p:nvSpPr>
        <p:spPr>
          <a:xfrm>
            <a:off x="203037" y="981504"/>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1c</a:t>
            </a:r>
          </a:p>
        </p:txBody>
      </p:sp>
      <p:sp>
        <p:nvSpPr>
          <p:cNvPr id="9" name="Content Placeholder 2">
            <a:extLst>
              <a:ext uri="{FF2B5EF4-FFF2-40B4-BE49-F238E27FC236}">
                <a16:creationId xmlns:a16="http://schemas.microsoft.com/office/drawing/2014/main" id="{CDD7A3AA-6134-46FF-54D1-42FA36771ABC}"/>
              </a:ext>
            </a:extLst>
          </p:cNvPr>
          <p:cNvSpPr txBox="1">
            <a:spLocks/>
          </p:cNvSpPr>
          <p:nvPr/>
        </p:nvSpPr>
        <p:spPr>
          <a:xfrm>
            <a:off x="296341" y="998078"/>
            <a:ext cx="11599317" cy="419132"/>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867" b="1" kern="1200">
                <a:solidFill>
                  <a:schemeClr val="tx2"/>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1867"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1867"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1867"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568325"/>
            <a:r>
              <a:rPr lang="en-US" sz="2000" dirty="0"/>
              <a:t>Supplemental Heat</a:t>
            </a:r>
          </a:p>
        </p:txBody>
      </p:sp>
    </p:spTree>
    <p:extLst>
      <p:ext uri="{BB962C8B-B14F-4D97-AF65-F5344CB8AC3E}">
        <p14:creationId xmlns:p14="http://schemas.microsoft.com/office/powerpoint/2010/main" val="366111933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A85EC9F-8C4B-7F5E-8C88-ACF2609281C5}"/>
              </a:ext>
            </a:extLst>
          </p:cNvPr>
          <p:cNvPicPr>
            <a:picLocks noChangeAspect="1"/>
          </p:cNvPicPr>
          <p:nvPr/>
        </p:nvPicPr>
        <p:blipFill>
          <a:blip r:embed="rId2"/>
          <a:stretch>
            <a:fillRect/>
          </a:stretch>
        </p:blipFill>
        <p:spPr>
          <a:xfrm>
            <a:off x="8493619" y="825705"/>
            <a:ext cx="3085689" cy="2348468"/>
          </a:xfrm>
          <a:prstGeom prst="rect">
            <a:avLst/>
          </a:prstGeom>
          <a:effectLst>
            <a:softEdge rad="63500"/>
          </a:effectLst>
        </p:spPr>
      </p:pic>
      <p:pic>
        <p:nvPicPr>
          <p:cNvPr id="11" name="Picture 10">
            <a:extLst>
              <a:ext uri="{FF2B5EF4-FFF2-40B4-BE49-F238E27FC236}">
                <a16:creationId xmlns:a16="http://schemas.microsoft.com/office/drawing/2014/main" id="{96F2D199-9622-654D-B8F4-5464242A4882}"/>
              </a:ext>
            </a:extLst>
          </p:cNvPr>
          <p:cNvPicPr>
            <a:picLocks noChangeAspect="1"/>
          </p:cNvPicPr>
          <p:nvPr/>
        </p:nvPicPr>
        <p:blipFill>
          <a:blip r:embed="rId3"/>
          <a:stretch>
            <a:fillRect/>
          </a:stretch>
        </p:blipFill>
        <p:spPr>
          <a:xfrm>
            <a:off x="4740820" y="825706"/>
            <a:ext cx="2761312" cy="2348469"/>
          </a:xfrm>
          <a:prstGeom prst="rect">
            <a:avLst/>
          </a:prstGeom>
          <a:effectLst>
            <a:softEdge rad="63500"/>
          </a:effectLst>
        </p:spPr>
      </p:pic>
      <p:pic>
        <p:nvPicPr>
          <p:cNvPr id="10" name="Picture 9">
            <a:extLst>
              <a:ext uri="{FF2B5EF4-FFF2-40B4-BE49-F238E27FC236}">
                <a16:creationId xmlns:a16="http://schemas.microsoft.com/office/drawing/2014/main" id="{FAF20C16-6A4D-B5D1-E42E-158BC6FE47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6176" y="825706"/>
            <a:ext cx="3235103" cy="2386413"/>
          </a:xfrm>
          <a:prstGeom prst="rect">
            <a:avLst/>
          </a:prstGeom>
          <a:noFill/>
          <a:ln>
            <a:noFill/>
          </a:ln>
          <a:effectLst>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C7193959-CAA5-91F5-228A-BAC3C138A24E}"/>
              </a:ext>
            </a:extLst>
          </p:cNvPr>
          <p:cNvSpPr>
            <a:spLocks noGrp="1"/>
          </p:cNvSpPr>
          <p:nvPr>
            <p:ph type="title"/>
          </p:nvPr>
        </p:nvSpPr>
        <p:spPr/>
        <p:txBody>
          <a:bodyPr/>
          <a:lstStyle/>
          <a:p>
            <a:r>
              <a:rPr lang="en-US" dirty="0"/>
              <a:t>Supplemental Heat Options</a:t>
            </a:r>
          </a:p>
        </p:txBody>
      </p:sp>
      <p:sp>
        <p:nvSpPr>
          <p:cNvPr id="3" name="Footer Placeholder 2">
            <a:extLst>
              <a:ext uri="{FF2B5EF4-FFF2-40B4-BE49-F238E27FC236}">
                <a16:creationId xmlns:a16="http://schemas.microsoft.com/office/drawing/2014/main" id="{53DBE081-1688-C6DE-25D9-EC4B435F8B44}"/>
              </a:ext>
            </a:extLst>
          </p:cNvPr>
          <p:cNvSpPr>
            <a:spLocks noGrp="1"/>
          </p:cNvSpPr>
          <p:nvPr>
            <p:ph type="ftr" sz="quarter" idx="11"/>
          </p:nvPr>
        </p:nvSpPr>
        <p:spPr/>
        <p:txBody>
          <a:bodyPr/>
          <a:lstStyle/>
          <a:p>
            <a:r>
              <a:rPr lang="en-US" dirty="0"/>
              <a:t>© 2025 Daikin Applied  </a:t>
            </a:r>
            <a:endParaRPr lang="en-US" dirty="0">
              <a:solidFill>
                <a:schemeClr val="accent1"/>
              </a:solidFill>
            </a:endParaRPr>
          </a:p>
        </p:txBody>
      </p:sp>
      <p:sp>
        <p:nvSpPr>
          <p:cNvPr id="4" name="Content Placeholder 3">
            <a:extLst>
              <a:ext uri="{FF2B5EF4-FFF2-40B4-BE49-F238E27FC236}">
                <a16:creationId xmlns:a16="http://schemas.microsoft.com/office/drawing/2014/main" id="{9169F044-7809-CBBA-D97B-FC75032DC673}"/>
              </a:ext>
            </a:extLst>
          </p:cNvPr>
          <p:cNvSpPr>
            <a:spLocks noGrp="1"/>
          </p:cNvSpPr>
          <p:nvPr>
            <p:ph sz="quarter" idx="10"/>
          </p:nvPr>
        </p:nvSpPr>
        <p:spPr>
          <a:xfrm>
            <a:off x="437424" y="3381105"/>
            <a:ext cx="3694313" cy="516239"/>
          </a:xfrm>
        </p:spPr>
        <p:txBody>
          <a:bodyPr/>
          <a:lstStyle/>
          <a:p>
            <a:r>
              <a:rPr lang="en-US" dirty="0"/>
              <a:t>Natural Gas/Propane</a:t>
            </a:r>
          </a:p>
          <a:p>
            <a:endParaRPr lang="en-US" dirty="0"/>
          </a:p>
        </p:txBody>
      </p:sp>
      <p:sp>
        <p:nvSpPr>
          <p:cNvPr id="5" name="Content Placeholder 4">
            <a:extLst>
              <a:ext uri="{FF2B5EF4-FFF2-40B4-BE49-F238E27FC236}">
                <a16:creationId xmlns:a16="http://schemas.microsoft.com/office/drawing/2014/main" id="{4471E140-EDE4-CE66-106C-683BB863B114}"/>
              </a:ext>
            </a:extLst>
          </p:cNvPr>
          <p:cNvSpPr>
            <a:spLocks noGrp="1"/>
          </p:cNvSpPr>
          <p:nvPr>
            <p:ph sz="quarter" idx="17"/>
          </p:nvPr>
        </p:nvSpPr>
        <p:spPr>
          <a:xfrm>
            <a:off x="437424" y="3808734"/>
            <a:ext cx="3694313" cy="2339220"/>
          </a:xfrm>
        </p:spPr>
        <p:txBody>
          <a:bodyPr/>
          <a:lstStyle/>
          <a:p>
            <a:pPr marL="228594" indent="-228594">
              <a:buClr>
                <a:srgbClr val="0097E0"/>
              </a:buClr>
              <a:buFont typeface="Arial" panose="020B0604020202020204" pitchFamily="34" charset="0"/>
              <a:buChar char="•"/>
            </a:pPr>
            <a:r>
              <a:rPr lang="en-US" sz="1600" b="0" dirty="0"/>
              <a:t>Simultaneous dual fuel operation</a:t>
            </a:r>
          </a:p>
          <a:p>
            <a:pPr marL="228594" indent="-228594">
              <a:buClr>
                <a:srgbClr val="0097E0"/>
              </a:buClr>
              <a:buFont typeface="Arial" panose="020B0604020202020204" pitchFamily="34" charset="0"/>
              <a:buChar char="•"/>
            </a:pPr>
            <a:r>
              <a:rPr lang="en-US" sz="1600" b="0" dirty="0"/>
              <a:t>Staged or Modulating controls</a:t>
            </a:r>
          </a:p>
          <a:p>
            <a:pPr marL="228594" indent="-228594">
              <a:buClr>
                <a:srgbClr val="0097E0"/>
              </a:buClr>
              <a:buFont typeface="Arial" panose="020B0604020202020204" pitchFamily="34" charset="0"/>
              <a:buChar char="•"/>
            </a:pPr>
            <a:r>
              <a:rPr lang="en-US" sz="1600" b="0" dirty="0"/>
              <a:t>High turndown</a:t>
            </a:r>
          </a:p>
          <a:p>
            <a:pPr marL="228594" indent="-228594">
              <a:buClr>
                <a:srgbClr val="0097E0"/>
              </a:buClr>
              <a:buFont typeface="Arial" panose="020B0604020202020204" pitchFamily="34" charset="0"/>
              <a:buChar char="•"/>
            </a:pPr>
            <a:r>
              <a:rPr lang="en-US" sz="1600" b="0" dirty="0"/>
              <a:t>High temp rise</a:t>
            </a:r>
          </a:p>
        </p:txBody>
      </p:sp>
      <p:sp>
        <p:nvSpPr>
          <p:cNvPr id="6" name="Content Placeholder 5">
            <a:extLst>
              <a:ext uri="{FF2B5EF4-FFF2-40B4-BE49-F238E27FC236}">
                <a16:creationId xmlns:a16="http://schemas.microsoft.com/office/drawing/2014/main" id="{A75824AA-24E6-B4E0-46EE-96AA7E22D53D}"/>
              </a:ext>
            </a:extLst>
          </p:cNvPr>
          <p:cNvSpPr>
            <a:spLocks noGrp="1"/>
          </p:cNvSpPr>
          <p:nvPr>
            <p:ph sz="quarter" idx="18"/>
          </p:nvPr>
        </p:nvSpPr>
        <p:spPr>
          <a:xfrm>
            <a:off x="4274320" y="3381105"/>
            <a:ext cx="3694313" cy="516239"/>
          </a:xfrm>
        </p:spPr>
        <p:txBody>
          <a:bodyPr/>
          <a:lstStyle/>
          <a:p>
            <a:r>
              <a:rPr lang="en-US" dirty="0"/>
              <a:t>Electric</a:t>
            </a:r>
          </a:p>
        </p:txBody>
      </p:sp>
      <p:sp>
        <p:nvSpPr>
          <p:cNvPr id="7" name="Content Placeholder 6">
            <a:extLst>
              <a:ext uri="{FF2B5EF4-FFF2-40B4-BE49-F238E27FC236}">
                <a16:creationId xmlns:a16="http://schemas.microsoft.com/office/drawing/2014/main" id="{EE497316-4618-E963-E77B-A1401AD205B2}"/>
              </a:ext>
            </a:extLst>
          </p:cNvPr>
          <p:cNvSpPr>
            <a:spLocks noGrp="1"/>
          </p:cNvSpPr>
          <p:nvPr>
            <p:ph sz="quarter" idx="19"/>
          </p:nvPr>
        </p:nvSpPr>
        <p:spPr>
          <a:xfrm>
            <a:off x="4274320" y="3808734"/>
            <a:ext cx="3610676" cy="2339220"/>
          </a:xfrm>
        </p:spPr>
        <p:txBody>
          <a:bodyPr/>
          <a:lstStyle/>
          <a:p>
            <a:pPr marL="228594" indent="-228594">
              <a:buClr>
                <a:srgbClr val="0097E0"/>
              </a:buClr>
              <a:buFont typeface="Arial" panose="020B0604020202020204" pitchFamily="34" charset="0"/>
              <a:buChar char="•"/>
            </a:pPr>
            <a:r>
              <a:rPr lang="en-US" sz="1600" b="0" dirty="0"/>
              <a:t>High temp rise</a:t>
            </a:r>
          </a:p>
          <a:p>
            <a:pPr marL="228594" indent="-228594">
              <a:buClr>
                <a:srgbClr val="0097E0"/>
              </a:buClr>
              <a:buFont typeface="Arial" panose="020B0604020202020204" pitchFamily="34" charset="0"/>
              <a:buChar char="•"/>
            </a:pPr>
            <a:r>
              <a:rPr lang="en-US" sz="1600" b="0" dirty="0"/>
              <a:t>Staged or SCR controls</a:t>
            </a:r>
          </a:p>
          <a:p>
            <a:pPr marL="228594" indent="-228594">
              <a:buClr>
                <a:srgbClr val="0097E0"/>
              </a:buClr>
              <a:buFont typeface="Arial" panose="020B0604020202020204" pitchFamily="34" charset="0"/>
              <a:buChar char="•"/>
            </a:pPr>
            <a:r>
              <a:rPr lang="en-US" sz="1600" b="0" dirty="0"/>
              <a:t>Keep MCA/MROPD down on heat pumps by using:</a:t>
            </a:r>
          </a:p>
          <a:p>
            <a:pPr marL="461422" lvl="1" indent="-228594">
              <a:buClr>
                <a:srgbClr val="0097E0"/>
              </a:buClr>
              <a:buFont typeface="Arial" panose="020B0604020202020204" pitchFamily="34" charset="0"/>
              <a:buChar char="–"/>
            </a:pPr>
            <a:r>
              <a:rPr lang="en-US" sz="1600" dirty="0"/>
              <a:t>EH dedicated power option</a:t>
            </a:r>
          </a:p>
          <a:p>
            <a:pPr marL="461422" lvl="1" indent="-228594">
              <a:buClr>
                <a:srgbClr val="0097E0"/>
              </a:buClr>
              <a:buFont typeface="Arial" panose="020B0604020202020204" pitchFamily="34" charset="0"/>
              <a:buChar char="–"/>
            </a:pPr>
            <a:r>
              <a:rPr lang="en-US" sz="1600" dirty="0"/>
              <a:t>kW limiting controls</a:t>
            </a:r>
          </a:p>
          <a:p>
            <a:endParaRPr lang="en-US" dirty="0"/>
          </a:p>
        </p:txBody>
      </p:sp>
      <p:sp>
        <p:nvSpPr>
          <p:cNvPr id="8" name="Content Placeholder 7">
            <a:extLst>
              <a:ext uri="{FF2B5EF4-FFF2-40B4-BE49-F238E27FC236}">
                <a16:creationId xmlns:a16="http://schemas.microsoft.com/office/drawing/2014/main" id="{2F121F04-832B-E6C2-3269-960106EC9768}"/>
              </a:ext>
            </a:extLst>
          </p:cNvPr>
          <p:cNvSpPr>
            <a:spLocks noGrp="1"/>
          </p:cNvSpPr>
          <p:nvPr>
            <p:ph sz="quarter" idx="20"/>
          </p:nvPr>
        </p:nvSpPr>
        <p:spPr>
          <a:xfrm>
            <a:off x="8084318" y="3381105"/>
            <a:ext cx="3694313" cy="516239"/>
          </a:xfrm>
        </p:spPr>
        <p:txBody>
          <a:bodyPr/>
          <a:lstStyle/>
          <a:p>
            <a:r>
              <a:rPr lang="en-US" dirty="0"/>
              <a:t>Hot Water / Steam</a:t>
            </a:r>
          </a:p>
        </p:txBody>
      </p:sp>
      <p:sp>
        <p:nvSpPr>
          <p:cNvPr id="9" name="Content Placeholder 8">
            <a:extLst>
              <a:ext uri="{FF2B5EF4-FFF2-40B4-BE49-F238E27FC236}">
                <a16:creationId xmlns:a16="http://schemas.microsoft.com/office/drawing/2014/main" id="{8E0F2575-6720-1D51-FF90-AF307E4804E5}"/>
              </a:ext>
            </a:extLst>
          </p:cNvPr>
          <p:cNvSpPr>
            <a:spLocks noGrp="1"/>
          </p:cNvSpPr>
          <p:nvPr>
            <p:ph sz="quarter" idx="21"/>
          </p:nvPr>
        </p:nvSpPr>
        <p:spPr>
          <a:xfrm>
            <a:off x="8084320" y="3808734"/>
            <a:ext cx="3494989" cy="2339220"/>
          </a:xfrm>
        </p:spPr>
        <p:txBody>
          <a:bodyPr/>
          <a:lstStyle/>
          <a:p>
            <a:pPr marL="228594" indent="-228594">
              <a:buClr>
                <a:srgbClr val="0097E0"/>
              </a:buClr>
              <a:buFont typeface="Arial" panose="020B0604020202020204" pitchFamily="34" charset="0"/>
              <a:buChar char="•"/>
            </a:pPr>
            <a:r>
              <a:rPr lang="en-US" sz="1600" b="0" dirty="0"/>
              <a:t>Coil options</a:t>
            </a:r>
          </a:p>
          <a:p>
            <a:pPr marL="228594" indent="-228594">
              <a:buClr>
                <a:srgbClr val="0097E0"/>
              </a:buClr>
              <a:buFont typeface="Arial" panose="020B0604020202020204" pitchFamily="34" charset="0"/>
              <a:buChar char="•"/>
            </a:pPr>
            <a:r>
              <a:rPr lang="en-US" sz="1600" b="0" dirty="0"/>
              <a:t>Factory installed freeze-stat option</a:t>
            </a:r>
          </a:p>
          <a:p>
            <a:pPr marL="228594" indent="-228594">
              <a:buClr>
                <a:srgbClr val="0097E0"/>
              </a:buClr>
              <a:buFont typeface="Arial" panose="020B0604020202020204" pitchFamily="34" charset="0"/>
              <a:buChar char="•"/>
            </a:pPr>
            <a:r>
              <a:rPr lang="en-US" sz="1600" b="0" dirty="0"/>
              <a:t>Factory installed valve packages available</a:t>
            </a:r>
          </a:p>
        </p:txBody>
      </p:sp>
    </p:spTree>
    <p:extLst>
      <p:ext uri="{BB962C8B-B14F-4D97-AF65-F5344CB8AC3E}">
        <p14:creationId xmlns:p14="http://schemas.microsoft.com/office/powerpoint/2010/main" val="417455920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5BA1-D938-F16D-45EA-2829C68A516F}"/>
              </a:ext>
            </a:extLst>
          </p:cNvPr>
          <p:cNvSpPr>
            <a:spLocks noGrp="1"/>
          </p:cNvSpPr>
          <p:nvPr>
            <p:ph type="title"/>
          </p:nvPr>
        </p:nvSpPr>
        <p:spPr/>
        <p:txBody>
          <a:bodyPr/>
          <a:lstStyle/>
          <a:p>
            <a:r>
              <a:rPr lang="en-US" dirty="0"/>
              <a:t>Heat Pump System Challenges</a:t>
            </a:r>
          </a:p>
        </p:txBody>
      </p:sp>
      <p:sp>
        <p:nvSpPr>
          <p:cNvPr id="3" name="Content Placeholder 2">
            <a:extLst>
              <a:ext uri="{FF2B5EF4-FFF2-40B4-BE49-F238E27FC236}">
                <a16:creationId xmlns:a16="http://schemas.microsoft.com/office/drawing/2014/main" id="{5E7AA503-7010-080D-3C88-A4C46F981C0C}"/>
              </a:ext>
            </a:extLst>
          </p:cNvPr>
          <p:cNvSpPr>
            <a:spLocks noGrp="1"/>
          </p:cNvSpPr>
          <p:nvPr>
            <p:ph sz="quarter" idx="10"/>
          </p:nvPr>
        </p:nvSpPr>
        <p:spPr/>
        <p:txBody>
          <a:bodyPr/>
          <a:lstStyle/>
          <a:p>
            <a:pPr marL="457200"/>
            <a:r>
              <a:rPr lang="en-US" dirty="0"/>
              <a:t>DOAS</a:t>
            </a:r>
          </a:p>
        </p:txBody>
      </p:sp>
      <p:sp>
        <p:nvSpPr>
          <p:cNvPr id="4" name="Content Placeholder 3">
            <a:extLst>
              <a:ext uri="{FF2B5EF4-FFF2-40B4-BE49-F238E27FC236}">
                <a16:creationId xmlns:a16="http://schemas.microsoft.com/office/drawing/2014/main" id="{A52233D2-0D0E-B21C-2D61-3A299E3BE677}"/>
              </a:ext>
            </a:extLst>
          </p:cNvPr>
          <p:cNvSpPr>
            <a:spLocks noGrp="1"/>
          </p:cNvSpPr>
          <p:nvPr>
            <p:ph sz="quarter" idx="18"/>
          </p:nvPr>
        </p:nvSpPr>
        <p:spPr/>
        <p:txBody>
          <a:bodyPr/>
          <a:lstStyle/>
          <a:p>
            <a:r>
              <a:rPr lang="en-US" dirty="0"/>
              <a:t>During defrost indoor coil subject to freezing</a:t>
            </a:r>
          </a:p>
          <a:p>
            <a:r>
              <a:rPr lang="en-US" dirty="0"/>
              <a:t>Frozen indoor coil will “snowball” into controls problem</a:t>
            </a:r>
          </a:p>
          <a:p>
            <a:endParaRPr lang="en-US" dirty="0"/>
          </a:p>
        </p:txBody>
      </p:sp>
      <p:sp>
        <p:nvSpPr>
          <p:cNvPr id="5" name="Footer Placeholder 4">
            <a:extLst>
              <a:ext uri="{FF2B5EF4-FFF2-40B4-BE49-F238E27FC236}">
                <a16:creationId xmlns:a16="http://schemas.microsoft.com/office/drawing/2014/main" id="{BC4A1319-803B-4EAC-4313-51AE666872D3}"/>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6" name="Rectangle: Rounded Corners 5">
            <a:extLst>
              <a:ext uri="{FF2B5EF4-FFF2-40B4-BE49-F238E27FC236}">
                <a16:creationId xmlns:a16="http://schemas.microsoft.com/office/drawing/2014/main" id="{26449E41-12E3-6BE6-19A2-8F9BA0983D2F}"/>
              </a:ext>
            </a:extLst>
          </p:cNvPr>
          <p:cNvSpPr/>
          <p:nvPr/>
        </p:nvSpPr>
        <p:spPr>
          <a:xfrm>
            <a:off x="203037" y="981504"/>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1d</a:t>
            </a:r>
          </a:p>
        </p:txBody>
      </p:sp>
      <p:grpSp>
        <p:nvGrpSpPr>
          <p:cNvPr id="7" name="Group 6">
            <a:extLst>
              <a:ext uri="{FF2B5EF4-FFF2-40B4-BE49-F238E27FC236}">
                <a16:creationId xmlns:a16="http://schemas.microsoft.com/office/drawing/2014/main" id="{38D8596F-976E-6FD6-1E97-9CD2033EFE79}"/>
              </a:ext>
            </a:extLst>
          </p:cNvPr>
          <p:cNvGrpSpPr/>
          <p:nvPr/>
        </p:nvGrpSpPr>
        <p:grpSpPr>
          <a:xfrm>
            <a:off x="5554953" y="2975289"/>
            <a:ext cx="6480149" cy="3442447"/>
            <a:chOff x="0" y="1249174"/>
            <a:chExt cx="4707781" cy="2389376"/>
          </a:xfrm>
        </p:grpSpPr>
        <p:pic>
          <p:nvPicPr>
            <p:cNvPr id="8" name="Picture 7">
              <a:extLst>
                <a:ext uri="{FF2B5EF4-FFF2-40B4-BE49-F238E27FC236}">
                  <a16:creationId xmlns:a16="http://schemas.microsoft.com/office/drawing/2014/main" id="{8B62CC2A-8CDC-10DA-9276-4A96FC8840B4}"/>
                </a:ext>
              </a:extLst>
            </p:cNvPr>
            <p:cNvPicPr>
              <a:picLocks noChangeAspect="1"/>
            </p:cNvPicPr>
            <p:nvPr/>
          </p:nvPicPr>
          <p:blipFill>
            <a:blip r:embed="rId2"/>
            <a:stretch>
              <a:fillRect/>
            </a:stretch>
          </p:blipFill>
          <p:spPr>
            <a:xfrm>
              <a:off x="0" y="1249174"/>
              <a:ext cx="4707781" cy="2389376"/>
            </a:xfrm>
            <a:prstGeom prst="rect">
              <a:avLst/>
            </a:prstGeom>
          </p:spPr>
        </p:pic>
        <p:sp>
          <p:nvSpPr>
            <p:cNvPr id="9" name="Arrow: Up 8">
              <a:extLst>
                <a:ext uri="{FF2B5EF4-FFF2-40B4-BE49-F238E27FC236}">
                  <a16:creationId xmlns:a16="http://schemas.microsoft.com/office/drawing/2014/main" id="{768D4053-BD38-4E70-F4F7-B5A06126DCF7}"/>
                </a:ext>
              </a:extLst>
            </p:cNvPr>
            <p:cNvSpPr/>
            <p:nvPr/>
          </p:nvSpPr>
          <p:spPr>
            <a:xfrm>
              <a:off x="533400" y="2409088"/>
              <a:ext cx="290830" cy="420232"/>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 9">
              <a:extLst>
                <a:ext uri="{FF2B5EF4-FFF2-40B4-BE49-F238E27FC236}">
                  <a16:creationId xmlns:a16="http://schemas.microsoft.com/office/drawing/2014/main" id="{0E4F6083-1857-FC59-2DB1-9C29AE3003E8}"/>
                </a:ext>
              </a:extLst>
            </p:cNvPr>
            <p:cNvSpPr/>
            <p:nvPr/>
          </p:nvSpPr>
          <p:spPr>
            <a:xfrm rot="5400000">
              <a:off x="840046" y="1832550"/>
              <a:ext cx="280154" cy="436245"/>
            </a:xfrm>
            <a:prstGeom prst="up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Arrow: Up 10">
              <a:extLst>
                <a:ext uri="{FF2B5EF4-FFF2-40B4-BE49-F238E27FC236}">
                  <a16:creationId xmlns:a16="http://schemas.microsoft.com/office/drawing/2014/main" id="{D3F15DDA-524B-77F1-8B33-903D39070B26}"/>
                </a:ext>
              </a:extLst>
            </p:cNvPr>
            <p:cNvSpPr/>
            <p:nvPr/>
          </p:nvSpPr>
          <p:spPr>
            <a:xfrm rot="10800000">
              <a:off x="2133600" y="3101292"/>
              <a:ext cx="376555" cy="46746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Up 11">
              <a:extLst>
                <a:ext uri="{FF2B5EF4-FFF2-40B4-BE49-F238E27FC236}">
                  <a16:creationId xmlns:a16="http://schemas.microsoft.com/office/drawing/2014/main" id="{9110EA64-1362-7B37-1EE4-0613FA7939E1}"/>
                </a:ext>
              </a:extLst>
            </p:cNvPr>
            <p:cNvSpPr/>
            <p:nvPr/>
          </p:nvSpPr>
          <p:spPr>
            <a:xfrm rot="10800000">
              <a:off x="2133599" y="2416599"/>
              <a:ext cx="376555" cy="467461"/>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6B561675-58E6-C530-831F-3DD0BEA08F30}"/>
              </a:ext>
            </a:extLst>
          </p:cNvPr>
          <p:cNvPicPr>
            <a:picLocks noChangeAspect="1"/>
          </p:cNvPicPr>
          <p:nvPr/>
        </p:nvPicPr>
        <p:blipFill>
          <a:blip r:embed="rId3"/>
          <a:stretch>
            <a:fillRect/>
          </a:stretch>
        </p:blipFill>
        <p:spPr>
          <a:xfrm>
            <a:off x="322730" y="3044414"/>
            <a:ext cx="5713612" cy="3335186"/>
          </a:xfrm>
          <a:prstGeom prst="rect">
            <a:avLst/>
          </a:prstGeom>
        </p:spPr>
      </p:pic>
      <p:sp>
        <p:nvSpPr>
          <p:cNvPr id="14" name="TextBox 13">
            <a:extLst>
              <a:ext uri="{FF2B5EF4-FFF2-40B4-BE49-F238E27FC236}">
                <a16:creationId xmlns:a16="http://schemas.microsoft.com/office/drawing/2014/main" id="{71EE7883-951B-607A-B499-6AC151AE4BE6}"/>
              </a:ext>
            </a:extLst>
          </p:cNvPr>
          <p:cNvSpPr txBox="1"/>
          <p:nvPr/>
        </p:nvSpPr>
        <p:spPr>
          <a:xfrm>
            <a:off x="638287" y="2736637"/>
            <a:ext cx="4555699" cy="307777"/>
          </a:xfrm>
          <a:prstGeom prst="rect">
            <a:avLst/>
          </a:prstGeom>
          <a:noFill/>
        </p:spPr>
        <p:txBody>
          <a:bodyPr wrap="square" rtlCol="0">
            <a:spAutoFit/>
          </a:bodyPr>
          <a:lstStyle/>
          <a:p>
            <a:r>
              <a:rPr lang="en-US" sz="1400" b="1" u="sng" dirty="0"/>
              <a:t>Mixed Air Defrost Operation</a:t>
            </a:r>
          </a:p>
        </p:txBody>
      </p:sp>
      <p:sp>
        <p:nvSpPr>
          <p:cNvPr id="15" name="TextBox 14">
            <a:extLst>
              <a:ext uri="{FF2B5EF4-FFF2-40B4-BE49-F238E27FC236}">
                <a16:creationId xmlns:a16="http://schemas.microsoft.com/office/drawing/2014/main" id="{BDFAF40B-B648-85C1-5F41-87D1DD35F653}"/>
              </a:ext>
            </a:extLst>
          </p:cNvPr>
          <p:cNvSpPr txBox="1"/>
          <p:nvPr/>
        </p:nvSpPr>
        <p:spPr>
          <a:xfrm>
            <a:off x="6689486" y="2821400"/>
            <a:ext cx="4555699" cy="307777"/>
          </a:xfrm>
          <a:prstGeom prst="rect">
            <a:avLst/>
          </a:prstGeom>
          <a:noFill/>
        </p:spPr>
        <p:txBody>
          <a:bodyPr wrap="square" rtlCol="0">
            <a:spAutoFit/>
          </a:bodyPr>
          <a:lstStyle/>
          <a:p>
            <a:r>
              <a:rPr lang="en-US" sz="1400" b="1" u="sng" dirty="0"/>
              <a:t>DOAS Defrost Operation</a:t>
            </a:r>
          </a:p>
        </p:txBody>
      </p:sp>
    </p:spTree>
    <p:extLst>
      <p:ext uri="{BB962C8B-B14F-4D97-AF65-F5344CB8AC3E}">
        <p14:creationId xmlns:p14="http://schemas.microsoft.com/office/powerpoint/2010/main" val="139144075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5BA1-D938-F16D-45EA-2829C68A516F}"/>
              </a:ext>
            </a:extLst>
          </p:cNvPr>
          <p:cNvSpPr>
            <a:spLocks noGrp="1"/>
          </p:cNvSpPr>
          <p:nvPr>
            <p:ph type="title"/>
          </p:nvPr>
        </p:nvSpPr>
        <p:spPr/>
        <p:txBody>
          <a:bodyPr/>
          <a:lstStyle/>
          <a:p>
            <a:r>
              <a:rPr lang="en-US" dirty="0"/>
              <a:t>Heat Pump System Challenges</a:t>
            </a:r>
          </a:p>
        </p:txBody>
      </p:sp>
      <p:sp>
        <p:nvSpPr>
          <p:cNvPr id="3" name="Content Placeholder 2">
            <a:extLst>
              <a:ext uri="{FF2B5EF4-FFF2-40B4-BE49-F238E27FC236}">
                <a16:creationId xmlns:a16="http://schemas.microsoft.com/office/drawing/2014/main" id="{5E7AA503-7010-080D-3C88-A4C46F981C0C}"/>
              </a:ext>
            </a:extLst>
          </p:cNvPr>
          <p:cNvSpPr>
            <a:spLocks noGrp="1"/>
          </p:cNvSpPr>
          <p:nvPr>
            <p:ph sz="quarter" idx="10"/>
          </p:nvPr>
        </p:nvSpPr>
        <p:spPr/>
        <p:txBody>
          <a:bodyPr/>
          <a:lstStyle/>
          <a:p>
            <a:pPr marL="457200"/>
            <a:r>
              <a:rPr lang="en-US" dirty="0"/>
              <a:t>DOAS</a:t>
            </a:r>
          </a:p>
        </p:txBody>
      </p:sp>
      <p:sp>
        <p:nvSpPr>
          <p:cNvPr id="4" name="Content Placeholder 3">
            <a:extLst>
              <a:ext uri="{FF2B5EF4-FFF2-40B4-BE49-F238E27FC236}">
                <a16:creationId xmlns:a16="http://schemas.microsoft.com/office/drawing/2014/main" id="{A52233D2-0D0E-B21C-2D61-3A299E3BE677}"/>
              </a:ext>
            </a:extLst>
          </p:cNvPr>
          <p:cNvSpPr>
            <a:spLocks noGrp="1"/>
          </p:cNvSpPr>
          <p:nvPr>
            <p:ph sz="quarter" idx="18"/>
          </p:nvPr>
        </p:nvSpPr>
        <p:spPr/>
        <p:txBody>
          <a:bodyPr/>
          <a:lstStyle/>
          <a:p>
            <a:r>
              <a:rPr lang="en-US" dirty="0"/>
              <a:t>During defrost Preheat will be engaged to prevent any possibility of the indoor coil freezing.</a:t>
            </a:r>
          </a:p>
          <a:p>
            <a:pPr marL="0" indent="0">
              <a:buNone/>
            </a:pPr>
            <a:endParaRPr lang="en-US" dirty="0"/>
          </a:p>
        </p:txBody>
      </p:sp>
      <p:sp>
        <p:nvSpPr>
          <p:cNvPr id="5" name="Footer Placeholder 4">
            <a:extLst>
              <a:ext uri="{FF2B5EF4-FFF2-40B4-BE49-F238E27FC236}">
                <a16:creationId xmlns:a16="http://schemas.microsoft.com/office/drawing/2014/main" id="{BC4A1319-803B-4EAC-4313-51AE666872D3}"/>
              </a:ext>
            </a:extLst>
          </p:cNvPr>
          <p:cNvSpPr>
            <a:spLocks noGrp="1"/>
          </p:cNvSpPr>
          <p:nvPr>
            <p:ph type="ftr" sz="quarter" idx="3"/>
          </p:nvPr>
        </p:nvSpPr>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
        <p:nvSpPr>
          <p:cNvPr id="6" name="Rectangle: Rounded Corners 5">
            <a:extLst>
              <a:ext uri="{FF2B5EF4-FFF2-40B4-BE49-F238E27FC236}">
                <a16:creationId xmlns:a16="http://schemas.microsoft.com/office/drawing/2014/main" id="{26449E41-12E3-6BE6-19A2-8F9BA0983D2F}"/>
              </a:ext>
            </a:extLst>
          </p:cNvPr>
          <p:cNvSpPr/>
          <p:nvPr/>
        </p:nvSpPr>
        <p:spPr>
          <a:xfrm>
            <a:off x="203037" y="981504"/>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1d</a:t>
            </a:r>
          </a:p>
        </p:txBody>
      </p:sp>
      <p:sp>
        <p:nvSpPr>
          <p:cNvPr id="16" name="TextBox 15">
            <a:extLst>
              <a:ext uri="{FF2B5EF4-FFF2-40B4-BE49-F238E27FC236}">
                <a16:creationId xmlns:a16="http://schemas.microsoft.com/office/drawing/2014/main" id="{DF28CA53-6A9F-12FD-B0C0-A0981BB7C105}"/>
              </a:ext>
            </a:extLst>
          </p:cNvPr>
          <p:cNvSpPr txBox="1"/>
          <p:nvPr/>
        </p:nvSpPr>
        <p:spPr>
          <a:xfrm>
            <a:off x="3449023" y="2741516"/>
            <a:ext cx="45556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000000"/>
                </a:solidFill>
                <a:effectLst/>
                <a:uLnTx/>
                <a:uFillTx/>
                <a:latin typeface="Arial"/>
                <a:ea typeface="+mn-ea"/>
                <a:cs typeface="+mn-cs"/>
              </a:rPr>
              <a:t>DOAS</a:t>
            </a:r>
            <a:r>
              <a:rPr lang="en-US" sz="1400" b="1" u="sng" dirty="0">
                <a:solidFill>
                  <a:srgbClr val="000000"/>
                </a:solidFill>
                <a:latin typeface="Arial"/>
              </a:rPr>
              <a:t> Preheat Option</a:t>
            </a:r>
            <a:endParaRPr kumimoji="0" lang="en-US" sz="1400" b="1" i="0" u="sng" strike="noStrike" kern="1200" cap="none" spc="0" normalizeH="0" baseline="0" noProof="0" dirty="0">
              <a:ln>
                <a:noFill/>
              </a:ln>
              <a:solidFill>
                <a:srgbClr val="000000"/>
              </a:solidFill>
              <a:effectLst/>
              <a:uLnTx/>
              <a:uFillTx/>
              <a:latin typeface="Arial"/>
              <a:ea typeface="+mn-ea"/>
              <a:cs typeface="+mn-cs"/>
            </a:endParaRPr>
          </a:p>
        </p:txBody>
      </p:sp>
      <p:pic>
        <p:nvPicPr>
          <p:cNvPr id="17" name="Picture 16">
            <a:extLst>
              <a:ext uri="{FF2B5EF4-FFF2-40B4-BE49-F238E27FC236}">
                <a16:creationId xmlns:a16="http://schemas.microsoft.com/office/drawing/2014/main" id="{57A4ECB9-A17A-DA65-BF9F-43E885573530}"/>
              </a:ext>
            </a:extLst>
          </p:cNvPr>
          <p:cNvPicPr>
            <a:picLocks noChangeAspect="1"/>
          </p:cNvPicPr>
          <p:nvPr/>
        </p:nvPicPr>
        <p:blipFill>
          <a:blip r:embed="rId2"/>
          <a:stretch>
            <a:fillRect/>
          </a:stretch>
        </p:blipFill>
        <p:spPr>
          <a:xfrm>
            <a:off x="2411829" y="3049293"/>
            <a:ext cx="6630085" cy="3407721"/>
          </a:xfrm>
          <a:prstGeom prst="rect">
            <a:avLst/>
          </a:prstGeom>
        </p:spPr>
      </p:pic>
    </p:spTree>
    <p:extLst>
      <p:ext uri="{BB962C8B-B14F-4D97-AF65-F5344CB8AC3E}">
        <p14:creationId xmlns:p14="http://schemas.microsoft.com/office/powerpoint/2010/main" val="241136654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dirty="0"/>
              <a:t>Heat Pump System Challenges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5275" y="855662"/>
            <a:ext cx="11599863" cy="419100"/>
          </a:xfrm>
        </p:spPr>
        <p:txBody>
          <a:bodyPr/>
          <a:lstStyle/>
          <a:p>
            <a:pPr marL="914400"/>
            <a:r>
              <a:rPr lang="en-US" dirty="0"/>
              <a:t>Emissions</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277" y="1256287"/>
            <a:ext cx="4059010" cy="4892101"/>
          </a:xfrm>
        </p:spPr>
        <p:txBody>
          <a:bodyPr/>
          <a:lstStyle/>
          <a:p>
            <a:r>
              <a:rPr lang="en-US" dirty="0"/>
              <a:t>As ambient temperature decreases, heat pump COP decreases</a:t>
            </a:r>
          </a:p>
          <a:p>
            <a:r>
              <a:rPr lang="en-US" dirty="0"/>
              <a:t>As COP decreases, more power is required to operate the heat pump for a given capacity, resulting in greater energy consumption</a:t>
            </a:r>
          </a:p>
          <a:p>
            <a:r>
              <a:rPr lang="en-US" dirty="0"/>
              <a:t>More energy consumption in turn yields greater emissions</a:t>
            </a:r>
          </a:p>
          <a:p>
            <a:endParaRPr lang="en-US" dirty="0"/>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p>
        </p:txBody>
      </p:sp>
      <p:graphicFrame>
        <p:nvGraphicFramePr>
          <p:cNvPr id="9" name="Chart 8">
            <a:extLst>
              <a:ext uri="{FF2B5EF4-FFF2-40B4-BE49-F238E27FC236}">
                <a16:creationId xmlns:a16="http://schemas.microsoft.com/office/drawing/2014/main" id="{8D43141D-B24F-AA80-E0D1-CAEE48E84A7B}"/>
              </a:ext>
            </a:extLst>
          </p:cNvPr>
          <p:cNvGraphicFramePr>
            <a:graphicFrameLocks noGrp="1"/>
          </p:cNvGraphicFramePr>
          <p:nvPr/>
        </p:nvGraphicFramePr>
        <p:xfrm>
          <a:off x="4452257" y="784370"/>
          <a:ext cx="7442881" cy="5509353"/>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D2A7909-AA1A-F1AD-4348-A6CF3BBD4689}"/>
                  </a:ext>
                </a:extLst>
              </p:cNvPr>
              <p:cNvSpPr txBox="1"/>
              <p:nvPr/>
            </p:nvSpPr>
            <p:spPr>
              <a:xfrm>
                <a:off x="7390021" y="1614117"/>
                <a:ext cx="1567352" cy="276999"/>
              </a:xfrm>
              <a:prstGeom prst="rect">
                <a:avLst/>
              </a:prstGeom>
              <a:noFill/>
            </p:spPr>
            <p:txBody>
              <a:bodyPr wrap="none" lIns="0" tIns="0" rIns="0" bIns="0" rtlCol="0">
                <a:spAutoFit/>
              </a:bodyPr>
              <a:lstStyle/>
              <a:p>
                <a:r>
                  <a:rPr lang="en-US" dirty="0">
                    <a:solidFill>
                      <a:schemeClr val="tx2"/>
                    </a:solidFill>
                  </a:rPr>
                  <a:t>COP </a:t>
                </a:r>
                <a14:m>
                  <m:oMath xmlns:m="http://schemas.openxmlformats.org/officeDocument/2006/math">
                    <m:r>
                      <a:rPr lang="en-US"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𝑓</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𝑂𝐴𝑇</m:t>
                    </m:r>
                    <m:r>
                      <a:rPr lang="en-US" b="0" i="1" smtClean="0">
                        <a:solidFill>
                          <a:schemeClr val="tx2"/>
                        </a:solidFill>
                        <a:latin typeface="Cambria Math" panose="02040503050406030204" pitchFamily="18" charset="0"/>
                      </a:rPr>
                      <m:t>)</m:t>
                    </m:r>
                  </m:oMath>
                </a14:m>
                <a:endParaRPr lang="en-US" dirty="0">
                  <a:solidFill>
                    <a:schemeClr val="tx2"/>
                  </a:solidFill>
                </a:endParaRPr>
              </a:p>
            </p:txBody>
          </p:sp>
        </mc:Choice>
        <mc:Fallback xmlns="">
          <p:sp>
            <p:nvSpPr>
              <p:cNvPr id="10" name="TextBox 9">
                <a:extLst>
                  <a:ext uri="{FF2B5EF4-FFF2-40B4-BE49-F238E27FC236}">
                    <a16:creationId xmlns:a16="http://schemas.microsoft.com/office/drawing/2014/main" id="{9D2A7909-AA1A-F1AD-4348-A6CF3BBD4689}"/>
                  </a:ext>
                </a:extLst>
              </p:cNvPr>
              <p:cNvSpPr txBox="1">
                <a:spLocks noRot="1" noChangeAspect="1" noMove="1" noResize="1" noEditPoints="1" noAdjustHandles="1" noChangeArrowheads="1" noChangeShapeType="1" noTextEdit="1"/>
              </p:cNvSpPr>
              <p:nvPr/>
            </p:nvSpPr>
            <p:spPr>
              <a:xfrm>
                <a:off x="7390021" y="1614117"/>
                <a:ext cx="1567352" cy="276999"/>
              </a:xfrm>
              <a:prstGeom prst="rect">
                <a:avLst/>
              </a:prstGeom>
              <a:blipFill>
                <a:blip r:embed="rId3"/>
                <a:stretch>
                  <a:fillRect l="-8949" t="-28889" r="-6226" b="-5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B55E092-DEA5-BD80-A2EB-37F09A02B59D}"/>
                  </a:ext>
                </a:extLst>
              </p:cNvPr>
              <p:cNvSpPr txBox="1"/>
              <p:nvPr/>
            </p:nvSpPr>
            <p:spPr>
              <a:xfrm>
                <a:off x="7113535" y="2032037"/>
                <a:ext cx="2120324" cy="276999"/>
              </a:xfrm>
              <a:prstGeom prst="rect">
                <a:avLst/>
              </a:prstGeom>
              <a:noFill/>
            </p:spPr>
            <p:txBody>
              <a:bodyPr wrap="none" lIns="0" tIns="0" rIns="0" bIns="0" rtlCol="0">
                <a:spAutoFit/>
              </a:bodyPr>
              <a:lstStyle/>
              <a:p>
                <a:r>
                  <a:rPr lang="en-US" dirty="0">
                    <a:solidFill>
                      <a:schemeClr val="tx2"/>
                    </a:solidFill>
                  </a:rPr>
                  <a:t>Emissions </a:t>
                </a:r>
                <a14:m>
                  <m:oMath xmlns:m="http://schemas.openxmlformats.org/officeDocument/2006/math">
                    <m:r>
                      <a:rPr lang="en-US"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𝑓</m:t>
                    </m:r>
                    <m:r>
                      <a:rPr lang="en-US" b="0" i="1" smtClean="0">
                        <a:solidFill>
                          <a:schemeClr val="tx2"/>
                        </a:solidFill>
                        <a:latin typeface="Cambria Math" panose="02040503050406030204" pitchFamily="18" charset="0"/>
                      </a:rPr>
                      <m:t>(</m:t>
                    </m:r>
                    <m:r>
                      <a:rPr lang="en-US" b="0" i="1" smtClean="0">
                        <a:solidFill>
                          <a:schemeClr val="tx2"/>
                        </a:solidFill>
                        <a:latin typeface="Cambria Math" panose="02040503050406030204" pitchFamily="18" charset="0"/>
                      </a:rPr>
                      <m:t>𝐶𝑂𝑃</m:t>
                    </m:r>
                    <m:r>
                      <a:rPr lang="en-US" b="0" i="1" smtClean="0">
                        <a:solidFill>
                          <a:schemeClr val="tx2"/>
                        </a:solidFill>
                        <a:latin typeface="Cambria Math" panose="02040503050406030204" pitchFamily="18" charset="0"/>
                      </a:rPr>
                      <m:t>)</m:t>
                    </m:r>
                  </m:oMath>
                </a14:m>
                <a:endParaRPr lang="en-US" dirty="0">
                  <a:solidFill>
                    <a:schemeClr val="tx2"/>
                  </a:solidFill>
                </a:endParaRPr>
              </a:p>
            </p:txBody>
          </p:sp>
        </mc:Choice>
        <mc:Fallback xmlns="">
          <p:sp>
            <p:nvSpPr>
              <p:cNvPr id="11" name="TextBox 10">
                <a:extLst>
                  <a:ext uri="{FF2B5EF4-FFF2-40B4-BE49-F238E27FC236}">
                    <a16:creationId xmlns:a16="http://schemas.microsoft.com/office/drawing/2014/main" id="{BB55E092-DEA5-BD80-A2EB-37F09A02B59D}"/>
                  </a:ext>
                </a:extLst>
              </p:cNvPr>
              <p:cNvSpPr txBox="1">
                <a:spLocks noRot="1" noChangeAspect="1" noMove="1" noResize="1" noEditPoints="1" noAdjustHandles="1" noChangeArrowheads="1" noChangeShapeType="1" noTextEdit="1"/>
              </p:cNvSpPr>
              <p:nvPr/>
            </p:nvSpPr>
            <p:spPr>
              <a:xfrm>
                <a:off x="7113535" y="2032037"/>
                <a:ext cx="2120324" cy="276999"/>
              </a:xfrm>
              <a:prstGeom prst="rect">
                <a:avLst/>
              </a:prstGeom>
              <a:blipFill>
                <a:blip r:embed="rId4"/>
                <a:stretch>
                  <a:fillRect l="-6897" t="-28261" r="-4310" b="-50000"/>
                </a:stretch>
              </a:blipFill>
            </p:spPr>
            <p:txBody>
              <a:bodyPr/>
              <a:lstStyle/>
              <a:p>
                <a:r>
                  <a:rPr lang="en-US">
                    <a:noFill/>
                  </a:rPr>
                  <a:t> </a:t>
                </a:r>
              </a:p>
            </p:txBody>
          </p:sp>
        </mc:Fallback>
      </mc:AlternateContent>
      <p:sp>
        <p:nvSpPr>
          <p:cNvPr id="12" name="Arrow: Left-Right 11">
            <a:extLst>
              <a:ext uri="{FF2B5EF4-FFF2-40B4-BE49-F238E27FC236}">
                <a16:creationId xmlns:a16="http://schemas.microsoft.com/office/drawing/2014/main" id="{7E54381D-5D58-ECF8-2570-02DD2B1C6CF5}"/>
              </a:ext>
            </a:extLst>
          </p:cNvPr>
          <p:cNvSpPr/>
          <p:nvPr/>
        </p:nvSpPr>
        <p:spPr>
          <a:xfrm>
            <a:off x="5660742" y="5943861"/>
            <a:ext cx="5766791"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13" name="Rectangle: Rounded Corners 12">
            <a:extLst>
              <a:ext uri="{FF2B5EF4-FFF2-40B4-BE49-F238E27FC236}">
                <a16:creationId xmlns:a16="http://schemas.microsoft.com/office/drawing/2014/main" id="{9BF98EA4-10F0-F42F-3A66-5D2D4B3025E7}"/>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2</a:t>
            </a:r>
          </a:p>
        </p:txBody>
      </p:sp>
    </p:spTree>
    <p:extLst>
      <p:ext uri="{BB962C8B-B14F-4D97-AF65-F5344CB8AC3E}">
        <p14:creationId xmlns:p14="http://schemas.microsoft.com/office/powerpoint/2010/main" val="38344294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812847C7-8803-4514-B249-EDF55693FE42}"/>
              </a:ext>
            </a:extLst>
          </p:cNvPr>
          <p:cNvGraphicFramePr>
            <a:graphicFrameLocks/>
          </p:cNvGraphicFramePr>
          <p:nvPr/>
        </p:nvGraphicFramePr>
        <p:xfrm>
          <a:off x="457200" y="865197"/>
          <a:ext cx="9464638" cy="434808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Illinois</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921837" y="879115"/>
          <a:ext cx="2064753" cy="4418447"/>
        </p:xfrm>
        <a:graphic>
          <a:graphicData uri="http://schemas.openxmlformats.org/drawingml/2006/table">
            <a:tbl>
              <a:tblPr>
                <a:tableStyleId>{3B4B98B0-60AC-42C2-AFA5-B58CD77FA1E5}</a:tableStyleId>
              </a:tblPr>
              <a:tblGrid>
                <a:gridCol w="1485109">
                  <a:extLst>
                    <a:ext uri="{9D8B030D-6E8A-4147-A177-3AD203B41FA5}">
                      <a16:colId xmlns:a16="http://schemas.microsoft.com/office/drawing/2014/main" val="4144786247"/>
                    </a:ext>
                  </a:extLst>
                </a:gridCol>
                <a:gridCol w="441635">
                  <a:extLst>
                    <a:ext uri="{9D8B030D-6E8A-4147-A177-3AD203B41FA5}">
                      <a16:colId xmlns:a16="http://schemas.microsoft.com/office/drawing/2014/main" val="770938199"/>
                    </a:ext>
                  </a:extLst>
                </a:gridCol>
                <a:gridCol w="13800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a:solidFill>
                            <a:srgbClr val="000000"/>
                          </a:solidFill>
                          <a:effectLst/>
                          <a:latin typeface="+mn-lt"/>
                        </a:rPr>
                        <a:t>Natural Gas Efficiency: </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85%</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99%</a:t>
                      </a:r>
                      <a:endParaRPr lang="en-US" sz="1600" b="0" i="0" u="none" strike="noStrike">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Grid Emissions Factor: (</a:t>
                      </a:r>
                      <a:r>
                        <a:rPr lang="en-US" sz="1600" b="0" u="none" strike="noStrike" dirty="0" err="1">
                          <a:solidFill>
                            <a:srgbClr val="000000"/>
                          </a:solidFill>
                          <a:effectLst/>
                          <a:latin typeface="+mn-lt"/>
                        </a:rPr>
                        <a:t>lb</a:t>
                      </a:r>
                      <a:r>
                        <a:rPr lang="en-US" sz="1600" b="0" u="none" strike="noStrike" dirty="0">
                          <a:solidFill>
                            <a:srgbClr val="000000"/>
                          </a:solidFill>
                          <a:effectLst/>
                          <a:latin typeface="+mn-lt"/>
                        </a:rPr>
                        <a:t>/MWh)</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911</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Emissions (</a:t>
                      </a:r>
                      <a:r>
                        <a:rPr lang="en-US" sz="1600" b="0" u="none" strike="noStrike" dirty="0" err="1">
                          <a:solidFill>
                            <a:srgbClr val="000000"/>
                          </a:solidFill>
                          <a:effectLst/>
                          <a:latin typeface="+mn-lt"/>
                        </a:rPr>
                        <a:t>lbs</a:t>
                      </a:r>
                      <a:r>
                        <a:rPr lang="en-US" sz="1600" b="0" u="none" strike="noStrike" dirty="0">
                          <a:solidFill>
                            <a:srgbClr val="000000"/>
                          </a:solidFill>
                          <a:effectLst/>
                          <a:latin typeface="+mn-lt"/>
                        </a:rPr>
                        <a:t>/</a:t>
                      </a:r>
                      <a:r>
                        <a:rPr lang="en-US" sz="1600" b="0" u="none" strike="noStrike" dirty="0" err="1">
                          <a:solidFill>
                            <a:srgbClr val="000000"/>
                          </a:solidFill>
                          <a:effectLst/>
                          <a:latin typeface="+mn-lt"/>
                        </a:rPr>
                        <a:t>therm</a:t>
                      </a:r>
                      <a:r>
                        <a:rPr lang="en-US" sz="1600" b="0" u="none" strike="noStrike" dirty="0">
                          <a:solidFill>
                            <a:srgbClr val="000000"/>
                          </a:solidFill>
                          <a:effectLst/>
                          <a:latin typeface="+mn-lt"/>
                        </a:rPr>
                        <a:t>)</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a:solidFill>
                            <a:srgbClr val="000000"/>
                          </a:solidFill>
                          <a:effectLst/>
                          <a:latin typeface="+mn-lt"/>
                        </a:rPr>
                        <a:t>12.1</a:t>
                      </a:r>
                      <a:endParaRPr lang="en-US" sz="1600" b="0" i="0" u="none" strike="noStrike">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76447" y="1569409"/>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341488" y="2490171"/>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28018" y="3471406"/>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a:off x="2408260" y="3038621"/>
            <a:ext cx="284415" cy="369332"/>
          </a:xfrm>
          <a:prstGeom prst="upArrow">
            <a:avLst/>
          </a:prstGeom>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1732589" y="3445035"/>
            <a:ext cx="1635755" cy="646331"/>
          </a:xfrm>
          <a:prstGeom prst="rect">
            <a:avLst/>
          </a:prstGeom>
          <a:noFill/>
        </p:spPr>
        <p:txBody>
          <a:bodyPr wrap="square" rtlCol="0" anchor="ctr">
            <a:spAutoFit/>
          </a:bodyPr>
          <a:lstStyle/>
          <a:p>
            <a:pPr algn="ctr" defTabSz="1219170">
              <a:defRPr/>
            </a:pPr>
            <a:r>
              <a:rPr lang="en-US" dirty="0">
                <a:solidFill>
                  <a:srgbClr val="1394D2"/>
                </a:solidFill>
                <a:latin typeface="Arial"/>
              </a:rPr>
              <a:t>Emissions Changeover</a:t>
            </a:r>
          </a:p>
        </p:txBody>
      </p:sp>
      <p:sp>
        <p:nvSpPr>
          <p:cNvPr id="12" name="Rectangle 11">
            <a:extLst>
              <a:ext uri="{FF2B5EF4-FFF2-40B4-BE49-F238E27FC236}">
                <a16:creationId xmlns:a16="http://schemas.microsoft.com/office/drawing/2014/main" id="{4830AA60-9D58-940B-E03B-20ABEA3B1D3B}"/>
              </a:ext>
            </a:extLst>
          </p:cNvPr>
          <p:cNvSpPr/>
          <p:nvPr/>
        </p:nvSpPr>
        <p:spPr>
          <a:xfrm>
            <a:off x="741273" y="463730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3" name="Arrow: Right 10">
            <a:extLst>
              <a:ext uri="{FF2B5EF4-FFF2-40B4-BE49-F238E27FC236}">
                <a16:creationId xmlns:a16="http://schemas.microsoft.com/office/drawing/2014/main" id="{6911D270-464E-28AF-3A7F-B4959C80A9D0}"/>
              </a:ext>
            </a:extLst>
          </p:cNvPr>
          <p:cNvSpPr/>
          <p:nvPr/>
        </p:nvSpPr>
        <p:spPr>
          <a:xfrm>
            <a:off x="1900666" y="4516255"/>
            <a:ext cx="6375781" cy="896438"/>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5" name="Rectangle: Rounded Corners 4">
            <a:extLst>
              <a:ext uri="{FF2B5EF4-FFF2-40B4-BE49-F238E27FC236}">
                <a16:creationId xmlns:a16="http://schemas.microsoft.com/office/drawing/2014/main" id="{A272BA18-87B0-61DB-116D-9799146EF913}"/>
              </a:ext>
            </a:extLst>
          </p:cNvPr>
          <p:cNvSpPr/>
          <p:nvPr/>
        </p:nvSpPr>
        <p:spPr>
          <a:xfrm>
            <a:off x="9818450" y="3086483"/>
            <a:ext cx="2168140" cy="947253"/>
          </a:xfrm>
          <a:prstGeom prst="roundRect">
            <a:avLst/>
          </a:prstGeom>
          <a:noFill/>
        </p:spPr>
        <p:style>
          <a:lnRef idx="2">
            <a:schemeClr val="accent2"/>
          </a:lnRef>
          <a:fillRef idx="1">
            <a:schemeClr val="lt1"/>
          </a:fillRef>
          <a:effectRef idx="0">
            <a:schemeClr val="accent2"/>
          </a:effectRef>
          <a:fontRef idx="minor">
            <a:schemeClr val="dk1"/>
          </a:fontRef>
        </p:style>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11" name="Rectangle: Rounded Corners 10">
            <a:extLst>
              <a:ext uri="{FF2B5EF4-FFF2-40B4-BE49-F238E27FC236}">
                <a16:creationId xmlns:a16="http://schemas.microsoft.com/office/drawing/2014/main" id="{2CFD2B33-848B-5029-E2AD-2BEEBE1A567F}"/>
              </a:ext>
            </a:extLst>
          </p:cNvPr>
          <p:cNvSpPr/>
          <p:nvPr/>
        </p:nvSpPr>
        <p:spPr>
          <a:xfrm>
            <a:off x="322725" y="6031090"/>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Emissions changeover varies with grid emissions factors, available from </a:t>
            </a:r>
            <a:r>
              <a:rPr lang="en-US" sz="2000" b="1" i="1" dirty="0">
                <a:solidFill>
                  <a:schemeClr val="bg1"/>
                </a:solidFill>
              </a:rPr>
              <a:t>US EPA </a:t>
            </a:r>
            <a:r>
              <a:rPr lang="en-US" sz="2000" b="1" i="1" dirty="0" err="1">
                <a:solidFill>
                  <a:schemeClr val="bg1"/>
                </a:solidFill>
              </a:rPr>
              <a:t>eGRID</a:t>
            </a:r>
            <a:endParaRPr lang="en-US" sz="2000" b="1" dirty="0">
              <a:solidFill>
                <a:schemeClr val="bg1"/>
              </a:solidFill>
            </a:endParaRPr>
          </a:p>
        </p:txBody>
      </p:sp>
      <p:sp>
        <p:nvSpPr>
          <p:cNvPr id="3" name="Arrow: Left-Right 2">
            <a:extLst>
              <a:ext uri="{FF2B5EF4-FFF2-40B4-BE49-F238E27FC236}">
                <a16:creationId xmlns:a16="http://schemas.microsoft.com/office/drawing/2014/main" id="{53230FB6-085B-B4EE-D21C-3378FD6B5B1B}"/>
              </a:ext>
            </a:extLst>
          </p:cNvPr>
          <p:cNvSpPr/>
          <p:nvPr/>
        </p:nvSpPr>
        <p:spPr>
          <a:xfrm>
            <a:off x="1504869" y="532070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9" name="Footer Placeholder 3">
            <a:extLst>
              <a:ext uri="{FF2B5EF4-FFF2-40B4-BE49-F238E27FC236}">
                <a16:creationId xmlns:a16="http://schemas.microsoft.com/office/drawing/2014/main" id="{EA742E45-B551-DF36-AE97-4AF2CE9B4DB4}"/>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31813765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24D2A918-7363-4177-A049-94B30A205A58}"/>
              </a:ext>
            </a:extLst>
          </p:cNvPr>
          <p:cNvGraphicFramePr>
            <a:graphicFrameLocks/>
          </p:cNvGraphicFramePr>
          <p:nvPr/>
        </p:nvGraphicFramePr>
        <p:xfrm>
          <a:off x="1104900" y="664145"/>
          <a:ext cx="8713549" cy="4323728"/>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4830AA60-9D58-940B-E03B-20ABEA3B1D3B}"/>
              </a:ext>
            </a:extLst>
          </p:cNvPr>
          <p:cNvSpPr/>
          <p:nvPr/>
        </p:nvSpPr>
        <p:spPr>
          <a:xfrm>
            <a:off x="1842756" y="5025877"/>
            <a:ext cx="8506488" cy="575971"/>
          </a:xfrm>
          <a:prstGeom prst="rect">
            <a:avLst/>
          </a:prstGeom>
          <a:solidFill>
            <a:schemeClr val="bg1"/>
          </a:solidFill>
          <a:ln>
            <a:noFill/>
          </a:ln>
        </p:spPr>
        <p:txBody>
          <a:bodyPr wrap="square" lIns="121920" tIns="121920" rIns="121920" bIns="121920" rtlCol="0" anchor="ctr">
            <a:noAutofit/>
          </a:bodyPr>
          <a:lstStyle/>
          <a:p>
            <a:pPr defTabSz="1219170">
              <a:spcAft>
                <a:spcPts val="533"/>
              </a:spcAft>
              <a:defRPr/>
            </a:pPr>
            <a:endParaRPr lang="en-US" sz="2133" b="1" dirty="0">
              <a:solidFill>
                <a:srgbClr val="0097E0"/>
              </a:solidFill>
              <a:latin typeface="Arial"/>
            </a:endParaRPr>
          </a:p>
        </p:txBody>
      </p:sp>
      <p:sp>
        <p:nvSpPr>
          <p:cNvPr id="2" name="Title 1">
            <a:extLst>
              <a:ext uri="{FF2B5EF4-FFF2-40B4-BE49-F238E27FC236}">
                <a16:creationId xmlns:a16="http://schemas.microsoft.com/office/drawing/2014/main" id="{99316895-5488-1E72-C73E-13F400C97D1A}"/>
              </a:ext>
            </a:extLst>
          </p:cNvPr>
          <p:cNvSpPr>
            <a:spLocks noGrp="1"/>
          </p:cNvSpPr>
          <p:nvPr>
            <p:ph type="title"/>
          </p:nvPr>
        </p:nvSpPr>
        <p:spPr>
          <a:prstGeom prst="rect">
            <a:avLst/>
          </a:prstGeom>
        </p:spPr>
        <p:txBody>
          <a:bodyPr>
            <a:noAutofit/>
          </a:bodyPr>
          <a:lstStyle/>
          <a:p>
            <a:r>
              <a:rPr lang="en-US" dirty="0">
                <a:latin typeface="+mn-lt"/>
              </a:rPr>
              <a:t>Heat Pump Heating Emissions – Illinois</a:t>
            </a:r>
          </a:p>
        </p:txBody>
      </p:sp>
      <p:graphicFrame>
        <p:nvGraphicFramePr>
          <p:cNvPr id="15" name="Table 14">
            <a:extLst>
              <a:ext uri="{FF2B5EF4-FFF2-40B4-BE49-F238E27FC236}">
                <a16:creationId xmlns:a16="http://schemas.microsoft.com/office/drawing/2014/main" id="{2FA7B6E6-9E35-5B1C-2F48-E5368BEF92FA}"/>
              </a:ext>
            </a:extLst>
          </p:cNvPr>
          <p:cNvGraphicFramePr>
            <a:graphicFrameLocks noGrp="1"/>
          </p:cNvGraphicFramePr>
          <p:nvPr/>
        </p:nvGraphicFramePr>
        <p:xfrm>
          <a:off x="9818449" y="879115"/>
          <a:ext cx="2168141" cy="4418447"/>
        </p:xfrm>
        <a:graphic>
          <a:graphicData uri="http://schemas.openxmlformats.org/drawingml/2006/table">
            <a:tbl>
              <a:tblPr>
                <a:tableStyleId>{3B4B98B0-60AC-42C2-AFA5-B58CD77FA1E5}</a:tableStyleId>
              </a:tblPr>
              <a:tblGrid>
                <a:gridCol w="1357551">
                  <a:extLst>
                    <a:ext uri="{9D8B030D-6E8A-4147-A177-3AD203B41FA5}">
                      <a16:colId xmlns:a16="http://schemas.microsoft.com/office/drawing/2014/main" val="4144786247"/>
                    </a:ext>
                  </a:extLst>
                </a:gridCol>
                <a:gridCol w="665671">
                  <a:extLst>
                    <a:ext uri="{9D8B030D-6E8A-4147-A177-3AD203B41FA5}">
                      <a16:colId xmlns:a16="http://schemas.microsoft.com/office/drawing/2014/main" val="770938199"/>
                    </a:ext>
                  </a:extLst>
                </a:gridCol>
                <a:gridCol w="144919">
                  <a:extLst>
                    <a:ext uri="{9D8B030D-6E8A-4147-A177-3AD203B41FA5}">
                      <a16:colId xmlns:a16="http://schemas.microsoft.com/office/drawing/2014/main" val="791789710"/>
                    </a:ext>
                  </a:extLst>
                </a:gridCol>
              </a:tblGrid>
              <a:tr h="447719">
                <a:tc gridSpan="3">
                  <a:txBody>
                    <a:bodyPr/>
                    <a:lstStyle/>
                    <a:p>
                      <a:pPr algn="l" fontAlgn="b"/>
                      <a:r>
                        <a:rPr lang="en-US" sz="1600" b="1" u="none" strike="noStrike">
                          <a:solidFill>
                            <a:srgbClr val="000000"/>
                          </a:solidFill>
                          <a:effectLst/>
                          <a:latin typeface="+mn-lt"/>
                        </a:rPr>
                        <a:t>Assumptions</a:t>
                      </a:r>
                      <a:endParaRPr lang="en-US" sz="1600" b="1" i="0" u="none" strike="noStrike">
                        <a:solidFill>
                          <a:srgbClr val="000000"/>
                        </a:solidFill>
                        <a:effectLst/>
                        <a:latin typeface="+mn-lt"/>
                      </a:endParaRPr>
                    </a:p>
                  </a:txBody>
                  <a:tcPr marL="7620" marR="7620" marT="762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85649150"/>
                  </a:ext>
                </a:extLst>
              </a:tr>
              <a:tr h="859616">
                <a:tc>
                  <a:txBody>
                    <a:bodyPr/>
                    <a:lstStyle/>
                    <a:p>
                      <a:pPr algn="l" fontAlgn="b"/>
                      <a:r>
                        <a:rPr lang="en-US" sz="1600" b="0" u="none" strike="noStrike" dirty="0">
                          <a:solidFill>
                            <a:srgbClr val="000000"/>
                          </a:solidFill>
                          <a:effectLst/>
                          <a:latin typeface="+mn-lt"/>
                        </a:rPr>
                        <a:t>Natural Gas Efficiency: </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85%</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980852381"/>
                  </a:ext>
                </a:extLst>
              </a:tr>
              <a:tr h="859616">
                <a:tc>
                  <a:txBody>
                    <a:bodyPr/>
                    <a:lstStyle/>
                    <a:p>
                      <a:pPr algn="l" fontAlgn="b"/>
                      <a:r>
                        <a:rPr lang="en-US" sz="1600" b="0" u="none" strike="noStrike" dirty="0">
                          <a:solidFill>
                            <a:srgbClr val="000000"/>
                          </a:solidFill>
                          <a:effectLst/>
                          <a:latin typeface="+mn-lt"/>
                        </a:rPr>
                        <a:t>Electric Resistance Efficiency:</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600" b="0" u="none" strike="noStrike" dirty="0">
                          <a:solidFill>
                            <a:srgbClr val="000000"/>
                          </a:solidFill>
                          <a:effectLst/>
                          <a:latin typeface="+mn-lt"/>
                        </a:rPr>
                        <a:t>99%</a:t>
                      </a:r>
                      <a:endParaRPr lang="en-US" sz="1600" b="0" i="0" u="none" strike="noStrike" dirty="0">
                        <a:solidFill>
                          <a:srgbClr val="000000"/>
                        </a:solidFill>
                        <a:effectLst/>
                        <a:latin typeface="+mn-lt"/>
                      </a:endParaRPr>
                    </a:p>
                  </a:txBody>
                  <a:tcPr marL="7620" marR="7620" marT="7620" marB="0" anchor="ctr"/>
                </a:tc>
                <a:tc>
                  <a:txBody>
                    <a:bodyPr/>
                    <a:lstStyle/>
                    <a:p>
                      <a:pPr algn="l" fontAlgn="b"/>
                      <a:r>
                        <a:rPr lang="en-US" sz="1500" b="0" u="none" strike="noStrike">
                          <a:solidFill>
                            <a:srgbClr val="000000"/>
                          </a:solidFill>
                          <a:effectLst/>
                          <a:latin typeface="+mn-lt"/>
                        </a:rPr>
                        <a:t> </a:t>
                      </a:r>
                      <a:endParaRPr lang="en-US" sz="15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2440938713"/>
                  </a:ext>
                </a:extLst>
              </a:tr>
              <a:tr h="1125748">
                <a:tc>
                  <a:txBody>
                    <a:bodyPr/>
                    <a:lstStyle/>
                    <a:p>
                      <a:pPr algn="l" fontAlgn="b"/>
                      <a:r>
                        <a:rPr lang="en-US" sz="1600" b="0" u="none" strike="noStrike" dirty="0">
                          <a:solidFill>
                            <a:srgbClr val="000000"/>
                          </a:solidFill>
                          <a:effectLst/>
                          <a:latin typeface="+mn-lt"/>
                        </a:rPr>
                        <a:t>Electricity</a:t>
                      </a:r>
                    </a:p>
                    <a:p>
                      <a:pPr algn="l" fontAlgn="b"/>
                      <a:r>
                        <a:rPr lang="en-US" sz="1600" b="0" u="none" strike="noStrike" dirty="0">
                          <a:solidFill>
                            <a:srgbClr val="000000"/>
                          </a:solidFill>
                          <a:effectLst/>
                          <a:latin typeface="+mn-lt"/>
                        </a:rPr>
                        <a:t>Cost:</a:t>
                      </a:r>
                    </a:p>
                    <a:p>
                      <a:pPr algn="l" fontAlgn="b"/>
                      <a:r>
                        <a:rPr lang="en-US" sz="1600" b="0" i="0" u="none" strike="noStrike" dirty="0">
                          <a:solidFill>
                            <a:srgbClr val="000000"/>
                          </a:solidFill>
                          <a:effectLst/>
                          <a:latin typeface="+mn-lt"/>
                        </a:rPr>
                        <a:t>($/kWh)</a:t>
                      </a:r>
                    </a:p>
                  </a:txBody>
                  <a:tcPr marL="7620" marR="7620" marT="7620" marB="0" anchor="ctr"/>
                </a:tc>
                <a:tc>
                  <a:txBody>
                    <a:bodyPr/>
                    <a:lstStyle/>
                    <a:p>
                      <a:pPr algn="ctr" fontAlgn="b"/>
                      <a:r>
                        <a:rPr lang="en-US" sz="1600" b="0" u="none" strike="noStrike" dirty="0">
                          <a:solidFill>
                            <a:srgbClr val="000000"/>
                          </a:solidFill>
                          <a:effectLst/>
                          <a:latin typeface="+mn-lt"/>
                        </a:rPr>
                        <a:t>$0.13</a:t>
                      </a:r>
                      <a:endParaRPr lang="en-US" sz="1600" b="0" i="0" u="none" strike="noStrike" dirty="0">
                        <a:solidFill>
                          <a:srgbClr val="000000"/>
                        </a:solidFill>
                        <a:effectLst/>
                        <a:latin typeface="+mn-lt"/>
                      </a:endParaRP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1224329942"/>
                  </a:ext>
                </a:extLst>
              </a:tr>
              <a:tr h="1125748">
                <a:tc>
                  <a:txBody>
                    <a:bodyPr/>
                    <a:lstStyle/>
                    <a:p>
                      <a:pPr algn="l" fontAlgn="b"/>
                      <a:r>
                        <a:rPr lang="en-US" sz="1600" b="0" u="none" strike="noStrike" dirty="0">
                          <a:solidFill>
                            <a:srgbClr val="000000"/>
                          </a:solidFill>
                          <a:effectLst/>
                          <a:latin typeface="+mn-lt"/>
                        </a:rPr>
                        <a:t>Natural Gas Cost:</a:t>
                      </a:r>
                    </a:p>
                    <a:p>
                      <a:pPr algn="l" fontAlgn="b"/>
                      <a:r>
                        <a:rPr lang="en-US" sz="1600" b="0" u="none" strike="noStrike" dirty="0">
                          <a:solidFill>
                            <a:srgbClr val="000000"/>
                          </a:solidFill>
                          <a:effectLst/>
                          <a:latin typeface="+mn-lt"/>
                        </a:rPr>
                        <a:t>($/mcf)</a:t>
                      </a:r>
                      <a:endParaRPr lang="en-US" sz="1600" b="0" i="0" u="none" strike="noStrike" dirty="0">
                        <a:solidFill>
                          <a:srgbClr val="000000"/>
                        </a:solidFill>
                        <a:effectLst/>
                        <a:latin typeface="+mn-lt"/>
                      </a:endParaRPr>
                    </a:p>
                  </a:txBody>
                  <a:tcPr marL="7620" marR="7620" marT="7620" marB="0" anchor="ctr"/>
                </a:tc>
                <a:tc>
                  <a:txBody>
                    <a:bodyPr/>
                    <a:lstStyle/>
                    <a:p>
                      <a:pPr algn="ctr" fontAlgn="b"/>
                      <a:r>
                        <a:rPr lang="en-US" sz="1600" b="0" i="0" u="none" strike="noStrike" dirty="0">
                          <a:solidFill>
                            <a:srgbClr val="000000"/>
                          </a:solidFill>
                          <a:effectLst/>
                          <a:latin typeface="+mn-lt"/>
                        </a:rPr>
                        <a:t>$12.23</a:t>
                      </a:r>
                    </a:p>
                  </a:txBody>
                  <a:tcPr marL="7620" marR="7620" marT="7620" marB="0" anchor="ctr"/>
                </a:tc>
                <a:tc>
                  <a:txBody>
                    <a:bodyPr/>
                    <a:lstStyle/>
                    <a:p>
                      <a:pPr algn="l" fontAlgn="b"/>
                      <a:endParaRPr lang="en-US" sz="1500" b="0" i="0" u="none" strike="noStrike" dirty="0">
                        <a:solidFill>
                          <a:srgbClr val="000000"/>
                        </a:solidFill>
                        <a:effectLst/>
                        <a:latin typeface="+mn-lt"/>
                      </a:endParaRPr>
                    </a:p>
                  </a:txBody>
                  <a:tcPr marL="7620" marR="7620" marT="7620" marB="0" anchor="ctr"/>
                </a:tc>
                <a:extLst>
                  <a:ext uri="{0D108BD9-81ED-4DB2-BD59-A6C34878D82A}">
                    <a16:rowId xmlns:a16="http://schemas.microsoft.com/office/drawing/2014/main" val="3859111069"/>
                  </a:ext>
                </a:extLst>
              </a:tr>
            </a:tbl>
          </a:graphicData>
        </a:graphic>
      </p:graphicFrame>
      <p:sp>
        <p:nvSpPr>
          <p:cNvPr id="16" name="TextBox 15">
            <a:extLst>
              <a:ext uri="{FF2B5EF4-FFF2-40B4-BE49-F238E27FC236}">
                <a16:creationId xmlns:a16="http://schemas.microsoft.com/office/drawing/2014/main" id="{AEBD76A9-93A7-B8FD-C5F3-29261CA499D7}"/>
              </a:ext>
            </a:extLst>
          </p:cNvPr>
          <p:cNvSpPr txBox="1"/>
          <p:nvPr/>
        </p:nvSpPr>
        <p:spPr>
          <a:xfrm>
            <a:off x="8219711" y="1666157"/>
            <a:ext cx="1308351" cy="369332"/>
          </a:xfrm>
          <a:prstGeom prst="rect">
            <a:avLst/>
          </a:prstGeom>
          <a:noFill/>
        </p:spPr>
        <p:txBody>
          <a:bodyPr wrap="square" rtlCol="0" anchor="ctr">
            <a:spAutoFit/>
          </a:bodyPr>
          <a:lstStyle/>
          <a:p>
            <a:pPr algn="ctr" defTabSz="1219170">
              <a:defRPr/>
            </a:pPr>
            <a:r>
              <a:rPr lang="en-US" dirty="0">
                <a:solidFill>
                  <a:srgbClr val="FFFFFF">
                    <a:lumMod val="65000"/>
                  </a:srgbClr>
                </a:solidFill>
                <a:latin typeface="Arial"/>
              </a:rPr>
              <a:t>Elect. Heat</a:t>
            </a:r>
          </a:p>
        </p:txBody>
      </p:sp>
      <p:sp>
        <p:nvSpPr>
          <p:cNvPr id="17" name="TextBox 16">
            <a:extLst>
              <a:ext uri="{FF2B5EF4-FFF2-40B4-BE49-F238E27FC236}">
                <a16:creationId xmlns:a16="http://schemas.microsoft.com/office/drawing/2014/main" id="{BD91C332-6798-BA81-B2AC-4C88E6731173}"/>
              </a:ext>
            </a:extLst>
          </p:cNvPr>
          <p:cNvSpPr txBox="1"/>
          <p:nvPr/>
        </p:nvSpPr>
        <p:spPr>
          <a:xfrm>
            <a:off x="8276445" y="2958986"/>
            <a:ext cx="1308351" cy="369332"/>
          </a:xfrm>
          <a:prstGeom prst="rect">
            <a:avLst/>
          </a:prstGeom>
          <a:noFill/>
        </p:spPr>
        <p:txBody>
          <a:bodyPr wrap="square" rtlCol="0" anchor="ctr">
            <a:spAutoFit/>
          </a:bodyPr>
          <a:lstStyle/>
          <a:p>
            <a:pPr algn="ctr" defTabSz="1219170">
              <a:defRPr/>
            </a:pPr>
            <a:r>
              <a:rPr lang="en-US" dirty="0">
                <a:solidFill>
                  <a:srgbClr val="FF6600"/>
                </a:solidFill>
                <a:latin typeface="Arial"/>
              </a:rPr>
              <a:t>Nat. Gas</a:t>
            </a:r>
          </a:p>
        </p:txBody>
      </p:sp>
      <p:sp>
        <p:nvSpPr>
          <p:cNvPr id="18" name="TextBox 17">
            <a:extLst>
              <a:ext uri="{FF2B5EF4-FFF2-40B4-BE49-F238E27FC236}">
                <a16:creationId xmlns:a16="http://schemas.microsoft.com/office/drawing/2014/main" id="{33AB7650-4741-4D8C-58EC-55B5F412B98A}"/>
              </a:ext>
            </a:extLst>
          </p:cNvPr>
          <p:cNvSpPr txBox="1"/>
          <p:nvPr/>
        </p:nvSpPr>
        <p:spPr>
          <a:xfrm>
            <a:off x="8237250" y="3772749"/>
            <a:ext cx="1421821" cy="369332"/>
          </a:xfrm>
          <a:prstGeom prst="rect">
            <a:avLst/>
          </a:prstGeom>
          <a:noFill/>
        </p:spPr>
        <p:txBody>
          <a:bodyPr wrap="square" rtlCol="0" anchor="ctr">
            <a:spAutoFit/>
          </a:bodyPr>
          <a:lstStyle/>
          <a:p>
            <a:pPr algn="ctr" defTabSz="1219170">
              <a:defRPr/>
            </a:pPr>
            <a:r>
              <a:rPr lang="en-US" dirty="0">
                <a:solidFill>
                  <a:srgbClr val="1394D2"/>
                </a:solidFill>
                <a:latin typeface="Arial"/>
              </a:rPr>
              <a:t>Heat Pump</a:t>
            </a:r>
          </a:p>
        </p:txBody>
      </p:sp>
      <p:sp>
        <p:nvSpPr>
          <p:cNvPr id="19" name="Arrow: Up 18">
            <a:extLst>
              <a:ext uri="{FF2B5EF4-FFF2-40B4-BE49-F238E27FC236}">
                <a16:creationId xmlns:a16="http://schemas.microsoft.com/office/drawing/2014/main" id="{0585EE96-EB38-2119-3F29-50764433740C}"/>
              </a:ext>
            </a:extLst>
          </p:cNvPr>
          <p:cNvSpPr/>
          <p:nvPr/>
        </p:nvSpPr>
        <p:spPr>
          <a:xfrm flipV="1">
            <a:off x="4042903" y="2774320"/>
            <a:ext cx="284415" cy="369332"/>
          </a:xfrm>
          <a:prstGeom prst="upArrow">
            <a:avLst/>
          </a:prstGeom>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defTabSz="1219170">
              <a:defRPr/>
            </a:pPr>
            <a:endParaRPr lang="en-US">
              <a:solidFill>
                <a:srgbClr val="FFFFFF"/>
              </a:solidFill>
              <a:latin typeface="Arial"/>
            </a:endParaRPr>
          </a:p>
        </p:txBody>
      </p:sp>
      <p:sp>
        <p:nvSpPr>
          <p:cNvPr id="20" name="TextBox 19">
            <a:extLst>
              <a:ext uri="{FF2B5EF4-FFF2-40B4-BE49-F238E27FC236}">
                <a16:creationId xmlns:a16="http://schemas.microsoft.com/office/drawing/2014/main" id="{81A1BFCA-0297-9A40-075D-BA5CE074E01B}"/>
              </a:ext>
            </a:extLst>
          </p:cNvPr>
          <p:cNvSpPr txBox="1"/>
          <p:nvPr/>
        </p:nvSpPr>
        <p:spPr>
          <a:xfrm>
            <a:off x="3338767" y="2096412"/>
            <a:ext cx="1635755" cy="646331"/>
          </a:xfrm>
          <a:prstGeom prst="rect">
            <a:avLst/>
          </a:prstGeom>
          <a:noFill/>
        </p:spPr>
        <p:txBody>
          <a:bodyPr wrap="square" rtlCol="0" anchor="ctr">
            <a:spAutoFit/>
          </a:bodyPr>
          <a:lstStyle/>
          <a:p>
            <a:pPr algn="ctr" defTabSz="1219170">
              <a:defRPr/>
            </a:pPr>
            <a:r>
              <a:rPr lang="en-US" dirty="0">
                <a:solidFill>
                  <a:schemeClr val="accent6">
                    <a:lumMod val="75000"/>
                  </a:schemeClr>
                </a:solidFill>
                <a:latin typeface="Arial"/>
              </a:rPr>
              <a:t>Cost Changeover</a:t>
            </a:r>
          </a:p>
        </p:txBody>
      </p:sp>
      <p:sp>
        <p:nvSpPr>
          <p:cNvPr id="13" name="Arrow: Right 10">
            <a:extLst>
              <a:ext uri="{FF2B5EF4-FFF2-40B4-BE49-F238E27FC236}">
                <a16:creationId xmlns:a16="http://schemas.microsoft.com/office/drawing/2014/main" id="{6911D270-464E-28AF-3A7F-B4959C80A9D0}"/>
              </a:ext>
            </a:extLst>
          </p:cNvPr>
          <p:cNvSpPr/>
          <p:nvPr/>
        </p:nvSpPr>
        <p:spPr>
          <a:xfrm>
            <a:off x="1900664" y="4473316"/>
            <a:ext cx="6375781" cy="1000787"/>
          </a:xfrm>
          <a:custGeom>
            <a:avLst/>
            <a:gdLst>
              <a:gd name="connsiteX0" fmla="*/ 0 w 5698541"/>
              <a:gd name="connsiteY0" fmla="*/ 151071 h 750590"/>
              <a:gd name="connsiteX1" fmla="*/ 5323246 w 5698541"/>
              <a:gd name="connsiteY1" fmla="*/ 151071 h 750590"/>
              <a:gd name="connsiteX2" fmla="*/ 5323246 w 5698541"/>
              <a:gd name="connsiteY2" fmla="*/ 0 h 750590"/>
              <a:gd name="connsiteX3" fmla="*/ 5698541 w 5698541"/>
              <a:gd name="connsiteY3" fmla="*/ 375295 h 750590"/>
              <a:gd name="connsiteX4" fmla="*/ 5323246 w 5698541"/>
              <a:gd name="connsiteY4" fmla="*/ 750590 h 750590"/>
              <a:gd name="connsiteX5" fmla="*/ 5323246 w 5698541"/>
              <a:gd name="connsiteY5" fmla="*/ 599519 h 750590"/>
              <a:gd name="connsiteX6" fmla="*/ 0 w 5698541"/>
              <a:gd name="connsiteY6" fmla="*/ 599519 h 750590"/>
              <a:gd name="connsiteX7" fmla="*/ 0 w 5698541"/>
              <a:gd name="connsiteY7" fmla="*/ 151071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99519 h 750590"/>
              <a:gd name="connsiteX7" fmla="*/ 0 w 5705856"/>
              <a:gd name="connsiteY7" fmla="*/ 231539 h 750590"/>
              <a:gd name="connsiteX0" fmla="*/ 0 w 5705856"/>
              <a:gd name="connsiteY0" fmla="*/ 231539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31539 h 750590"/>
              <a:gd name="connsiteX0" fmla="*/ 0 w 5705856"/>
              <a:gd name="connsiteY0" fmla="*/ 268115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68115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519052 h 750590"/>
              <a:gd name="connsiteX7" fmla="*/ 0 w 5705856"/>
              <a:gd name="connsiteY7" fmla="*/ 297376 h 750590"/>
              <a:gd name="connsiteX0" fmla="*/ 0 w 5705856"/>
              <a:gd name="connsiteY0" fmla="*/ 297376 h 750590"/>
              <a:gd name="connsiteX1" fmla="*/ 5330561 w 5705856"/>
              <a:gd name="connsiteY1" fmla="*/ 151071 h 750590"/>
              <a:gd name="connsiteX2" fmla="*/ 5330561 w 5705856"/>
              <a:gd name="connsiteY2" fmla="*/ 0 h 750590"/>
              <a:gd name="connsiteX3" fmla="*/ 5705856 w 5705856"/>
              <a:gd name="connsiteY3" fmla="*/ 375295 h 750590"/>
              <a:gd name="connsiteX4" fmla="*/ 5330561 w 5705856"/>
              <a:gd name="connsiteY4" fmla="*/ 750590 h 750590"/>
              <a:gd name="connsiteX5" fmla="*/ 5330561 w 5705856"/>
              <a:gd name="connsiteY5" fmla="*/ 599519 h 750590"/>
              <a:gd name="connsiteX6" fmla="*/ 7315 w 5705856"/>
              <a:gd name="connsiteY6" fmla="*/ 453215 h 750590"/>
              <a:gd name="connsiteX7" fmla="*/ 0 w 5705856"/>
              <a:gd name="connsiteY7" fmla="*/ 297376 h 750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5856" h="750590">
                <a:moveTo>
                  <a:pt x="0" y="297376"/>
                </a:moveTo>
                <a:lnTo>
                  <a:pt x="5330561" y="151071"/>
                </a:lnTo>
                <a:lnTo>
                  <a:pt x="5330561" y="0"/>
                </a:lnTo>
                <a:lnTo>
                  <a:pt x="5705856" y="375295"/>
                </a:lnTo>
                <a:lnTo>
                  <a:pt x="5330561" y="750590"/>
                </a:lnTo>
                <a:lnTo>
                  <a:pt x="5330561" y="599519"/>
                </a:lnTo>
                <a:lnTo>
                  <a:pt x="7315" y="453215"/>
                </a:lnTo>
                <a:lnTo>
                  <a:pt x="0" y="297376"/>
                </a:lnTo>
                <a:close/>
              </a:path>
            </a:pathLst>
          </a:custGeom>
          <a:gradFill flip="none" rotWithShape="1">
            <a:gsLst>
              <a:gs pos="0">
                <a:schemeClr val="accent2"/>
              </a:gs>
              <a:gs pos="100000">
                <a:schemeClr val="lt1">
                  <a:shade val="100000"/>
                  <a:satMod val="115000"/>
                </a:schemeClr>
              </a:gs>
            </a:gsLst>
            <a:lin ang="10800000" scaled="1"/>
            <a:tileRect/>
          </a:gradFill>
          <a:ln>
            <a:solidFill>
              <a:schemeClr val="bg1"/>
            </a:solidFill>
          </a:ln>
        </p:spPr>
        <p:style>
          <a:lnRef idx="2">
            <a:schemeClr val="accent3"/>
          </a:lnRef>
          <a:fillRef idx="1">
            <a:schemeClr val="lt1"/>
          </a:fillRef>
          <a:effectRef idx="0">
            <a:schemeClr val="accent3"/>
          </a:effectRef>
          <a:fontRef idx="minor">
            <a:schemeClr val="dk1"/>
          </a:fontRef>
        </p:style>
        <p:txBody>
          <a:bodyPr wrap="square" lIns="121920" tIns="121920" rIns="121920" bIns="121920" rtlCol="0" anchor="ctr">
            <a:noAutofit/>
          </a:bodyPr>
          <a:lstStyle/>
          <a:p>
            <a:pPr algn="ctr" defTabSz="1219170">
              <a:spcAft>
                <a:spcPts val="533"/>
              </a:spcAft>
              <a:defRPr/>
            </a:pPr>
            <a:r>
              <a:rPr lang="en-US" sz="2133" b="1" dirty="0">
                <a:solidFill>
                  <a:srgbClr val="545454"/>
                </a:solidFill>
                <a:latin typeface="Arial"/>
              </a:rPr>
              <a:t>Increasing Efficiency</a:t>
            </a:r>
          </a:p>
        </p:txBody>
      </p:sp>
      <p:sp>
        <p:nvSpPr>
          <p:cNvPr id="10" name="Rectangle: Rounded Corners 9">
            <a:extLst>
              <a:ext uri="{FF2B5EF4-FFF2-40B4-BE49-F238E27FC236}">
                <a16:creationId xmlns:a16="http://schemas.microsoft.com/office/drawing/2014/main" id="{CC61E47D-615C-51B0-19F7-52FF366A5D5A}"/>
              </a:ext>
            </a:extLst>
          </p:cNvPr>
          <p:cNvSpPr/>
          <p:nvPr/>
        </p:nvSpPr>
        <p:spPr>
          <a:xfrm>
            <a:off x="686802" y="6086808"/>
            <a:ext cx="9838958" cy="369871"/>
          </a:xfrm>
          <a:prstGeom prst="roundRec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11" name="Rectangle: Rounded Corners 10">
            <a:extLst>
              <a:ext uri="{FF2B5EF4-FFF2-40B4-BE49-F238E27FC236}">
                <a16:creationId xmlns:a16="http://schemas.microsoft.com/office/drawing/2014/main" id="{F59A58AE-F034-98E4-E476-118B6AFFD7ED}"/>
              </a:ext>
            </a:extLst>
          </p:cNvPr>
          <p:cNvSpPr/>
          <p:nvPr/>
        </p:nvSpPr>
        <p:spPr>
          <a:xfrm>
            <a:off x="322725" y="5926659"/>
            <a:ext cx="11546550"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Cost changeover point varies with utility rates, available from </a:t>
            </a:r>
            <a:r>
              <a:rPr lang="en-US" sz="2000" b="1" i="1" dirty="0">
                <a:solidFill>
                  <a:schemeClr val="bg1"/>
                </a:solidFill>
              </a:rPr>
              <a:t>US EIA and utilities</a:t>
            </a:r>
            <a:endParaRPr lang="en-US" sz="2000" b="1" dirty="0">
              <a:solidFill>
                <a:schemeClr val="bg1"/>
              </a:solidFill>
            </a:endParaRPr>
          </a:p>
        </p:txBody>
      </p:sp>
      <p:sp>
        <p:nvSpPr>
          <p:cNvPr id="3" name="Arrow: Left-Right 2">
            <a:extLst>
              <a:ext uri="{FF2B5EF4-FFF2-40B4-BE49-F238E27FC236}">
                <a16:creationId xmlns:a16="http://schemas.microsoft.com/office/drawing/2014/main" id="{CAC3B3B0-6733-EDAE-158C-8AD51C29F80B}"/>
              </a:ext>
            </a:extLst>
          </p:cNvPr>
          <p:cNvSpPr/>
          <p:nvPr/>
        </p:nvSpPr>
        <p:spPr>
          <a:xfrm>
            <a:off x="1504868" y="5191494"/>
            <a:ext cx="8136664" cy="575971"/>
          </a:xfrm>
          <a:prstGeom prst="leftRightArrow">
            <a:avLst/>
          </a:prstGeom>
          <a:gradFill flip="none" rotWithShape="1">
            <a:gsLst>
              <a:gs pos="50000">
                <a:srgbClr val="FFFF00"/>
              </a:gs>
              <a:gs pos="0">
                <a:schemeClr val="dk2">
                  <a:hueOff val="0"/>
                  <a:satOff val="0"/>
                  <a:lumOff val="0"/>
                  <a:alphaOff val="0"/>
                  <a:shade val="51000"/>
                  <a:satMod val="130000"/>
                </a:schemeClr>
              </a:gs>
              <a:gs pos="100000">
                <a:srgbClr val="FF0000"/>
              </a:gs>
            </a:gsLst>
            <a:lin ang="0" scaled="1"/>
            <a:tileRect/>
          </a:gradFill>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tx1"/>
                </a:solidFill>
              </a:rPr>
              <a:t>Temperature</a:t>
            </a:r>
          </a:p>
        </p:txBody>
      </p:sp>
      <p:sp>
        <p:nvSpPr>
          <p:cNvPr id="4" name="Footer Placeholder 3">
            <a:extLst>
              <a:ext uri="{FF2B5EF4-FFF2-40B4-BE49-F238E27FC236}">
                <a16:creationId xmlns:a16="http://schemas.microsoft.com/office/drawing/2014/main" id="{E73FF730-2597-4D88-5517-852167677FD9}"/>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908084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5016B649-CEAA-0962-1ECB-8183B33D9DD1}"/>
              </a:ext>
            </a:extLst>
          </p:cNvPr>
          <p:cNvPicPr>
            <a:picLocks noChangeAspect="1"/>
          </p:cNvPicPr>
          <p:nvPr/>
        </p:nvPicPr>
        <p:blipFill>
          <a:blip r:embed="rId2"/>
          <a:stretch>
            <a:fillRect/>
          </a:stretch>
        </p:blipFill>
        <p:spPr>
          <a:xfrm>
            <a:off x="6096000" y="560337"/>
            <a:ext cx="4832861" cy="2493143"/>
          </a:xfrm>
          <a:prstGeom prst="rect">
            <a:avLst/>
          </a:prstGeom>
        </p:spPr>
      </p:pic>
      <p:sp>
        <p:nvSpPr>
          <p:cNvPr id="2" name="Title 1">
            <a:extLst>
              <a:ext uri="{FF2B5EF4-FFF2-40B4-BE49-F238E27FC236}">
                <a16:creationId xmlns:a16="http://schemas.microsoft.com/office/drawing/2014/main" id="{B43A8737-798D-DF38-469C-D1B987F146F5}"/>
              </a:ext>
            </a:extLst>
          </p:cNvPr>
          <p:cNvSpPr>
            <a:spLocks noGrp="1"/>
          </p:cNvSpPr>
          <p:nvPr>
            <p:ph type="title"/>
          </p:nvPr>
        </p:nvSpPr>
        <p:spPr>
          <a:xfrm>
            <a:off x="295846" y="0"/>
            <a:ext cx="11573429" cy="504949"/>
          </a:xfrm>
        </p:spPr>
        <p:txBody>
          <a:bodyPr/>
          <a:lstStyle/>
          <a:p>
            <a:r>
              <a:rPr lang="en-US" dirty="0"/>
              <a:t>Heat Pump System Challenges</a:t>
            </a:r>
          </a:p>
        </p:txBody>
      </p:sp>
      <p:sp>
        <p:nvSpPr>
          <p:cNvPr id="3" name="Content Placeholder 2">
            <a:extLst>
              <a:ext uri="{FF2B5EF4-FFF2-40B4-BE49-F238E27FC236}">
                <a16:creationId xmlns:a16="http://schemas.microsoft.com/office/drawing/2014/main" id="{5CBD5A93-3801-1FDF-16BD-7B99DAB29F3D}"/>
              </a:ext>
            </a:extLst>
          </p:cNvPr>
          <p:cNvSpPr>
            <a:spLocks noGrp="1"/>
          </p:cNvSpPr>
          <p:nvPr>
            <p:ph sz="quarter" idx="10"/>
          </p:nvPr>
        </p:nvSpPr>
        <p:spPr>
          <a:xfrm>
            <a:off x="296068" y="819944"/>
            <a:ext cx="11599863" cy="419100"/>
          </a:xfrm>
        </p:spPr>
        <p:txBody>
          <a:bodyPr/>
          <a:lstStyle/>
          <a:p>
            <a:pPr marL="914400"/>
            <a:r>
              <a:rPr lang="en-US" dirty="0"/>
              <a:t>Electrical / Power</a:t>
            </a:r>
          </a:p>
        </p:txBody>
      </p:sp>
      <p:sp>
        <p:nvSpPr>
          <p:cNvPr id="4" name="Content Placeholder 3">
            <a:extLst>
              <a:ext uri="{FF2B5EF4-FFF2-40B4-BE49-F238E27FC236}">
                <a16:creationId xmlns:a16="http://schemas.microsoft.com/office/drawing/2014/main" id="{DCE57E61-6C3D-758C-94C4-BF0C9F2D3E55}"/>
              </a:ext>
            </a:extLst>
          </p:cNvPr>
          <p:cNvSpPr>
            <a:spLocks noGrp="1"/>
          </p:cNvSpPr>
          <p:nvPr>
            <p:ph sz="quarter" idx="18"/>
          </p:nvPr>
        </p:nvSpPr>
        <p:spPr>
          <a:xfrm>
            <a:off x="295275" y="1554163"/>
            <a:ext cx="5408839" cy="4594225"/>
          </a:xfrm>
        </p:spPr>
        <p:txBody>
          <a:bodyPr/>
          <a:lstStyle/>
          <a:p>
            <a:r>
              <a:rPr lang="en-US" dirty="0"/>
              <a:t>Physical capacity</a:t>
            </a:r>
          </a:p>
          <a:p>
            <a:pPr lvl="1"/>
            <a:r>
              <a:rPr lang="en-US" dirty="0"/>
              <a:t>Breaker space</a:t>
            </a:r>
          </a:p>
          <a:p>
            <a:r>
              <a:rPr lang="en-US" dirty="0"/>
              <a:t>Electrical capacity</a:t>
            </a:r>
          </a:p>
          <a:p>
            <a:pPr lvl="1"/>
            <a:r>
              <a:rPr lang="en-US" dirty="0"/>
              <a:t>Building service</a:t>
            </a:r>
          </a:p>
          <a:p>
            <a:pPr lvl="1"/>
            <a:r>
              <a:rPr lang="en-US" dirty="0"/>
              <a:t>Transformers</a:t>
            </a:r>
          </a:p>
          <a:p>
            <a:pPr lvl="1"/>
            <a:r>
              <a:rPr lang="en-US" dirty="0"/>
              <a:t>Switch gear</a:t>
            </a:r>
          </a:p>
          <a:p>
            <a:pPr lvl="1"/>
            <a:r>
              <a:rPr lang="en-US" dirty="0"/>
              <a:t>Panels</a:t>
            </a:r>
          </a:p>
          <a:p>
            <a:r>
              <a:rPr lang="en-US" dirty="0"/>
              <a:t>Location</a:t>
            </a:r>
          </a:p>
        </p:txBody>
      </p:sp>
      <p:sp>
        <p:nvSpPr>
          <p:cNvPr id="21" name="Footer Placeholder 4">
            <a:extLst>
              <a:ext uri="{FF2B5EF4-FFF2-40B4-BE49-F238E27FC236}">
                <a16:creationId xmlns:a16="http://schemas.microsoft.com/office/drawing/2014/main" id="{F89C9665-714A-0ED3-86A7-75F33A1B5953}"/>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p>
        </p:txBody>
      </p:sp>
      <p:sp>
        <p:nvSpPr>
          <p:cNvPr id="17" name="Rectangle: Rounded Corners 16">
            <a:extLst>
              <a:ext uri="{FF2B5EF4-FFF2-40B4-BE49-F238E27FC236}">
                <a16:creationId xmlns:a16="http://schemas.microsoft.com/office/drawing/2014/main" id="{8887F23F-CAD3-DE17-8338-57CFDDDE31B8}"/>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pic>
        <p:nvPicPr>
          <p:cNvPr id="18" name="Picture 17">
            <a:extLst>
              <a:ext uri="{FF2B5EF4-FFF2-40B4-BE49-F238E27FC236}">
                <a16:creationId xmlns:a16="http://schemas.microsoft.com/office/drawing/2014/main" id="{62269AD3-359A-0915-241D-91910CFF7F36}"/>
              </a:ext>
            </a:extLst>
          </p:cNvPr>
          <p:cNvPicPr>
            <a:picLocks noChangeAspect="1"/>
          </p:cNvPicPr>
          <p:nvPr/>
        </p:nvPicPr>
        <p:blipFill>
          <a:blip r:embed="rId3"/>
          <a:stretch>
            <a:fillRect/>
          </a:stretch>
        </p:blipFill>
        <p:spPr>
          <a:xfrm>
            <a:off x="6096000" y="3030508"/>
            <a:ext cx="4832861" cy="3720536"/>
          </a:xfrm>
          <a:prstGeom prst="rect">
            <a:avLst/>
          </a:prstGeom>
        </p:spPr>
      </p:pic>
      <p:sp>
        <p:nvSpPr>
          <p:cNvPr id="25" name="Rectangle: Rounded Corners 24">
            <a:extLst>
              <a:ext uri="{FF2B5EF4-FFF2-40B4-BE49-F238E27FC236}">
                <a16:creationId xmlns:a16="http://schemas.microsoft.com/office/drawing/2014/main" id="{7B48D94E-FB2E-65CC-2EFA-F116CB0FA7A1}"/>
              </a:ext>
            </a:extLst>
          </p:cNvPr>
          <p:cNvSpPr/>
          <p:nvPr/>
        </p:nvSpPr>
        <p:spPr>
          <a:xfrm>
            <a:off x="583263" y="4565948"/>
            <a:ext cx="4832861"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Is there adequate capacity?</a:t>
            </a:r>
          </a:p>
        </p:txBody>
      </p:sp>
      <p:sp>
        <p:nvSpPr>
          <p:cNvPr id="26" name="Rectangle: Rounded Corners 25">
            <a:extLst>
              <a:ext uri="{FF2B5EF4-FFF2-40B4-BE49-F238E27FC236}">
                <a16:creationId xmlns:a16="http://schemas.microsoft.com/office/drawing/2014/main" id="{145E3EE7-2A3C-F4BF-ED62-416ECDF66D4D}"/>
              </a:ext>
            </a:extLst>
          </p:cNvPr>
          <p:cNvSpPr/>
          <p:nvPr/>
        </p:nvSpPr>
        <p:spPr>
          <a:xfrm>
            <a:off x="583262" y="5615286"/>
            <a:ext cx="4832861"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Is the capacity where it is needed?</a:t>
            </a:r>
          </a:p>
        </p:txBody>
      </p:sp>
      <p:sp>
        <p:nvSpPr>
          <p:cNvPr id="27" name="Rectangle: Rounded Corners 26">
            <a:extLst>
              <a:ext uri="{FF2B5EF4-FFF2-40B4-BE49-F238E27FC236}">
                <a16:creationId xmlns:a16="http://schemas.microsoft.com/office/drawing/2014/main" id="{460EB0AF-18B2-55D8-84C3-8323C06A87CA}"/>
              </a:ext>
            </a:extLst>
          </p:cNvPr>
          <p:cNvSpPr/>
          <p:nvPr/>
        </p:nvSpPr>
        <p:spPr>
          <a:xfrm>
            <a:off x="583262" y="5087070"/>
            <a:ext cx="4832861" cy="412006"/>
          </a:xfrm>
          <a:prstGeom prst="roundRect">
            <a:avLst/>
          </a:prstGeom>
          <a:solidFill>
            <a:schemeClr val="tx2"/>
          </a:solidFill>
          <a:ln w="38100">
            <a:solidFill>
              <a:schemeClr val="bg2"/>
            </a:solidFill>
          </a:ln>
        </p:spPr>
        <p:style>
          <a:lnRef idx="2">
            <a:schemeClr val="accent4">
              <a:shade val="15000"/>
            </a:schemeClr>
          </a:lnRef>
          <a:fillRef idx="1">
            <a:schemeClr val="accent4"/>
          </a:fillRef>
          <a:effectRef idx="0">
            <a:schemeClr val="accent4"/>
          </a:effectRef>
          <a:fontRef idx="minor">
            <a:schemeClr val="lt1"/>
          </a:fontRef>
        </p:style>
        <p:txBody>
          <a:bodyPr wrap="square" lIns="91440" tIns="91440" rIns="91440" bIns="91440" rtlCol="0" anchor="ctr">
            <a:noAutofit/>
          </a:bodyPr>
          <a:lstStyle/>
          <a:p>
            <a:pPr algn="ctr">
              <a:spcAft>
                <a:spcPts val="400"/>
              </a:spcAft>
            </a:pPr>
            <a:r>
              <a:rPr lang="en-US" sz="2000" b="1" dirty="0">
                <a:solidFill>
                  <a:schemeClr val="bg1"/>
                </a:solidFill>
              </a:rPr>
              <a:t>Is there adequate space?</a:t>
            </a:r>
          </a:p>
        </p:txBody>
      </p:sp>
    </p:spTree>
    <p:extLst>
      <p:ext uri="{BB962C8B-B14F-4D97-AF65-F5344CB8AC3E}">
        <p14:creationId xmlns:p14="http://schemas.microsoft.com/office/powerpoint/2010/main" val="382341009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E3B26A-92ED-41A0-8959-6BEBB5943485}"/>
              </a:ext>
            </a:extLst>
          </p:cNvPr>
          <p:cNvSpPr>
            <a:spLocks noGrp="1"/>
          </p:cNvSpPr>
          <p:nvPr>
            <p:ph type="title"/>
          </p:nvPr>
        </p:nvSpPr>
        <p:spPr/>
        <p:txBody>
          <a:bodyPr>
            <a:noAutofit/>
          </a:bodyPr>
          <a:lstStyle/>
          <a:p>
            <a:r>
              <a:rPr lang="en-US"/>
              <a:t>Disclaimer</a:t>
            </a:r>
          </a:p>
        </p:txBody>
      </p:sp>
      <p:sp>
        <p:nvSpPr>
          <p:cNvPr id="2" name="Content Placeholder 1">
            <a:extLst>
              <a:ext uri="{FF2B5EF4-FFF2-40B4-BE49-F238E27FC236}">
                <a16:creationId xmlns:a16="http://schemas.microsoft.com/office/drawing/2014/main" id="{A3361ABA-EC21-4238-B987-E274B4915D67}"/>
              </a:ext>
            </a:extLst>
          </p:cNvPr>
          <p:cNvSpPr>
            <a:spLocks noGrp="1"/>
          </p:cNvSpPr>
          <p:nvPr>
            <p:ph sz="quarter" idx="18"/>
          </p:nvPr>
        </p:nvSpPr>
        <p:spPr>
          <a:xfrm>
            <a:off x="549375" y="1184701"/>
            <a:ext cx="10900504" cy="3904135"/>
          </a:xfrm>
        </p:spPr>
        <p:txBody>
          <a:bodyPr>
            <a:normAutofit fontScale="92500"/>
          </a:bodyPr>
          <a:lstStyle/>
          <a:p>
            <a:pPr>
              <a:spcAft>
                <a:spcPts val="1600"/>
              </a:spcAft>
            </a:pPr>
            <a:r>
              <a:rPr lang="en-US" sz="2133" dirty="0"/>
              <a:t>This content subject to change without notice and is intended only for educational purposes and does not replace independent professional judgment and/or legal advice. The ultimate responsibility is on the engineer of record to ensure the design complies with all applicable codes and Daikin Applied will not accept responsibility or liability for actions that result from the information shared in this presentation. This content is copyrighted and cannot be used without the express permission of Daikin Applied Americas Inc.</a:t>
            </a:r>
          </a:p>
          <a:p>
            <a:pPr>
              <a:spcAft>
                <a:spcPts val="1600"/>
              </a:spcAft>
            </a:pPr>
            <a:r>
              <a:rPr lang="en-US" sz="2133" dirty="0"/>
              <a:t> Always consult your state &amp; local codes, which may take precedence over standards which vary in adoption, complete or partial, by state.  Also note that a state may adopt a different year of the standard than the latest version.</a:t>
            </a:r>
          </a:p>
          <a:p>
            <a:pPr>
              <a:spcAft>
                <a:spcPts val="1600"/>
              </a:spcAft>
            </a:pPr>
            <a:r>
              <a:rPr lang="en-US" sz="2133" dirty="0"/>
              <a:t>The local Authority Having Jurisdiction (AHJ) has the final authority in interpreting code requirements.</a:t>
            </a:r>
          </a:p>
        </p:txBody>
      </p:sp>
      <p:sp>
        <p:nvSpPr>
          <p:cNvPr id="4" name="Footer Placeholder 4">
            <a:extLst>
              <a:ext uri="{FF2B5EF4-FFF2-40B4-BE49-F238E27FC236}">
                <a16:creationId xmlns:a16="http://schemas.microsoft.com/office/drawing/2014/main" id="{7AFCA3D7-61AE-C988-34CE-7AF03A8B48CF}"/>
              </a:ext>
            </a:extLst>
          </p:cNvPr>
          <p:cNvSpPr>
            <a:spLocks noGrp="1"/>
          </p:cNvSpPr>
          <p:nvPr>
            <p:ph type="ftr" sz="quarter" idx="3"/>
          </p:nvPr>
        </p:nvSpPr>
        <p:spPr>
          <a:xfrm>
            <a:off x="295845" y="6457014"/>
            <a:ext cx="4351704" cy="365125"/>
          </a:xfr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74964040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itle 35">
            <a:extLst>
              <a:ext uri="{FF2B5EF4-FFF2-40B4-BE49-F238E27FC236}">
                <a16:creationId xmlns:a16="http://schemas.microsoft.com/office/drawing/2014/main" id="{DF7AC59D-C6F6-28B1-EC05-43CFD52A9BA6}"/>
              </a:ext>
            </a:extLst>
          </p:cNvPr>
          <p:cNvSpPr>
            <a:spLocks noGrp="1"/>
          </p:cNvSpPr>
          <p:nvPr>
            <p:ph type="title"/>
          </p:nvPr>
        </p:nvSpPr>
        <p:spPr/>
        <p:txBody>
          <a:bodyPr/>
          <a:lstStyle/>
          <a:p>
            <a:r>
              <a:rPr lang="en-US" dirty="0"/>
              <a:t>Heat Pump System Challenges</a:t>
            </a:r>
          </a:p>
        </p:txBody>
      </p:sp>
      <p:sp>
        <p:nvSpPr>
          <p:cNvPr id="29" name="Content Placeholder 28">
            <a:extLst>
              <a:ext uri="{FF2B5EF4-FFF2-40B4-BE49-F238E27FC236}">
                <a16:creationId xmlns:a16="http://schemas.microsoft.com/office/drawing/2014/main" id="{997D07E5-40D0-AB00-A238-EBF692CA1387}"/>
              </a:ext>
            </a:extLst>
          </p:cNvPr>
          <p:cNvSpPr>
            <a:spLocks noGrp="1"/>
          </p:cNvSpPr>
          <p:nvPr>
            <p:ph sz="quarter" idx="10"/>
          </p:nvPr>
        </p:nvSpPr>
        <p:spPr>
          <a:xfrm>
            <a:off x="296342" y="1525618"/>
            <a:ext cx="5946804" cy="2235520"/>
          </a:xfrm>
        </p:spPr>
        <p:txBody>
          <a:bodyPr/>
          <a:lstStyle/>
          <a:p>
            <a:r>
              <a:rPr lang="en-US" sz="1800" dirty="0">
                <a:solidFill>
                  <a:schemeClr val="tx2"/>
                </a:solidFill>
              </a:rPr>
              <a:t>Typical infrastructure challenge switching from gas to electric heat results in:</a:t>
            </a:r>
          </a:p>
          <a:p>
            <a:pPr lvl="2">
              <a:spcAft>
                <a:spcPts val="0"/>
              </a:spcAft>
            </a:pPr>
            <a:r>
              <a:rPr lang="en-US" sz="1800" dirty="0"/>
              <a:t>Heat Pump w/ Electric Heat increases MCA/MROPD</a:t>
            </a:r>
          </a:p>
          <a:p>
            <a:pPr lvl="2">
              <a:spcAft>
                <a:spcPts val="0"/>
              </a:spcAft>
            </a:pPr>
            <a:r>
              <a:rPr lang="en-US" sz="1800" dirty="0"/>
              <a:t>Wire feed / breaker sizes grow = increasing cost($)</a:t>
            </a:r>
          </a:p>
          <a:p>
            <a:pPr lvl="2">
              <a:spcAft>
                <a:spcPts val="0"/>
              </a:spcAft>
            </a:pPr>
            <a:r>
              <a:rPr lang="en-US" sz="1800" dirty="0"/>
              <a:t>Existing building infrastructure complicates retrofit process</a:t>
            </a:r>
          </a:p>
          <a:p>
            <a:endParaRPr lang="en-US" sz="1800" dirty="0"/>
          </a:p>
        </p:txBody>
      </p:sp>
      <p:sp>
        <p:nvSpPr>
          <p:cNvPr id="28" name="Content Placeholder 27">
            <a:extLst>
              <a:ext uri="{FF2B5EF4-FFF2-40B4-BE49-F238E27FC236}">
                <a16:creationId xmlns:a16="http://schemas.microsoft.com/office/drawing/2014/main" id="{E04E6B9D-8BF2-A2C2-012B-CE05F224C963}"/>
              </a:ext>
            </a:extLst>
          </p:cNvPr>
          <p:cNvSpPr>
            <a:spLocks noGrp="1"/>
          </p:cNvSpPr>
          <p:nvPr>
            <p:ph sz="quarter" idx="18"/>
          </p:nvPr>
        </p:nvSpPr>
        <p:spPr>
          <a:xfrm>
            <a:off x="295846" y="3913488"/>
            <a:ext cx="5946803" cy="2235521"/>
          </a:xfrm>
          <a:solidFill>
            <a:schemeClr val="bg1"/>
          </a:solidFill>
        </p:spPr>
        <p:txBody>
          <a:bodyPr/>
          <a:lstStyle/>
          <a:p>
            <a:pPr marL="0" indent="0">
              <a:buNone/>
            </a:pPr>
            <a:r>
              <a:rPr lang="en-US" sz="1800" b="1" dirty="0">
                <a:solidFill>
                  <a:schemeClr val="tx2"/>
                </a:solidFill>
              </a:rPr>
              <a:t>Solutions:</a:t>
            </a:r>
          </a:p>
          <a:p>
            <a:pPr marL="690028" lvl="2" indent="-457200">
              <a:spcAft>
                <a:spcPts val="0"/>
              </a:spcAft>
              <a:buFont typeface="+mj-lt"/>
              <a:buAutoNum type="arabicPeriod"/>
            </a:pPr>
            <a:r>
              <a:rPr lang="en-US" sz="1800" dirty="0"/>
              <a:t>Increased HP capacity = reduced EH kW</a:t>
            </a:r>
          </a:p>
          <a:p>
            <a:pPr marL="690028" lvl="2" indent="-457200">
              <a:spcAft>
                <a:spcPts val="0"/>
              </a:spcAft>
              <a:buFont typeface="+mj-lt"/>
              <a:buAutoNum type="arabicPeriod"/>
            </a:pPr>
            <a:r>
              <a:rPr lang="en-US" sz="1800" dirty="0"/>
              <a:t>Controls = Configurable Auxiliary EH Limits</a:t>
            </a:r>
          </a:p>
          <a:p>
            <a:pPr marL="690028" lvl="2" indent="-457200">
              <a:spcAft>
                <a:spcPts val="0"/>
              </a:spcAft>
              <a:buFont typeface="+mj-lt"/>
              <a:buAutoNum type="arabicPeriod"/>
            </a:pPr>
            <a:r>
              <a:rPr lang="en-US" sz="1800" dirty="0"/>
              <a:t>Dual Point Power = Dedicated EH Circuit</a:t>
            </a:r>
          </a:p>
          <a:p>
            <a:pPr marL="690028" lvl="2" indent="-457200">
              <a:spcAft>
                <a:spcPts val="0"/>
              </a:spcAft>
              <a:buFont typeface="+mj-lt"/>
              <a:buAutoNum type="arabicPeriod"/>
            </a:pPr>
            <a:endParaRPr lang="en-US" sz="1800" dirty="0"/>
          </a:p>
          <a:p>
            <a:pPr marL="232828" lvl="2" indent="0">
              <a:spcAft>
                <a:spcPts val="0"/>
              </a:spcAft>
              <a:buNone/>
            </a:pPr>
            <a:r>
              <a:rPr lang="en-US" sz="1800" dirty="0"/>
              <a:t>EH = Electric Heat</a:t>
            </a:r>
          </a:p>
          <a:p>
            <a:pPr marL="0" indent="0">
              <a:buNone/>
            </a:pPr>
            <a:r>
              <a:rPr lang="en-US" sz="1800" b="1" dirty="0">
                <a:solidFill>
                  <a:schemeClr val="tx2"/>
                </a:solidFill>
              </a:rPr>
              <a:t> </a:t>
            </a:r>
            <a:r>
              <a:rPr lang="en-US" sz="1800" dirty="0"/>
              <a:t>	</a:t>
            </a:r>
          </a:p>
        </p:txBody>
      </p:sp>
      <p:sp>
        <p:nvSpPr>
          <p:cNvPr id="3" name="Footer Placeholder 2">
            <a:extLst>
              <a:ext uri="{FF2B5EF4-FFF2-40B4-BE49-F238E27FC236}">
                <a16:creationId xmlns:a16="http://schemas.microsoft.com/office/drawing/2014/main" id="{A47ADEE5-B203-A876-2347-ABC578E42833}"/>
              </a:ext>
            </a:extLst>
          </p:cNvPr>
          <p:cNvSpPr>
            <a:spLocks noGrp="1"/>
          </p:cNvSpPr>
          <p:nvPr>
            <p:ph type="ftr" sz="quarter" idx="3"/>
          </p:nvPr>
        </p:nvSpPr>
        <p:spPr/>
        <p:txBody>
          <a:bodyPr/>
          <a:lstStyle/>
          <a:p>
            <a:r>
              <a:rPr lang="en-US" dirty="0"/>
              <a:t>© 2025 Daikin Applied  </a:t>
            </a:r>
            <a:endParaRPr lang="en-US" dirty="0">
              <a:solidFill>
                <a:schemeClr val="accent1"/>
              </a:solidFill>
            </a:endParaRPr>
          </a:p>
        </p:txBody>
      </p:sp>
      <p:sp>
        <p:nvSpPr>
          <p:cNvPr id="2" name="Content Placeholder 2">
            <a:extLst>
              <a:ext uri="{FF2B5EF4-FFF2-40B4-BE49-F238E27FC236}">
                <a16:creationId xmlns:a16="http://schemas.microsoft.com/office/drawing/2014/main" id="{C305D683-E71E-B427-C32B-EEA313096126}"/>
              </a:ext>
            </a:extLst>
          </p:cNvPr>
          <p:cNvSpPr txBox="1">
            <a:spLocks/>
          </p:cNvSpPr>
          <p:nvPr/>
        </p:nvSpPr>
        <p:spPr>
          <a:xfrm>
            <a:off x="296068" y="819944"/>
            <a:ext cx="11599863" cy="41910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600" b="1" kern="1200">
                <a:solidFill>
                  <a:schemeClr val="accent3">
                    <a:lumMod val="50000"/>
                  </a:schemeClr>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914400"/>
            <a:r>
              <a:rPr lang="en-US" sz="2000" dirty="0">
                <a:solidFill>
                  <a:schemeClr val="tx2"/>
                </a:solidFill>
              </a:rPr>
              <a:t>Electrical / Power</a:t>
            </a:r>
          </a:p>
        </p:txBody>
      </p:sp>
      <p:sp>
        <p:nvSpPr>
          <p:cNvPr id="4" name="Rectangle: Rounded Corners 3">
            <a:extLst>
              <a:ext uri="{FF2B5EF4-FFF2-40B4-BE49-F238E27FC236}">
                <a16:creationId xmlns:a16="http://schemas.microsoft.com/office/drawing/2014/main" id="{8E244B17-C283-87C8-5F34-3A4085D6F026}"/>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pic>
        <p:nvPicPr>
          <p:cNvPr id="6" name="Picture 5">
            <a:extLst>
              <a:ext uri="{FF2B5EF4-FFF2-40B4-BE49-F238E27FC236}">
                <a16:creationId xmlns:a16="http://schemas.microsoft.com/office/drawing/2014/main" id="{1C67FA2D-9789-888D-8C4D-92F1F3129E40}"/>
              </a:ext>
            </a:extLst>
          </p:cNvPr>
          <p:cNvPicPr>
            <a:picLocks noChangeAspect="1"/>
          </p:cNvPicPr>
          <p:nvPr/>
        </p:nvPicPr>
        <p:blipFill>
          <a:blip r:embed="rId2"/>
          <a:stretch>
            <a:fillRect/>
          </a:stretch>
        </p:blipFill>
        <p:spPr>
          <a:xfrm>
            <a:off x="6526924" y="1525618"/>
            <a:ext cx="5195375" cy="3999614"/>
          </a:xfrm>
          <a:prstGeom prst="rect">
            <a:avLst/>
          </a:prstGeom>
        </p:spPr>
      </p:pic>
    </p:spTree>
    <p:extLst>
      <p:ext uri="{BB962C8B-B14F-4D97-AF65-F5344CB8AC3E}">
        <p14:creationId xmlns:p14="http://schemas.microsoft.com/office/powerpoint/2010/main" val="170900583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0E0F0DB-C21D-50BA-3214-022BBE22400F}"/>
              </a:ext>
            </a:extLst>
          </p:cNvPr>
          <p:cNvSpPr>
            <a:spLocks noGrp="1"/>
          </p:cNvSpPr>
          <p:nvPr>
            <p:ph type="title"/>
          </p:nvPr>
        </p:nvSpPr>
        <p:spPr/>
        <p:txBody>
          <a:bodyPr/>
          <a:lstStyle/>
          <a:p>
            <a:r>
              <a:rPr lang="en-US" dirty="0"/>
              <a:t>Heat Pump System Challenges</a:t>
            </a:r>
          </a:p>
        </p:txBody>
      </p:sp>
      <p:sp>
        <p:nvSpPr>
          <p:cNvPr id="4" name="Footer Placeholder 3">
            <a:extLst>
              <a:ext uri="{FF2B5EF4-FFF2-40B4-BE49-F238E27FC236}">
                <a16:creationId xmlns:a16="http://schemas.microsoft.com/office/drawing/2014/main" id="{1F076D20-5D54-B496-CCCA-78BF87CE13E8}"/>
              </a:ext>
            </a:extLst>
          </p:cNvPr>
          <p:cNvSpPr>
            <a:spLocks noGrp="1"/>
          </p:cNvSpPr>
          <p:nvPr>
            <p:ph type="ftr" sz="quarter" idx="11"/>
          </p:nvPr>
        </p:nvSpPr>
        <p:spPr/>
        <p:txBody>
          <a:bodyPr/>
          <a:lstStyle/>
          <a:p>
            <a:r>
              <a:rPr lang="en-US" dirty="0"/>
              <a:t>© 2025 Daikin Applied  </a:t>
            </a:r>
            <a:endParaRPr lang="en-US" dirty="0">
              <a:solidFill>
                <a:schemeClr val="accent1"/>
              </a:solidFill>
            </a:endParaRPr>
          </a:p>
        </p:txBody>
      </p:sp>
      <p:sp>
        <p:nvSpPr>
          <p:cNvPr id="10" name="Content Placeholder 9">
            <a:extLst>
              <a:ext uri="{FF2B5EF4-FFF2-40B4-BE49-F238E27FC236}">
                <a16:creationId xmlns:a16="http://schemas.microsoft.com/office/drawing/2014/main" id="{3E9F3AEC-5BA3-615E-1C51-542EBD9B0821}"/>
              </a:ext>
            </a:extLst>
          </p:cNvPr>
          <p:cNvSpPr>
            <a:spLocks noGrp="1"/>
          </p:cNvSpPr>
          <p:nvPr>
            <p:ph sz="quarter" idx="12"/>
          </p:nvPr>
        </p:nvSpPr>
        <p:spPr>
          <a:xfrm>
            <a:off x="1816526" y="1359529"/>
            <a:ext cx="3324623" cy="702945"/>
          </a:xfrm>
        </p:spPr>
        <p:txBody>
          <a:bodyPr/>
          <a:lstStyle/>
          <a:p>
            <a:r>
              <a:rPr lang="en-US" dirty="0">
                <a:solidFill>
                  <a:schemeClr val="accent1"/>
                </a:solidFill>
              </a:rPr>
              <a:t>Standard Compressor</a:t>
            </a:r>
          </a:p>
        </p:txBody>
      </p:sp>
      <p:sp>
        <p:nvSpPr>
          <p:cNvPr id="21" name="Content Placeholder 9">
            <a:extLst>
              <a:ext uri="{FF2B5EF4-FFF2-40B4-BE49-F238E27FC236}">
                <a16:creationId xmlns:a16="http://schemas.microsoft.com/office/drawing/2014/main" id="{8D4F8CCE-9385-978D-B6D5-C3D738B52C3C}"/>
              </a:ext>
            </a:extLst>
          </p:cNvPr>
          <p:cNvSpPr txBox="1">
            <a:spLocks/>
          </p:cNvSpPr>
          <p:nvPr/>
        </p:nvSpPr>
        <p:spPr>
          <a:xfrm>
            <a:off x="6998454" y="1359528"/>
            <a:ext cx="4569414" cy="702945"/>
          </a:xfrm>
          <a:prstGeom prst="rect">
            <a:avLst/>
          </a:prstGeom>
        </p:spPr>
        <p:txBody>
          <a:bodyPr vert="horz" lIns="121920" tIns="60960" rIns="121920" bIns="60960" rtlCol="0">
            <a:noAutofit/>
          </a:bodyPr>
          <a:lstStyle>
            <a:lvl1pPr marL="0" indent="0" algn="l" defTabSz="914400" rtl="0" eaLnBrk="1" latinLnBrk="0" hangingPunct="1">
              <a:spcBef>
                <a:spcPts val="0"/>
              </a:spcBef>
              <a:spcAft>
                <a:spcPts val="1000"/>
              </a:spcAft>
              <a:buFont typeface="Arial" panose="020B0604020202020204" pitchFamily="34" charset="0"/>
              <a:buNone/>
              <a:defRPr sz="1600" b="1" kern="1200">
                <a:solidFill>
                  <a:schemeClr val="tx2"/>
                </a:solidFill>
                <a:latin typeface="+mn-lt"/>
                <a:ea typeface="+mn-ea"/>
                <a:cs typeface="+mn-cs"/>
              </a:defRPr>
            </a:lvl1pPr>
            <a:lvl2pPr marL="174625" indent="-17462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2pPr>
            <a:lvl3pPr marL="342900" indent="-168275" algn="l" defTabSz="914400" rtl="0" eaLnBrk="1" latinLnBrk="0" hangingPunct="1">
              <a:spcBef>
                <a:spcPts val="0"/>
              </a:spcBef>
              <a:spcAft>
                <a:spcPts val="1000"/>
              </a:spcAft>
              <a:buClr>
                <a:schemeClr val="tx2"/>
              </a:buClr>
              <a:buFont typeface="Arial" panose="020B0604020202020204" pitchFamily="34" charset="0"/>
              <a:buChar char="•"/>
              <a:defRPr sz="1400" kern="1200">
                <a:solidFill>
                  <a:srgbClr val="555555"/>
                </a:solidFill>
                <a:latin typeface="+mn-lt"/>
                <a:ea typeface="+mn-ea"/>
                <a:cs typeface="+mn-cs"/>
              </a:defRPr>
            </a:lvl3pPr>
            <a:lvl4pPr marL="0" indent="0" algn="l" defTabSz="914400" rtl="0" eaLnBrk="1" latinLnBrk="0" hangingPunct="1">
              <a:spcBef>
                <a:spcPts val="0"/>
              </a:spcBef>
              <a:spcAft>
                <a:spcPts val="1000"/>
              </a:spcAft>
              <a:buFontTx/>
              <a:buNone/>
              <a:defRPr sz="1400" kern="1200">
                <a:solidFill>
                  <a:srgbClr val="0097E0"/>
                </a:solidFill>
                <a:latin typeface="+mn-lt"/>
                <a:ea typeface="+mn-ea"/>
                <a:cs typeface="+mn-cs"/>
              </a:defRPr>
            </a:lvl4pPr>
            <a:lvl5pPr marL="1828800" indent="-1828800" algn="ctr" defTabSz="914400" rtl="0" eaLnBrk="1" latinLnBrk="0" hangingPunct="1">
              <a:spcBef>
                <a:spcPts val="0"/>
              </a:spcBef>
              <a:spcAft>
                <a:spcPts val="1000"/>
              </a:spcAft>
              <a:buFontTx/>
              <a:buNone/>
              <a:defRPr sz="1600" b="1" kern="1200">
                <a:solidFill>
                  <a:srgbClr val="0097E0"/>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r>
              <a:rPr lang="en-US" sz="2133" dirty="0">
                <a:solidFill>
                  <a:schemeClr val="accent1"/>
                </a:solidFill>
              </a:rPr>
              <a:t>Variable Speed Compressor</a:t>
            </a:r>
          </a:p>
        </p:txBody>
      </p:sp>
      <p:sp>
        <p:nvSpPr>
          <p:cNvPr id="3" name="TextBox 2">
            <a:extLst>
              <a:ext uri="{FF2B5EF4-FFF2-40B4-BE49-F238E27FC236}">
                <a16:creationId xmlns:a16="http://schemas.microsoft.com/office/drawing/2014/main" id="{5DB0E259-41BC-01C7-21EB-A997E2ADE6C7}"/>
              </a:ext>
            </a:extLst>
          </p:cNvPr>
          <p:cNvSpPr txBox="1"/>
          <p:nvPr/>
        </p:nvSpPr>
        <p:spPr>
          <a:xfrm>
            <a:off x="690031" y="5539717"/>
            <a:ext cx="5323893" cy="666977"/>
          </a:xfrm>
          <a:prstGeom prst="rect">
            <a:avLst/>
          </a:prstGeom>
          <a:noFill/>
        </p:spPr>
        <p:txBody>
          <a:bodyPr wrap="none" rtlCol="0">
            <a:spAutoFit/>
          </a:bodyPr>
          <a:lstStyle/>
          <a:p>
            <a:pPr marL="457189" indent="-457189">
              <a:buFont typeface="+mj-lt"/>
              <a:buAutoNum type="alphaUcPeriod"/>
            </a:pPr>
            <a:r>
              <a:rPr lang="en-US" sz="1867" dirty="0"/>
              <a:t>Inverter Compressor runs faster in heating</a:t>
            </a:r>
          </a:p>
          <a:p>
            <a:pPr marL="457189" indent="-457189">
              <a:buFont typeface="+mj-lt"/>
              <a:buAutoNum type="alphaUcPeriod"/>
            </a:pPr>
            <a:r>
              <a:rPr lang="en-US" sz="1867" dirty="0"/>
              <a:t>Heat pump &amp; Building Crossover point shifts</a:t>
            </a:r>
          </a:p>
        </p:txBody>
      </p:sp>
      <p:graphicFrame>
        <p:nvGraphicFramePr>
          <p:cNvPr id="11" name="Chart 10">
            <a:extLst>
              <a:ext uri="{FF2B5EF4-FFF2-40B4-BE49-F238E27FC236}">
                <a16:creationId xmlns:a16="http://schemas.microsoft.com/office/drawing/2014/main" id="{7341F4E8-28A8-4515-9E1C-C6BD0A8BB672}"/>
              </a:ext>
            </a:extLst>
          </p:cNvPr>
          <p:cNvGraphicFramePr>
            <a:graphicFrameLocks/>
          </p:cNvGraphicFramePr>
          <p:nvPr>
            <p:extLst>
              <p:ext uri="{D42A27DB-BD31-4B8C-83A1-F6EECF244321}">
                <p14:modId xmlns:p14="http://schemas.microsoft.com/office/powerpoint/2010/main" val="383281413"/>
              </p:ext>
            </p:extLst>
          </p:nvPr>
        </p:nvGraphicFramePr>
        <p:xfrm>
          <a:off x="701185" y="1830461"/>
          <a:ext cx="5509991" cy="3589797"/>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03AD66A1-8595-E8C4-8F56-6BE4FE1129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185" y="1830461"/>
            <a:ext cx="532823" cy="1117373"/>
          </a:xfrm>
          <a:prstGeom prst="rect">
            <a:avLst/>
          </a:prstGeom>
        </p:spPr>
      </p:pic>
      <p:sp>
        <p:nvSpPr>
          <p:cNvPr id="13" name="Oval 12">
            <a:extLst>
              <a:ext uri="{FF2B5EF4-FFF2-40B4-BE49-F238E27FC236}">
                <a16:creationId xmlns:a16="http://schemas.microsoft.com/office/drawing/2014/main" id="{EB9B6264-05F2-DC94-1D9B-9975EA2A0D0D}"/>
              </a:ext>
            </a:extLst>
          </p:cNvPr>
          <p:cNvSpPr/>
          <p:nvPr/>
        </p:nvSpPr>
        <p:spPr>
          <a:xfrm>
            <a:off x="4106546" y="2947834"/>
            <a:ext cx="447631" cy="414292"/>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defTabSz="1219170">
              <a:defRPr/>
            </a:pPr>
            <a:r>
              <a:rPr lang="en-US" sz="2400" kern="0" dirty="0">
                <a:solidFill>
                  <a:prstClr val="white"/>
                </a:solidFill>
                <a:latin typeface="Arial"/>
              </a:rPr>
              <a:t>A</a:t>
            </a:r>
          </a:p>
        </p:txBody>
      </p:sp>
      <p:pic>
        <p:nvPicPr>
          <p:cNvPr id="16" name="Picture 15">
            <a:extLst>
              <a:ext uri="{FF2B5EF4-FFF2-40B4-BE49-F238E27FC236}">
                <a16:creationId xmlns:a16="http://schemas.microsoft.com/office/drawing/2014/main" id="{3BE0A968-E833-92A8-DEFA-B81913ED6E0D}"/>
              </a:ext>
            </a:extLst>
          </p:cNvPr>
          <p:cNvPicPr>
            <a:picLocks noChangeAspect="1"/>
          </p:cNvPicPr>
          <p:nvPr/>
        </p:nvPicPr>
        <p:blipFill>
          <a:blip r:embed="rId4"/>
          <a:stretch>
            <a:fillRect/>
          </a:stretch>
        </p:blipFill>
        <p:spPr>
          <a:xfrm>
            <a:off x="6519260" y="1804806"/>
            <a:ext cx="5376671" cy="3764335"/>
          </a:xfrm>
          <a:prstGeom prst="rect">
            <a:avLst/>
          </a:prstGeom>
        </p:spPr>
      </p:pic>
      <p:sp>
        <p:nvSpPr>
          <p:cNvPr id="17" name="Oval 16">
            <a:extLst>
              <a:ext uri="{FF2B5EF4-FFF2-40B4-BE49-F238E27FC236}">
                <a16:creationId xmlns:a16="http://schemas.microsoft.com/office/drawing/2014/main" id="{E23704A8-75EA-957F-E867-7231C8E81977}"/>
              </a:ext>
            </a:extLst>
          </p:cNvPr>
          <p:cNvSpPr/>
          <p:nvPr/>
        </p:nvSpPr>
        <p:spPr>
          <a:xfrm>
            <a:off x="9082232" y="4031539"/>
            <a:ext cx="411333" cy="380699"/>
          </a:xfrm>
          <a:prstGeom prst="ellipse">
            <a:avLst/>
          </a:prstGeom>
          <a:solidFill>
            <a:srgbClr val="4F81BD"/>
          </a:solidFill>
          <a:ln w="25400" cap="flat" cmpd="sng" algn="ctr">
            <a:solidFill>
              <a:srgbClr val="4F81BD">
                <a:shade val="50000"/>
              </a:srgbClr>
            </a:solidFill>
            <a:prstDash val="solid"/>
          </a:ln>
          <a:effectLst/>
        </p:spPr>
        <p:txBody>
          <a:bodyPr rtlCol="0" anchor="ctr"/>
          <a:lstStyle/>
          <a:p>
            <a:pPr algn="ctr" defTabSz="1219170">
              <a:defRPr/>
            </a:pPr>
            <a:r>
              <a:rPr lang="en-US" sz="2400" kern="0" dirty="0">
                <a:solidFill>
                  <a:prstClr val="white"/>
                </a:solidFill>
                <a:latin typeface="Arial"/>
              </a:rPr>
              <a:t>B</a:t>
            </a:r>
          </a:p>
        </p:txBody>
      </p:sp>
      <p:sp>
        <p:nvSpPr>
          <p:cNvPr id="5" name="Content Placeholder 2">
            <a:extLst>
              <a:ext uri="{FF2B5EF4-FFF2-40B4-BE49-F238E27FC236}">
                <a16:creationId xmlns:a16="http://schemas.microsoft.com/office/drawing/2014/main" id="{3CC4CC75-6068-8B2F-4549-E7912D1E47AD}"/>
              </a:ext>
            </a:extLst>
          </p:cNvPr>
          <p:cNvSpPr txBox="1">
            <a:spLocks/>
          </p:cNvSpPr>
          <p:nvPr/>
        </p:nvSpPr>
        <p:spPr>
          <a:xfrm>
            <a:off x="296068" y="819944"/>
            <a:ext cx="11599863" cy="41910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600" b="1" kern="1200">
                <a:solidFill>
                  <a:schemeClr val="accent3">
                    <a:lumMod val="50000"/>
                  </a:schemeClr>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914400"/>
            <a:r>
              <a:rPr lang="en-US" sz="2000" dirty="0">
                <a:solidFill>
                  <a:schemeClr val="tx2"/>
                </a:solidFill>
              </a:rPr>
              <a:t>Electrical / Power</a:t>
            </a:r>
          </a:p>
        </p:txBody>
      </p:sp>
      <p:sp>
        <p:nvSpPr>
          <p:cNvPr id="6" name="Rectangle: Rounded Corners 5">
            <a:extLst>
              <a:ext uri="{FF2B5EF4-FFF2-40B4-BE49-F238E27FC236}">
                <a16:creationId xmlns:a16="http://schemas.microsoft.com/office/drawing/2014/main" id="{E39AAAA5-D77B-357E-1C9F-913037E4AECA}"/>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spTree>
    <p:extLst>
      <p:ext uri="{BB962C8B-B14F-4D97-AF65-F5344CB8AC3E}">
        <p14:creationId xmlns:p14="http://schemas.microsoft.com/office/powerpoint/2010/main" val="4716105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9013958-B13F-8985-04C1-B86117C27237}"/>
              </a:ext>
            </a:extLst>
          </p:cNvPr>
          <p:cNvSpPr>
            <a:spLocks noGrp="1"/>
          </p:cNvSpPr>
          <p:nvPr>
            <p:ph type="title"/>
          </p:nvPr>
        </p:nvSpPr>
        <p:spPr>
          <a:xfrm>
            <a:off x="322729" y="0"/>
            <a:ext cx="11459176" cy="499872"/>
          </a:xfrm>
        </p:spPr>
        <p:txBody>
          <a:bodyPr/>
          <a:lstStyle/>
          <a:p>
            <a:r>
              <a:rPr lang="en-US" dirty="0"/>
              <a:t>Heat Pump System Challenges</a:t>
            </a:r>
          </a:p>
        </p:txBody>
      </p:sp>
      <p:sp>
        <p:nvSpPr>
          <p:cNvPr id="4" name="Footer Placeholder 3">
            <a:extLst>
              <a:ext uri="{FF2B5EF4-FFF2-40B4-BE49-F238E27FC236}">
                <a16:creationId xmlns:a16="http://schemas.microsoft.com/office/drawing/2014/main" id="{3FEE1C8F-3948-C56F-5DB1-F8C181D6A246}"/>
              </a:ext>
            </a:extLst>
          </p:cNvPr>
          <p:cNvSpPr>
            <a:spLocks noGrp="1"/>
          </p:cNvSpPr>
          <p:nvPr>
            <p:ph type="ftr" sz="quarter" idx="10"/>
          </p:nvPr>
        </p:nvSpPr>
        <p:spPr/>
        <p:txBody>
          <a:bodyPr/>
          <a:lstStyle/>
          <a:p>
            <a:r>
              <a:rPr lang="en-US" dirty="0"/>
              <a:t>© 2025 Daikin Applied  </a:t>
            </a:r>
            <a:endParaRPr lang="en-US" dirty="0">
              <a:solidFill>
                <a:schemeClr val="accent1"/>
              </a:solidFill>
            </a:endParaRPr>
          </a:p>
        </p:txBody>
      </p:sp>
      <p:sp>
        <p:nvSpPr>
          <p:cNvPr id="11" name="Content Placeholder 10">
            <a:extLst>
              <a:ext uri="{FF2B5EF4-FFF2-40B4-BE49-F238E27FC236}">
                <a16:creationId xmlns:a16="http://schemas.microsoft.com/office/drawing/2014/main" id="{FE273DC1-C1F7-58E6-0A12-FCF5A7E58EB6}"/>
              </a:ext>
            </a:extLst>
          </p:cNvPr>
          <p:cNvSpPr>
            <a:spLocks noGrp="1"/>
          </p:cNvSpPr>
          <p:nvPr>
            <p:ph sz="quarter" idx="16"/>
          </p:nvPr>
        </p:nvSpPr>
        <p:spPr>
          <a:xfrm>
            <a:off x="440705" y="1384376"/>
            <a:ext cx="6454583" cy="964933"/>
          </a:xfrm>
        </p:spPr>
        <p:txBody>
          <a:bodyPr/>
          <a:lstStyle/>
          <a:p>
            <a:r>
              <a:rPr lang="en-US" dirty="0"/>
              <a:t>Control option limits electric heater capacity during compressor operation</a:t>
            </a:r>
          </a:p>
          <a:p>
            <a:pPr lvl="1">
              <a:buFont typeface="Arial" panose="020B0604020202020204" pitchFamily="34" charset="0"/>
              <a:buChar char="–"/>
            </a:pPr>
            <a:r>
              <a:rPr lang="en-US" dirty="0"/>
              <a:t>Four limit options available (0%, 25%, 50%, 75%)</a:t>
            </a:r>
          </a:p>
          <a:p>
            <a:r>
              <a:rPr lang="en-US" dirty="0"/>
              <a:t>When compressor is inactive, electric heat is 100% available</a:t>
            </a:r>
          </a:p>
        </p:txBody>
      </p:sp>
      <p:sp>
        <p:nvSpPr>
          <p:cNvPr id="12" name="Content Placeholder 11">
            <a:extLst>
              <a:ext uri="{FF2B5EF4-FFF2-40B4-BE49-F238E27FC236}">
                <a16:creationId xmlns:a16="http://schemas.microsoft.com/office/drawing/2014/main" id="{843DEBF3-F454-24D4-A371-482E0A9BB9E0}"/>
              </a:ext>
            </a:extLst>
          </p:cNvPr>
          <p:cNvSpPr>
            <a:spLocks noGrp="1"/>
          </p:cNvSpPr>
          <p:nvPr>
            <p:ph sz="quarter" idx="17"/>
          </p:nvPr>
        </p:nvSpPr>
        <p:spPr>
          <a:xfrm>
            <a:off x="440705" y="2659079"/>
            <a:ext cx="6454583" cy="964933"/>
          </a:xfrm>
        </p:spPr>
        <p:txBody>
          <a:bodyPr/>
          <a:lstStyle/>
          <a:p>
            <a:r>
              <a:rPr lang="en-US" dirty="0"/>
              <a:t>Reduces MCA &amp; MROPD </a:t>
            </a:r>
          </a:p>
          <a:p>
            <a:pPr lvl="1">
              <a:buFont typeface="Arial" panose="020B0604020202020204" pitchFamily="34" charset="0"/>
              <a:buChar char="–"/>
            </a:pPr>
            <a:r>
              <a:rPr lang="en-US" dirty="0"/>
              <a:t>Reduce power wire feed size/cost</a:t>
            </a:r>
          </a:p>
          <a:p>
            <a:pPr lvl="1">
              <a:buFont typeface="Arial" panose="020B0604020202020204" pitchFamily="34" charset="0"/>
              <a:buChar char="–"/>
            </a:pPr>
            <a:r>
              <a:rPr lang="en-US" dirty="0"/>
              <a:t>Reduced breaker size/cost</a:t>
            </a:r>
          </a:p>
          <a:p>
            <a:pPr lvl="1">
              <a:buFont typeface="Arial" panose="020B0604020202020204" pitchFamily="34" charset="0"/>
              <a:buChar char="–"/>
            </a:pPr>
            <a:r>
              <a:rPr lang="en-US" dirty="0"/>
              <a:t>Reduced electrical infrastructure requirement to the building</a:t>
            </a:r>
          </a:p>
          <a:p>
            <a:r>
              <a:rPr lang="en-US" dirty="0"/>
              <a:t>Maintains 100% electric heat capacity for redundancy scenario</a:t>
            </a:r>
          </a:p>
          <a:p>
            <a:endParaRPr lang="en-US" dirty="0"/>
          </a:p>
        </p:txBody>
      </p:sp>
      <p:sp>
        <p:nvSpPr>
          <p:cNvPr id="13" name="Content Placeholder 12">
            <a:extLst>
              <a:ext uri="{FF2B5EF4-FFF2-40B4-BE49-F238E27FC236}">
                <a16:creationId xmlns:a16="http://schemas.microsoft.com/office/drawing/2014/main" id="{DC1B57CC-A2C8-0427-1CF4-079B80A7C1B1}"/>
              </a:ext>
            </a:extLst>
          </p:cNvPr>
          <p:cNvSpPr>
            <a:spLocks noGrp="1"/>
          </p:cNvSpPr>
          <p:nvPr>
            <p:ph sz="quarter" idx="18"/>
          </p:nvPr>
        </p:nvSpPr>
        <p:spPr>
          <a:xfrm>
            <a:off x="7319319" y="1391897"/>
            <a:ext cx="3958282" cy="2861804"/>
          </a:xfrm>
        </p:spPr>
        <p:txBody>
          <a:bodyPr/>
          <a:lstStyle/>
          <a:p>
            <a:pPr marL="0" indent="0">
              <a:buNone/>
            </a:pPr>
            <a:r>
              <a:rPr lang="en-US" b="1" dirty="0"/>
              <a:t>Example:</a:t>
            </a:r>
          </a:p>
          <a:p>
            <a:pPr marL="0" indent="0">
              <a:buNone/>
            </a:pPr>
            <a:r>
              <a:rPr lang="en-US" dirty="0"/>
              <a:t>RTU with KW limiting control</a:t>
            </a:r>
          </a:p>
          <a:p>
            <a:pPr marL="226478" indent="-226478"/>
            <a:r>
              <a:rPr lang="en-US" dirty="0"/>
              <a:t>10-ton RTU</a:t>
            </a:r>
          </a:p>
          <a:p>
            <a:pPr marL="226478" indent="-226478"/>
            <a:r>
              <a:rPr lang="en-US" dirty="0"/>
              <a:t>208V, 54 kW electric heater, </a:t>
            </a:r>
          </a:p>
          <a:p>
            <a:pPr marL="226478" indent="-226478"/>
            <a:r>
              <a:rPr lang="en-US" dirty="0"/>
              <a:t>50% kW limiting capacity. </a:t>
            </a:r>
          </a:p>
          <a:p>
            <a:pPr marL="226478" indent="-226478"/>
            <a:r>
              <a:rPr lang="en-US" dirty="0"/>
              <a:t>With compressor running </a:t>
            </a:r>
          </a:p>
          <a:p>
            <a:pPr marL="226478" indent="-226478"/>
            <a:r>
              <a:rPr lang="en-US" dirty="0"/>
              <a:t>27 kW EH available, </a:t>
            </a:r>
          </a:p>
          <a:p>
            <a:pPr marL="226478" indent="-226478"/>
            <a:r>
              <a:rPr lang="en-US" dirty="0"/>
              <a:t>54 kW available w/out compressor</a:t>
            </a:r>
          </a:p>
        </p:txBody>
      </p:sp>
      <p:graphicFrame>
        <p:nvGraphicFramePr>
          <p:cNvPr id="19" name="Table 7">
            <a:extLst>
              <a:ext uri="{FF2B5EF4-FFF2-40B4-BE49-F238E27FC236}">
                <a16:creationId xmlns:a16="http://schemas.microsoft.com/office/drawing/2014/main" id="{CBE4F799-11B0-2A82-56BD-5498B293ECD2}"/>
              </a:ext>
            </a:extLst>
          </p:cNvPr>
          <p:cNvGraphicFramePr>
            <a:graphicFrameLocks noGrp="1"/>
          </p:cNvGraphicFramePr>
          <p:nvPr>
            <p:extLst>
              <p:ext uri="{D42A27DB-BD31-4B8C-83A1-F6EECF244321}">
                <p14:modId xmlns:p14="http://schemas.microsoft.com/office/powerpoint/2010/main" val="2683530135"/>
              </p:ext>
            </p:extLst>
          </p:nvPr>
        </p:nvGraphicFramePr>
        <p:xfrm>
          <a:off x="2880603" y="4579248"/>
          <a:ext cx="6799424" cy="1463040"/>
        </p:xfrm>
        <a:graphic>
          <a:graphicData uri="http://schemas.openxmlformats.org/drawingml/2006/table">
            <a:tbl>
              <a:tblPr firstRow="1" bandRow="1"/>
              <a:tblGrid>
                <a:gridCol w="1213629">
                  <a:extLst>
                    <a:ext uri="{9D8B030D-6E8A-4147-A177-3AD203B41FA5}">
                      <a16:colId xmlns:a16="http://schemas.microsoft.com/office/drawing/2014/main" val="2460558733"/>
                    </a:ext>
                  </a:extLst>
                </a:gridCol>
                <a:gridCol w="2164130">
                  <a:extLst>
                    <a:ext uri="{9D8B030D-6E8A-4147-A177-3AD203B41FA5}">
                      <a16:colId xmlns:a16="http://schemas.microsoft.com/office/drawing/2014/main" val="2795233358"/>
                    </a:ext>
                  </a:extLst>
                </a:gridCol>
                <a:gridCol w="3421665">
                  <a:extLst>
                    <a:ext uri="{9D8B030D-6E8A-4147-A177-3AD203B41FA5}">
                      <a16:colId xmlns:a16="http://schemas.microsoft.com/office/drawing/2014/main" val="1204830004"/>
                    </a:ext>
                  </a:extLst>
                </a:gridCol>
              </a:tblGrid>
              <a:tr h="36576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Item</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Normal Heat Pump</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600" dirty="0"/>
                        <a:t>RTU with kW Limiting Control</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2681390845"/>
                  </a:ext>
                </a:extLst>
              </a:tr>
              <a:tr h="365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MCA</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207</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163</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849356258"/>
                  </a:ext>
                </a:extLst>
              </a:tr>
              <a:tr h="365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MROPD</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250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175</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254470794"/>
                  </a:ext>
                </a:extLst>
              </a:tr>
              <a:tr h="365760">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Wire Size</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dirty="0"/>
                        <a:t>4/0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600" b="1" dirty="0">
                          <a:solidFill>
                            <a:srgbClr val="00B050"/>
                          </a:solidFill>
                          <a:effectLst/>
                        </a:rPr>
                        <a:t>2/0 (Reduced by 2 gage sizes!)</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3674594437"/>
                  </a:ext>
                </a:extLst>
              </a:tr>
            </a:tbl>
          </a:graphicData>
        </a:graphic>
      </p:graphicFrame>
      <p:sp>
        <p:nvSpPr>
          <p:cNvPr id="2" name="Content Placeholder 2">
            <a:extLst>
              <a:ext uri="{FF2B5EF4-FFF2-40B4-BE49-F238E27FC236}">
                <a16:creationId xmlns:a16="http://schemas.microsoft.com/office/drawing/2014/main" id="{984E792C-106C-E109-AFDA-A8C46E06F18E}"/>
              </a:ext>
            </a:extLst>
          </p:cNvPr>
          <p:cNvSpPr txBox="1">
            <a:spLocks/>
          </p:cNvSpPr>
          <p:nvPr/>
        </p:nvSpPr>
        <p:spPr>
          <a:xfrm>
            <a:off x="296068" y="819944"/>
            <a:ext cx="11599863" cy="419100"/>
          </a:xfrm>
          <a:prstGeom prst="rect">
            <a:avLst/>
          </a:prstGeom>
        </p:spPr>
        <p:txBody>
          <a:bodyPr vert="horz" lIns="91440" tIns="45720" rIns="91440" bIns="45720" rtlCol="0">
            <a:noAutofit/>
          </a:bodyPr>
          <a:lstStyle>
            <a:lvl1pPr marL="0" indent="0" algn="l" defTabSz="1219170" rtl="0" eaLnBrk="1" latinLnBrk="0" hangingPunct="1">
              <a:spcBef>
                <a:spcPts val="0"/>
              </a:spcBef>
              <a:spcAft>
                <a:spcPts val="1333"/>
              </a:spcAft>
              <a:buFont typeface="Arial" panose="020B0604020202020204" pitchFamily="34" charset="0"/>
              <a:buNone/>
              <a:defRPr sz="1600" b="1" kern="1200">
                <a:solidFill>
                  <a:schemeClr val="accent3">
                    <a:lumMod val="50000"/>
                  </a:schemeClr>
                </a:solidFill>
                <a:latin typeface="+mn-lt"/>
                <a:ea typeface="+mn-ea"/>
                <a:cs typeface="+mn-cs"/>
              </a:defRPr>
            </a:lvl1pPr>
            <a:lvl2pPr marL="232828" indent="-232828"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2pPr>
            <a:lvl3pPr marL="457189" indent="-224361" algn="l" defTabSz="1219170" rtl="0" eaLnBrk="1" latinLnBrk="0" hangingPunct="1">
              <a:spcBef>
                <a:spcPts val="0"/>
              </a:spcBef>
              <a:spcAft>
                <a:spcPts val="1333"/>
              </a:spcAft>
              <a:buClr>
                <a:schemeClr val="tx2"/>
              </a:buClr>
              <a:buFont typeface="Arial" panose="020B0604020202020204" pitchFamily="34" charset="0"/>
              <a:buChar char="•"/>
              <a:defRPr sz="2133" kern="1200">
                <a:solidFill>
                  <a:schemeClr val="accent1"/>
                </a:solidFill>
                <a:latin typeface="+mn-lt"/>
                <a:ea typeface="+mn-ea"/>
                <a:cs typeface="+mn-cs"/>
              </a:defRPr>
            </a:lvl3pPr>
            <a:lvl4pPr marL="0" indent="0" algn="l" defTabSz="1219170" rtl="0" eaLnBrk="1" latinLnBrk="0" hangingPunct="1">
              <a:spcBef>
                <a:spcPts val="0"/>
              </a:spcBef>
              <a:spcAft>
                <a:spcPts val="1333"/>
              </a:spcAft>
              <a:buFontTx/>
              <a:buNone/>
              <a:defRPr sz="2133" kern="1200">
                <a:solidFill>
                  <a:schemeClr val="accent1"/>
                </a:solidFill>
                <a:latin typeface="+mn-lt"/>
                <a:ea typeface="+mn-ea"/>
                <a:cs typeface="+mn-cs"/>
              </a:defRPr>
            </a:lvl4pPr>
            <a:lvl5pPr marL="2438339" indent="-2438339" algn="ctr" defTabSz="1219170" rtl="0" eaLnBrk="1" latinLnBrk="0" hangingPunct="1">
              <a:spcBef>
                <a:spcPts val="0"/>
              </a:spcBef>
              <a:spcAft>
                <a:spcPts val="1333"/>
              </a:spcAft>
              <a:buFontTx/>
              <a:buNone/>
              <a:defRPr sz="2133" b="1" kern="1200">
                <a:solidFill>
                  <a:schemeClr val="tx2"/>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914400"/>
            <a:r>
              <a:rPr lang="en-US" sz="2000" dirty="0">
                <a:solidFill>
                  <a:schemeClr val="tx2"/>
                </a:solidFill>
              </a:rPr>
              <a:t>Electrical / Power</a:t>
            </a:r>
          </a:p>
        </p:txBody>
      </p:sp>
      <p:sp>
        <p:nvSpPr>
          <p:cNvPr id="3" name="Rectangle: Rounded Corners 2">
            <a:extLst>
              <a:ext uri="{FF2B5EF4-FFF2-40B4-BE49-F238E27FC236}">
                <a16:creationId xmlns:a16="http://schemas.microsoft.com/office/drawing/2014/main" id="{85211792-3F21-AFD3-2DEB-A7E6462C2125}"/>
              </a:ext>
            </a:extLst>
          </p:cNvPr>
          <p:cNvSpPr/>
          <p:nvPr/>
        </p:nvSpPr>
        <p:spPr>
          <a:xfrm>
            <a:off x="440705" y="798481"/>
            <a:ext cx="509931" cy="419132"/>
          </a:xfrm>
          <a:prstGeom prst="roundRect">
            <a:avLst/>
          </a:prstGeom>
          <a:solidFill>
            <a:schemeClr val="tx2"/>
          </a:solidFill>
          <a:ln w="38100">
            <a:solidFill>
              <a:schemeClr val="bg2"/>
            </a:solidFill>
          </a:ln>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wrap="square" lIns="91440" tIns="91440" rIns="91440" bIns="91440" rtlCol="0" anchor="ctr">
            <a:noAutofit/>
          </a:bodyPr>
          <a:lstStyle/>
          <a:p>
            <a:pPr algn="ctr">
              <a:spcAft>
                <a:spcPts val="400"/>
              </a:spcAft>
            </a:pPr>
            <a:r>
              <a:rPr lang="en-US" sz="1600" b="1" dirty="0">
                <a:solidFill>
                  <a:schemeClr val="bg1"/>
                </a:solidFill>
              </a:rPr>
              <a:t>3</a:t>
            </a:r>
          </a:p>
        </p:txBody>
      </p:sp>
    </p:spTree>
    <p:extLst>
      <p:ext uri="{BB962C8B-B14F-4D97-AF65-F5344CB8AC3E}">
        <p14:creationId xmlns:p14="http://schemas.microsoft.com/office/powerpoint/2010/main" val="376302158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22993D3-C017-5EF0-E648-5B4D4A1137D5}"/>
              </a:ext>
            </a:extLst>
          </p:cNvPr>
          <p:cNvSpPr>
            <a:spLocks noGrp="1"/>
          </p:cNvSpPr>
          <p:nvPr>
            <p:ph type="title"/>
          </p:nvPr>
        </p:nvSpPr>
        <p:spPr/>
        <p:txBody>
          <a:bodyPr/>
          <a:lstStyle/>
          <a:p>
            <a:r>
              <a:rPr lang="en-US" dirty="0"/>
              <a:t>Heat Pumps and Electrical Distribution</a:t>
            </a:r>
          </a:p>
        </p:txBody>
      </p:sp>
      <p:sp>
        <p:nvSpPr>
          <p:cNvPr id="3" name="Footer Placeholder 2">
            <a:extLst>
              <a:ext uri="{FF2B5EF4-FFF2-40B4-BE49-F238E27FC236}">
                <a16:creationId xmlns:a16="http://schemas.microsoft.com/office/drawing/2014/main" id="{B422A0E0-6D1C-B241-132E-4A1459601B15}"/>
              </a:ext>
            </a:extLst>
          </p:cNvPr>
          <p:cNvSpPr>
            <a:spLocks noGrp="1"/>
          </p:cNvSpPr>
          <p:nvPr>
            <p:ph type="ftr" sz="quarter" idx="11"/>
          </p:nvPr>
        </p:nvSpPr>
        <p:spPr/>
        <p:txBody>
          <a:bodyPr/>
          <a:lstStyle/>
          <a:p>
            <a:r>
              <a:rPr lang="en-US" dirty="0"/>
              <a:t>© 2025 Daikin Applied  </a:t>
            </a:r>
            <a:endParaRPr lang="en-US" dirty="0">
              <a:solidFill>
                <a:schemeClr val="accent1"/>
              </a:solidFill>
            </a:endParaRPr>
          </a:p>
        </p:txBody>
      </p:sp>
      <p:sp>
        <p:nvSpPr>
          <p:cNvPr id="16" name="Content Placeholder 15">
            <a:extLst>
              <a:ext uri="{FF2B5EF4-FFF2-40B4-BE49-F238E27FC236}">
                <a16:creationId xmlns:a16="http://schemas.microsoft.com/office/drawing/2014/main" id="{853F501B-6D71-EBCD-2D36-D42302B8B8F8}"/>
              </a:ext>
            </a:extLst>
          </p:cNvPr>
          <p:cNvSpPr>
            <a:spLocks noGrp="1"/>
          </p:cNvSpPr>
          <p:nvPr>
            <p:ph sz="quarter" idx="13"/>
          </p:nvPr>
        </p:nvSpPr>
        <p:spPr>
          <a:xfrm>
            <a:off x="5692424" y="767694"/>
            <a:ext cx="5965573" cy="1389461"/>
          </a:xfrm>
        </p:spPr>
        <p:txBody>
          <a:bodyPr/>
          <a:lstStyle/>
          <a:p>
            <a:r>
              <a:rPr lang="en-US" u="sng" dirty="0"/>
              <a:t>Gas Heat Unit Being Replaced</a:t>
            </a:r>
          </a:p>
          <a:p>
            <a:pPr marL="380990" indent="-380990">
              <a:buClr>
                <a:srgbClr val="0097E0"/>
              </a:buClr>
              <a:buFont typeface="Arial" panose="020B0604020202020204" pitchFamily="34" charset="0"/>
              <a:buChar char="•"/>
            </a:pPr>
            <a:r>
              <a:rPr lang="en-US" b="0" dirty="0"/>
              <a:t>Electrical for cooling</a:t>
            </a:r>
          </a:p>
          <a:p>
            <a:pPr marL="380990" indent="-380990">
              <a:buClr>
                <a:srgbClr val="0097E0"/>
              </a:buClr>
              <a:buFont typeface="Arial" panose="020B0604020202020204" pitchFamily="34" charset="0"/>
              <a:buChar char="•"/>
            </a:pPr>
            <a:r>
              <a:rPr lang="en-US" b="0" dirty="0"/>
              <a:t>Gas for heating</a:t>
            </a:r>
          </a:p>
        </p:txBody>
      </p:sp>
      <p:sp>
        <p:nvSpPr>
          <p:cNvPr id="17" name="Content Placeholder 16">
            <a:extLst>
              <a:ext uri="{FF2B5EF4-FFF2-40B4-BE49-F238E27FC236}">
                <a16:creationId xmlns:a16="http://schemas.microsoft.com/office/drawing/2014/main" id="{1169CF21-2EDC-CF9A-4DA0-32FC8D8E1D2C}"/>
              </a:ext>
            </a:extLst>
          </p:cNvPr>
          <p:cNvSpPr>
            <a:spLocks noGrp="1"/>
          </p:cNvSpPr>
          <p:nvPr>
            <p:ph sz="quarter" idx="14"/>
          </p:nvPr>
        </p:nvSpPr>
        <p:spPr>
          <a:xfrm>
            <a:off x="5783086" y="2734270"/>
            <a:ext cx="5965573" cy="1389461"/>
          </a:xfrm>
        </p:spPr>
        <p:txBody>
          <a:bodyPr/>
          <a:lstStyle/>
          <a:p>
            <a:r>
              <a:rPr lang="en-US" u="sng" dirty="0"/>
              <a:t>Traditional Heat Pump w/ Electric Heat</a:t>
            </a:r>
          </a:p>
          <a:p>
            <a:pPr marL="380990" indent="-380990">
              <a:buClr>
                <a:srgbClr val="0097E0"/>
              </a:buClr>
              <a:buFont typeface="Arial" panose="020B0604020202020204" pitchFamily="34" charset="0"/>
              <a:buChar char="•"/>
            </a:pPr>
            <a:r>
              <a:rPr lang="en-US" b="0" dirty="0"/>
              <a:t>Electrical for cooling &amp; heating</a:t>
            </a:r>
          </a:p>
          <a:p>
            <a:pPr marL="380990" indent="-380990">
              <a:buClr>
                <a:srgbClr val="0097E0"/>
              </a:buClr>
              <a:buFont typeface="Arial" panose="020B0604020202020204" pitchFamily="34" charset="0"/>
              <a:buChar char="•"/>
            </a:pPr>
            <a:r>
              <a:rPr lang="en-US" b="0" dirty="0"/>
              <a:t>Large wire/breaker sizes required</a:t>
            </a:r>
          </a:p>
          <a:p>
            <a:pPr marL="380990" indent="-380990">
              <a:buClr>
                <a:srgbClr val="0097E0"/>
              </a:buClr>
              <a:buFont typeface="Arial" panose="020B0604020202020204" pitchFamily="34" charset="0"/>
              <a:buChar char="•"/>
            </a:pPr>
            <a:r>
              <a:rPr lang="en-US" b="0" dirty="0"/>
              <a:t>High electrical install cost</a:t>
            </a:r>
          </a:p>
        </p:txBody>
      </p:sp>
      <p:sp>
        <p:nvSpPr>
          <p:cNvPr id="18" name="Content Placeholder 17">
            <a:extLst>
              <a:ext uri="{FF2B5EF4-FFF2-40B4-BE49-F238E27FC236}">
                <a16:creationId xmlns:a16="http://schemas.microsoft.com/office/drawing/2014/main" id="{930600CD-DDBC-41FC-7154-29E07D760335}"/>
              </a:ext>
            </a:extLst>
          </p:cNvPr>
          <p:cNvSpPr>
            <a:spLocks noGrp="1"/>
          </p:cNvSpPr>
          <p:nvPr>
            <p:ph sz="quarter" idx="15"/>
          </p:nvPr>
        </p:nvSpPr>
        <p:spPr>
          <a:xfrm>
            <a:off x="5783086" y="4829892"/>
            <a:ext cx="5965573" cy="1389461"/>
          </a:xfrm>
        </p:spPr>
        <p:txBody>
          <a:bodyPr/>
          <a:lstStyle/>
          <a:p>
            <a:r>
              <a:rPr lang="en-US" u="sng" dirty="0"/>
              <a:t>Rebel Heat Pump w/ Electric Heat &amp; Dedicate EH Power</a:t>
            </a:r>
          </a:p>
          <a:p>
            <a:pPr marL="380990" indent="-380990">
              <a:buClr>
                <a:srgbClr val="0097E0"/>
              </a:buClr>
              <a:buFont typeface="Arial" panose="020B0604020202020204" pitchFamily="34" charset="0"/>
              <a:buChar char="•"/>
            </a:pPr>
            <a:r>
              <a:rPr lang="en-US" b="0" dirty="0"/>
              <a:t>Existing electrical for cooling </a:t>
            </a:r>
          </a:p>
          <a:p>
            <a:pPr marL="380990" indent="-380990">
              <a:buClr>
                <a:srgbClr val="0097E0"/>
              </a:buClr>
              <a:buFont typeface="Arial" panose="020B0604020202020204" pitchFamily="34" charset="0"/>
              <a:buChar char="•"/>
            </a:pPr>
            <a:r>
              <a:rPr lang="en-US" b="0" dirty="0"/>
              <a:t>New, separate, smaller electrical for heating</a:t>
            </a:r>
          </a:p>
          <a:p>
            <a:pPr marL="380990" indent="-380990">
              <a:buFont typeface="Arial" panose="020B0604020202020204" pitchFamily="34" charset="0"/>
              <a:buChar char="•"/>
            </a:pPr>
            <a:r>
              <a:rPr lang="en-US" dirty="0">
                <a:solidFill>
                  <a:srgbClr val="00B050"/>
                </a:solidFill>
              </a:rPr>
              <a:t>Simplified installation!</a:t>
            </a:r>
          </a:p>
          <a:p>
            <a:pPr marL="380990" indent="-380990">
              <a:buFont typeface="Arial" panose="020B0604020202020204" pitchFamily="34" charset="0"/>
              <a:buChar char="•"/>
            </a:pPr>
            <a:r>
              <a:rPr lang="en-US" dirty="0">
                <a:solidFill>
                  <a:srgbClr val="00B050"/>
                </a:solidFill>
              </a:rPr>
              <a:t>Lower electrical installed cost!</a:t>
            </a:r>
          </a:p>
        </p:txBody>
      </p:sp>
      <p:pic>
        <p:nvPicPr>
          <p:cNvPr id="20" name="Picture 19">
            <a:extLst>
              <a:ext uri="{FF2B5EF4-FFF2-40B4-BE49-F238E27FC236}">
                <a16:creationId xmlns:a16="http://schemas.microsoft.com/office/drawing/2014/main" id="{C977F220-4CDD-9B99-A112-DA6379750C8B}"/>
              </a:ext>
            </a:extLst>
          </p:cNvPr>
          <p:cNvPicPr>
            <a:picLocks noChangeAspect="1"/>
          </p:cNvPicPr>
          <p:nvPr/>
        </p:nvPicPr>
        <p:blipFill>
          <a:blip r:embed="rId2"/>
          <a:stretch>
            <a:fillRect/>
          </a:stretch>
        </p:blipFill>
        <p:spPr>
          <a:xfrm>
            <a:off x="574307" y="758870"/>
            <a:ext cx="4413331" cy="1551393"/>
          </a:xfrm>
          <a:prstGeom prst="rect">
            <a:avLst/>
          </a:prstGeom>
          <a:ln>
            <a:solidFill>
              <a:schemeClr val="tx1"/>
            </a:solidFill>
          </a:ln>
        </p:spPr>
      </p:pic>
      <p:pic>
        <p:nvPicPr>
          <p:cNvPr id="21" name="Picture 20">
            <a:extLst>
              <a:ext uri="{FF2B5EF4-FFF2-40B4-BE49-F238E27FC236}">
                <a16:creationId xmlns:a16="http://schemas.microsoft.com/office/drawing/2014/main" id="{C814B3E5-3E92-D72E-8FE7-8B2B4EBFB5D2}"/>
              </a:ext>
            </a:extLst>
          </p:cNvPr>
          <p:cNvPicPr>
            <a:picLocks noChangeAspect="1"/>
          </p:cNvPicPr>
          <p:nvPr/>
        </p:nvPicPr>
        <p:blipFill>
          <a:blip r:embed="rId3"/>
          <a:stretch>
            <a:fillRect/>
          </a:stretch>
        </p:blipFill>
        <p:spPr>
          <a:xfrm>
            <a:off x="574305" y="2827525"/>
            <a:ext cx="4413332" cy="1551393"/>
          </a:xfrm>
          <a:prstGeom prst="rect">
            <a:avLst/>
          </a:prstGeom>
          <a:ln>
            <a:solidFill>
              <a:schemeClr val="tx1"/>
            </a:solidFill>
          </a:ln>
        </p:spPr>
      </p:pic>
      <p:pic>
        <p:nvPicPr>
          <p:cNvPr id="22" name="Picture 21">
            <a:extLst>
              <a:ext uri="{FF2B5EF4-FFF2-40B4-BE49-F238E27FC236}">
                <a16:creationId xmlns:a16="http://schemas.microsoft.com/office/drawing/2014/main" id="{41E87EB3-5323-0FCA-97EA-FCA0F23BA923}"/>
              </a:ext>
            </a:extLst>
          </p:cNvPr>
          <p:cNvPicPr>
            <a:picLocks noChangeAspect="1"/>
          </p:cNvPicPr>
          <p:nvPr/>
        </p:nvPicPr>
        <p:blipFill>
          <a:blip r:embed="rId4"/>
          <a:stretch>
            <a:fillRect/>
          </a:stretch>
        </p:blipFill>
        <p:spPr>
          <a:xfrm>
            <a:off x="574305" y="4907187"/>
            <a:ext cx="4413332" cy="1570716"/>
          </a:xfrm>
          <a:prstGeom prst="rect">
            <a:avLst/>
          </a:prstGeom>
          <a:ln>
            <a:solidFill>
              <a:schemeClr val="tx1"/>
            </a:solidFill>
          </a:ln>
        </p:spPr>
      </p:pic>
      <p:sp>
        <p:nvSpPr>
          <p:cNvPr id="23" name="Arrow: Down 22">
            <a:extLst>
              <a:ext uri="{FF2B5EF4-FFF2-40B4-BE49-F238E27FC236}">
                <a16:creationId xmlns:a16="http://schemas.microsoft.com/office/drawing/2014/main" id="{31315FCF-E35B-19DE-6531-CB696008D98F}"/>
              </a:ext>
            </a:extLst>
          </p:cNvPr>
          <p:cNvSpPr/>
          <p:nvPr/>
        </p:nvSpPr>
        <p:spPr>
          <a:xfrm>
            <a:off x="2615955" y="2321144"/>
            <a:ext cx="437085" cy="477235"/>
          </a:xfrm>
          <a:prstGeom prst="downArrow">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4" name="Arrow: Down 23">
            <a:extLst>
              <a:ext uri="{FF2B5EF4-FFF2-40B4-BE49-F238E27FC236}">
                <a16:creationId xmlns:a16="http://schemas.microsoft.com/office/drawing/2014/main" id="{93A797E8-E5DC-73BA-3207-FDFF4A675697}"/>
              </a:ext>
            </a:extLst>
          </p:cNvPr>
          <p:cNvSpPr/>
          <p:nvPr/>
        </p:nvSpPr>
        <p:spPr>
          <a:xfrm>
            <a:off x="2654964" y="4392803"/>
            <a:ext cx="437085" cy="477235"/>
          </a:xfrm>
          <a:prstGeom prst="downArrow">
            <a:avLst/>
          </a:prstGeom>
          <a:solidFill>
            <a:schemeClr val="bg2">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18101036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1:</a:t>
                      </a:r>
                    </a:p>
                    <a:p>
                      <a:pPr algn="ctr"/>
                      <a:r>
                        <a:rPr lang="en-US" sz="1800" dirty="0"/>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t>    280 amps – </a:t>
                      </a:r>
                    </a:p>
                    <a:p>
                      <a:pPr algn="ctr"/>
                      <a:r>
                        <a:rPr lang="en-US" sz="1800" dirty="0"/>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6736DC3D-007F-4918-D15D-27761AFD8E30}"/>
              </a:ext>
            </a:extLst>
          </p:cNvPr>
          <p:cNvSpPr/>
          <p:nvPr/>
        </p:nvSpPr>
        <p:spPr>
          <a:xfrm>
            <a:off x="3369101" y="3235803"/>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DE67BC6D-26EF-D9DC-EDD0-76A13CBDED04}"/>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8295978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2: </a:t>
                      </a:r>
                    </a:p>
                    <a:p>
                      <a:pPr algn="ctr"/>
                      <a:r>
                        <a:rPr lang="en-US" sz="1800" dirty="0"/>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3: </a:t>
                      </a:r>
                    </a:p>
                    <a:p>
                      <a:pPr algn="ctr"/>
                      <a:r>
                        <a:rPr lang="en-US" sz="1800" dirty="0">
                          <a:solidFill>
                            <a:schemeClr val="accent2"/>
                          </a:solidFill>
                        </a:rPr>
                        <a:t>Inverter HP</a:t>
                      </a:r>
                    </a:p>
                    <a:p>
                      <a:pPr algn="ctr"/>
                      <a:r>
                        <a:rPr lang="en-US" sz="1800" dirty="0">
                          <a:solidFill>
                            <a:schemeClr val="accent2"/>
                          </a:solidFill>
                        </a:rPr>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t>    233 amps – </a:t>
                      </a:r>
                    </a:p>
                    <a:p>
                      <a:pPr algn="ctr"/>
                      <a:r>
                        <a:rPr lang="en-US" sz="1800" dirty="0"/>
                        <a:t>4/0 AWG</a:t>
                      </a:r>
                    </a:p>
                  </a:txBody>
                  <a:tcPr anchor="ctr">
                    <a:lnT w="25400" cmpd="sng">
                      <a:noFill/>
                    </a:lnT>
                  </a:tcPr>
                </a:tc>
                <a:tc>
                  <a:txBody>
                    <a:bodyPr/>
                    <a:lstStyle/>
                    <a:p>
                      <a:pPr algn="ctr"/>
                      <a:r>
                        <a:rPr lang="en-US" sz="1800" dirty="0">
                          <a:solidFill>
                            <a:schemeClr val="accent2"/>
                          </a:solidFill>
                        </a:rPr>
                        <a:t> C1: 130A   1/0 AWG</a:t>
                      </a:r>
                    </a:p>
                    <a:p>
                      <a:pPr algn="ctr"/>
                      <a:r>
                        <a:rPr lang="en-US" sz="1800" dirty="0">
                          <a:solidFill>
                            <a:schemeClr val="accent2"/>
                          </a:solidFill>
                        </a:rPr>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dirty="0"/>
                        <a:t>250 amps</a:t>
                      </a:r>
                    </a:p>
                  </a:txBody>
                  <a:tcPr anchor="ctr"/>
                </a:tc>
                <a:tc>
                  <a:txBody>
                    <a:bodyPr/>
                    <a:lstStyle/>
                    <a:p>
                      <a:pPr algn="ctr"/>
                      <a:r>
                        <a:rPr lang="en-US" sz="1800" dirty="0">
                          <a:solidFill>
                            <a:schemeClr val="accent2"/>
                          </a:solidFill>
                        </a:rPr>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t>(+3 wire sizes)</a:t>
                      </a:r>
                    </a:p>
                  </a:txBody>
                  <a:tcPr anchor="ctr">
                    <a:lnB>
                      <a:noFill/>
                    </a:lnB>
                  </a:tcPr>
                </a:tc>
                <a:tc>
                  <a:txBody>
                    <a:bodyPr/>
                    <a:lstStyle/>
                    <a:p>
                      <a:pPr algn="ctr"/>
                      <a:r>
                        <a:rPr lang="en-US" sz="1800" dirty="0">
                          <a:solidFill>
                            <a:schemeClr val="accent2"/>
                          </a:solidFill>
                        </a:rPr>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6" name="Rectangle 5">
            <a:extLst>
              <a:ext uri="{FF2B5EF4-FFF2-40B4-BE49-F238E27FC236}">
                <a16:creationId xmlns:a16="http://schemas.microsoft.com/office/drawing/2014/main" id="{9CFE6A14-2E60-9522-AE42-C354061EB512}"/>
              </a:ext>
            </a:extLst>
          </p:cNvPr>
          <p:cNvSpPr/>
          <p:nvPr/>
        </p:nvSpPr>
        <p:spPr>
          <a:xfrm>
            <a:off x="6014330" y="3203650"/>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55512B73-D425-EC60-BAC8-961D42B32D8D}"/>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043177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B8BF-4586-4C15-9A77-5ABD38881B68}"/>
              </a:ext>
            </a:extLst>
          </p:cNvPr>
          <p:cNvSpPr>
            <a:spLocks noGrp="1"/>
          </p:cNvSpPr>
          <p:nvPr>
            <p:ph type="title"/>
          </p:nvPr>
        </p:nvSpPr>
        <p:spPr>
          <a:xfrm>
            <a:off x="332890" y="47432"/>
            <a:ext cx="11573429" cy="398880"/>
          </a:xfrm>
        </p:spPr>
        <p:txBody>
          <a:bodyPr>
            <a:noAutofit/>
          </a:bodyPr>
          <a:lstStyle/>
          <a:p>
            <a:r>
              <a:rPr lang="en-US" dirty="0">
                <a:latin typeface="+mn-lt"/>
              </a:rPr>
              <a:t>Retrofitting Package Rooftop HPs</a:t>
            </a:r>
          </a:p>
        </p:txBody>
      </p:sp>
      <p:sp>
        <p:nvSpPr>
          <p:cNvPr id="4" name="TextBox 3">
            <a:extLst>
              <a:ext uri="{FF2B5EF4-FFF2-40B4-BE49-F238E27FC236}">
                <a16:creationId xmlns:a16="http://schemas.microsoft.com/office/drawing/2014/main" id="{B4E913CE-F6BA-7546-069A-194C174521F9}"/>
              </a:ext>
            </a:extLst>
          </p:cNvPr>
          <p:cNvSpPr txBox="1"/>
          <p:nvPr/>
        </p:nvSpPr>
        <p:spPr>
          <a:xfrm>
            <a:off x="494338" y="2679304"/>
            <a:ext cx="5152244" cy="646331"/>
          </a:xfrm>
          <a:prstGeom prst="rect">
            <a:avLst/>
          </a:prstGeom>
          <a:noFill/>
        </p:spPr>
        <p:txBody>
          <a:bodyPr wrap="none" lIns="91440" tIns="45720" rIns="91440" bIns="45720" rtlCol="0" anchor="t">
            <a:spAutoFit/>
          </a:bodyPr>
          <a:lstStyle/>
          <a:p>
            <a:r>
              <a:rPr lang="en-US" sz="3600" dirty="0">
                <a:solidFill>
                  <a:schemeClr val="tx2"/>
                </a:solidFill>
              </a:rPr>
              <a:t>New ASHP Rooftop Unit</a:t>
            </a:r>
          </a:p>
        </p:txBody>
      </p:sp>
      <p:graphicFrame>
        <p:nvGraphicFramePr>
          <p:cNvPr id="36" name="Table 36">
            <a:extLst>
              <a:ext uri="{FF2B5EF4-FFF2-40B4-BE49-F238E27FC236}">
                <a16:creationId xmlns:a16="http://schemas.microsoft.com/office/drawing/2014/main" id="{8D6675A8-51B5-BA9D-9C00-EBA5CEE6B781}"/>
              </a:ext>
            </a:extLst>
          </p:cNvPr>
          <p:cNvGraphicFramePr>
            <a:graphicFrameLocks noGrp="1"/>
          </p:cNvGraphicFramePr>
          <p:nvPr/>
        </p:nvGraphicFramePr>
        <p:xfrm>
          <a:off x="561466" y="3261331"/>
          <a:ext cx="11344853" cy="3321413"/>
        </p:xfrm>
        <a:graphic>
          <a:graphicData uri="http://schemas.openxmlformats.org/drawingml/2006/table">
            <a:tbl>
              <a:tblPr firstRow="1" bandRow="1">
                <a:tableStyleId>{8EC20E35-A176-4012-BC5E-935CFFF8708E}</a:tableStyleId>
              </a:tblPr>
              <a:tblGrid>
                <a:gridCol w="2944962">
                  <a:extLst>
                    <a:ext uri="{9D8B030D-6E8A-4147-A177-3AD203B41FA5}">
                      <a16:colId xmlns:a16="http://schemas.microsoft.com/office/drawing/2014/main" val="3478189368"/>
                    </a:ext>
                  </a:extLst>
                </a:gridCol>
                <a:gridCol w="2787657">
                  <a:extLst>
                    <a:ext uri="{9D8B030D-6E8A-4147-A177-3AD203B41FA5}">
                      <a16:colId xmlns:a16="http://schemas.microsoft.com/office/drawing/2014/main" val="2016016609"/>
                    </a:ext>
                  </a:extLst>
                </a:gridCol>
                <a:gridCol w="2547659">
                  <a:extLst>
                    <a:ext uri="{9D8B030D-6E8A-4147-A177-3AD203B41FA5}">
                      <a16:colId xmlns:a16="http://schemas.microsoft.com/office/drawing/2014/main" val="2768723334"/>
                    </a:ext>
                  </a:extLst>
                </a:gridCol>
                <a:gridCol w="3064575">
                  <a:extLst>
                    <a:ext uri="{9D8B030D-6E8A-4147-A177-3AD203B41FA5}">
                      <a16:colId xmlns:a16="http://schemas.microsoft.com/office/drawing/2014/main" val="1643009125"/>
                    </a:ext>
                  </a:extLst>
                </a:gridCol>
              </a:tblGrid>
              <a:tr h="901000">
                <a:tc>
                  <a:txBody>
                    <a:bodyPr/>
                    <a:lstStyle/>
                    <a:p>
                      <a:pPr algn="ctr"/>
                      <a:endParaRPr lang="en-US" sz="1800" dirty="0"/>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1:</a:t>
                      </a:r>
                    </a:p>
                    <a:p>
                      <a:pPr algn="ctr"/>
                      <a:r>
                        <a:rPr lang="en-US" sz="1800" dirty="0">
                          <a:solidFill>
                            <a:schemeClr val="accent2"/>
                          </a:solidFill>
                        </a:rPr>
                        <a:t> Std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solidFill>
                            <a:schemeClr val="accent2"/>
                          </a:solidFill>
                        </a:rPr>
                        <a:t>Scenario 2: </a:t>
                      </a:r>
                    </a:p>
                    <a:p>
                      <a:pPr algn="ctr"/>
                      <a:r>
                        <a:rPr lang="en-US" sz="1800" dirty="0">
                          <a:solidFill>
                            <a:schemeClr val="accent2"/>
                          </a:solidFill>
                        </a:rPr>
                        <a:t>Inverter Heat Pump</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tc>
                  <a:txBody>
                    <a:bodyPr/>
                    <a:lstStyle/>
                    <a:p>
                      <a:pPr algn="ctr"/>
                      <a:r>
                        <a:rPr lang="en-US" sz="1800" dirty="0"/>
                        <a:t>Scenario 3: </a:t>
                      </a:r>
                    </a:p>
                    <a:p>
                      <a:pPr algn="ctr"/>
                      <a:r>
                        <a:rPr lang="en-US" sz="1800" dirty="0"/>
                        <a:t>Inverter HP</a:t>
                      </a:r>
                    </a:p>
                    <a:p>
                      <a:pPr algn="ctr"/>
                      <a:r>
                        <a:rPr lang="en-US" sz="1800" dirty="0"/>
                        <a:t>Dual-point Electrical</a:t>
                      </a:r>
                    </a:p>
                  </a:txBody>
                  <a:tcPr anchor="ctr">
                    <a:lnL>
                      <a:noFill/>
                    </a:lnL>
                    <a:lnR>
                      <a:noFill/>
                    </a:lnR>
                    <a:lnT w="25400" cmpd="sng">
                      <a:noFill/>
                    </a:lnT>
                    <a:lnB w="254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4074784993"/>
                  </a:ext>
                </a:extLst>
              </a:tr>
              <a:tr h="731549">
                <a:tc>
                  <a:txBody>
                    <a:bodyPr/>
                    <a:lstStyle/>
                    <a:p>
                      <a:pPr algn="ctr"/>
                      <a:r>
                        <a:rPr lang="en-US" sz="1800" b="1" dirty="0"/>
                        <a:t>MCA</a:t>
                      </a:r>
                    </a:p>
                  </a:txBody>
                  <a:tcPr anchor="ctr">
                    <a:lnT w="25400" cmpd="sng">
                      <a:noFill/>
                    </a:lnT>
                  </a:tcPr>
                </a:tc>
                <a:tc>
                  <a:txBody>
                    <a:bodyPr/>
                    <a:lstStyle/>
                    <a:p>
                      <a:pPr algn="ctr"/>
                      <a:r>
                        <a:rPr lang="en-US" sz="1800" dirty="0">
                          <a:solidFill>
                            <a:schemeClr val="accent2"/>
                          </a:solidFill>
                        </a:rPr>
                        <a:t>    280 amps – </a:t>
                      </a:r>
                    </a:p>
                    <a:p>
                      <a:pPr algn="ctr"/>
                      <a:r>
                        <a:rPr lang="en-US" sz="1800" dirty="0">
                          <a:solidFill>
                            <a:schemeClr val="accent2"/>
                          </a:solidFill>
                        </a:rPr>
                        <a:t>300 MCM </a:t>
                      </a:r>
                    </a:p>
                  </a:txBody>
                  <a:tcPr anchor="ctr">
                    <a:lnT w="25400" cmpd="sng">
                      <a:noFill/>
                    </a:lnT>
                  </a:tcPr>
                </a:tc>
                <a:tc>
                  <a:txBody>
                    <a:bodyPr/>
                    <a:lstStyle/>
                    <a:p>
                      <a:pPr algn="ctr"/>
                      <a:r>
                        <a:rPr lang="en-US" sz="1800" dirty="0">
                          <a:solidFill>
                            <a:schemeClr val="accent2"/>
                          </a:solidFill>
                        </a:rPr>
                        <a:t>    233 amps – </a:t>
                      </a:r>
                    </a:p>
                    <a:p>
                      <a:pPr algn="ctr"/>
                      <a:r>
                        <a:rPr lang="en-US" sz="1800" dirty="0">
                          <a:solidFill>
                            <a:schemeClr val="accent2"/>
                          </a:solidFill>
                        </a:rPr>
                        <a:t>4/0 AWG</a:t>
                      </a:r>
                    </a:p>
                  </a:txBody>
                  <a:tcPr anchor="ctr">
                    <a:lnT w="25400" cmpd="sng">
                      <a:noFill/>
                    </a:lnT>
                  </a:tcPr>
                </a:tc>
                <a:tc>
                  <a:txBody>
                    <a:bodyPr/>
                    <a:lstStyle/>
                    <a:p>
                      <a:pPr algn="ctr"/>
                      <a:r>
                        <a:rPr lang="en-US" sz="1800" dirty="0"/>
                        <a:t> C1: 130A   1/0 AWG</a:t>
                      </a:r>
                    </a:p>
                    <a:p>
                      <a:pPr algn="ctr"/>
                      <a:r>
                        <a:rPr lang="en-US" sz="1800" dirty="0"/>
                        <a:t> C2: 100A      3 AWG </a:t>
                      </a:r>
                    </a:p>
                  </a:txBody>
                  <a:tcPr anchor="ctr">
                    <a:lnT w="25400" cmpd="sng">
                      <a:noFill/>
                    </a:lnT>
                  </a:tcPr>
                </a:tc>
                <a:extLst>
                  <a:ext uri="{0D108BD9-81ED-4DB2-BD59-A6C34878D82A}">
                    <a16:rowId xmlns:a16="http://schemas.microsoft.com/office/drawing/2014/main" val="68488825"/>
                  </a:ext>
                </a:extLst>
              </a:tr>
              <a:tr h="395304">
                <a:tc>
                  <a:txBody>
                    <a:bodyPr/>
                    <a:lstStyle/>
                    <a:p>
                      <a:pPr algn="ctr"/>
                      <a:r>
                        <a:rPr lang="en-US" sz="1800" b="1" dirty="0"/>
                        <a:t>MOP</a:t>
                      </a:r>
                    </a:p>
                  </a:txBody>
                  <a:tcPr anchor="ctr"/>
                </a:tc>
                <a:tc>
                  <a:txBody>
                    <a:bodyPr/>
                    <a:lstStyle/>
                    <a:p>
                      <a:pPr algn="ctr"/>
                      <a:r>
                        <a:rPr lang="en-US" sz="1800" dirty="0">
                          <a:solidFill>
                            <a:schemeClr val="accent2"/>
                          </a:solidFill>
                        </a:rPr>
                        <a:t>300 amps</a:t>
                      </a:r>
                    </a:p>
                  </a:txBody>
                  <a:tcPr anchor="ctr"/>
                </a:tc>
                <a:tc>
                  <a:txBody>
                    <a:bodyPr/>
                    <a:lstStyle/>
                    <a:p>
                      <a:pPr algn="ctr"/>
                      <a:r>
                        <a:rPr lang="en-US" sz="1800" dirty="0">
                          <a:solidFill>
                            <a:schemeClr val="accent2"/>
                          </a:solidFill>
                        </a:rPr>
                        <a:t>250 amps</a:t>
                      </a:r>
                    </a:p>
                  </a:txBody>
                  <a:tcPr anchor="ctr"/>
                </a:tc>
                <a:tc>
                  <a:txBody>
                    <a:bodyPr/>
                    <a:lstStyle/>
                    <a:p>
                      <a:pPr algn="ctr"/>
                      <a:r>
                        <a:rPr lang="en-US" sz="1800" dirty="0"/>
                        <a:t>C1 150A  / C2 = 125A</a:t>
                      </a:r>
                    </a:p>
                  </a:txBody>
                  <a:tcPr anchor="ctr"/>
                </a:tc>
                <a:extLst>
                  <a:ext uri="{0D108BD9-81ED-4DB2-BD59-A6C34878D82A}">
                    <a16:rowId xmlns:a16="http://schemas.microsoft.com/office/drawing/2014/main" val="2049078755"/>
                  </a:ext>
                </a:extLst>
              </a:tr>
              <a:tr h="394407">
                <a:tc>
                  <a:txBody>
                    <a:bodyPr/>
                    <a:lstStyle/>
                    <a:p>
                      <a:pPr algn="ctr"/>
                      <a:r>
                        <a:rPr lang="en-US" sz="1800" b="1" dirty="0"/>
                        <a:t>Install Requirements</a:t>
                      </a:r>
                    </a:p>
                  </a:txBody>
                  <a:tcPr anchor="ctr">
                    <a:lnB>
                      <a:noFill/>
                    </a:lnB>
                  </a:tcPr>
                </a:tc>
                <a:tc>
                  <a:txBody>
                    <a:bodyPr/>
                    <a:lstStyle/>
                    <a:p>
                      <a:pPr algn="ctr"/>
                      <a:r>
                        <a:rPr lang="en-US" sz="1800" dirty="0">
                          <a:solidFill>
                            <a:schemeClr val="accent2"/>
                          </a:solidFill>
                        </a:rPr>
                        <a:t>New 280A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(+6 wire sizes)</a:t>
                      </a:r>
                    </a:p>
                  </a:txBody>
                  <a:tcPr anchor="ctr">
                    <a:lnB>
                      <a:noFill/>
                    </a:lnB>
                  </a:tcPr>
                </a:tc>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New 233A Feed</a:t>
                      </a:r>
                    </a:p>
                    <a:p>
                      <a:pPr marL="0" marR="0" lvl="0" indent="0" algn="ctr" defTabSz="1219170" rtl="0" eaLnBrk="1" fontAlgn="auto" latinLnBrk="0" hangingPunct="1">
                        <a:lnSpc>
                          <a:spcPct val="100000"/>
                        </a:lnSpc>
                        <a:spcBef>
                          <a:spcPts val="0"/>
                        </a:spcBef>
                        <a:spcAft>
                          <a:spcPts val="0"/>
                        </a:spcAft>
                        <a:buClrTx/>
                        <a:buSzTx/>
                        <a:buFontTx/>
                        <a:buNone/>
                        <a:tabLst/>
                        <a:defRPr/>
                      </a:pPr>
                      <a:r>
                        <a:rPr lang="en-US" sz="1800" dirty="0">
                          <a:solidFill>
                            <a:schemeClr val="accent2"/>
                          </a:solidFill>
                        </a:rPr>
                        <a:t>(+3 wire sizes)</a:t>
                      </a:r>
                    </a:p>
                  </a:txBody>
                  <a:tcPr anchor="ctr">
                    <a:lnB>
                      <a:noFill/>
                    </a:lnB>
                  </a:tcPr>
                </a:tc>
                <a:tc>
                  <a:txBody>
                    <a:bodyPr/>
                    <a:lstStyle/>
                    <a:p>
                      <a:pPr algn="ctr"/>
                      <a:r>
                        <a:rPr lang="en-US" sz="1800" dirty="0"/>
                        <a:t>Use existing 130A Feed, New 100A Feed</a:t>
                      </a:r>
                    </a:p>
                  </a:txBody>
                  <a:tcPr anchor="ctr">
                    <a:lnB>
                      <a:noFill/>
                    </a:lnB>
                  </a:tcPr>
                </a:tc>
                <a:extLst>
                  <a:ext uri="{0D108BD9-81ED-4DB2-BD59-A6C34878D82A}">
                    <a16:rowId xmlns:a16="http://schemas.microsoft.com/office/drawing/2014/main" val="348244858"/>
                  </a:ext>
                </a:extLst>
              </a:tr>
              <a:tr h="394407">
                <a:tc>
                  <a:txBody>
                    <a:bodyPr/>
                    <a:lstStyle/>
                    <a:p>
                      <a:pPr algn="ctr"/>
                      <a:r>
                        <a:rPr lang="en-US" sz="1800" b="1" dirty="0"/>
                        <a:t>Relative Electrical Install Cost</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High</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solidFill>
                            <a:schemeClr val="accent2"/>
                          </a:solidFill>
                        </a:rPr>
                        <a:t>Medium</a:t>
                      </a:r>
                    </a:p>
                  </a:txBody>
                  <a:tcPr anchor="ctr">
                    <a:lnL>
                      <a:noFill/>
                    </a:lnL>
                    <a:lnR>
                      <a:noFill/>
                    </a:lnR>
                    <a:lnT>
                      <a:noFill/>
                    </a:lnT>
                    <a:lnB w="25400" cmpd="sng">
                      <a:noFill/>
                    </a:lnB>
                    <a:lnTlToBr w="12700" cmpd="sng">
                      <a:noFill/>
                      <a:prstDash val="solid"/>
                    </a:lnTlToBr>
                    <a:lnBlToTr w="12700" cmpd="sng">
                      <a:noFill/>
                      <a:prstDash val="solid"/>
                    </a:lnBlToTr>
                  </a:tcPr>
                </a:tc>
                <a:tc>
                  <a:txBody>
                    <a:bodyPr/>
                    <a:lstStyle/>
                    <a:p>
                      <a:pPr algn="ctr"/>
                      <a:r>
                        <a:rPr lang="en-US" sz="1800" dirty="0"/>
                        <a:t>Low</a:t>
                      </a:r>
                    </a:p>
                  </a:txBody>
                  <a:tcPr anchor="ctr">
                    <a:lnL>
                      <a:noFill/>
                    </a:lnL>
                    <a:lnR>
                      <a:noFill/>
                    </a:lnR>
                    <a:lnT>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07931990"/>
                  </a:ext>
                </a:extLst>
              </a:tr>
            </a:tbl>
          </a:graphicData>
        </a:graphic>
      </p:graphicFrame>
      <p:graphicFrame>
        <p:nvGraphicFramePr>
          <p:cNvPr id="37" name="Table 36">
            <a:extLst>
              <a:ext uri="{FF2B5EF4-FFF2-40B4-BE49-F238E27FC236}">
                <a16:creationId xmlns:a16="http://schemas.microsoft.com/office/drawing/2014/main" id="{6880DA59-4D9B-12A5-6C6E-465B32C9F99F}"/>
              </a:ext>
            </a:extLst>
          </p:cNvPr>
          <p:cNvGraphicFramePr>
            <a:graphicFrameLocks noGrp="1"/>
          </p:cNvGraphicFramePr>
          <p:nvPr/>
        </p:nvGraphicFramePr>
        <p:xfrm>
          <a:off x="6119604" y="719366"/>
          <a:ext cx="5086876" cy="1662306"/>
        </p:xfrm>
        <a:graphic>
          <a:graphicData uri="http://schemas.openxmlformats.org/drawingml/2006/table">
            <a:tbl>
              <a:tblPr firstRow="1" bandRow="1">
                <a:tableStyleId>{073A0DAA-6AF3-43AB-8588-CEC1D06C72B9}</a:tableStyleId>
              </a:tblPr>
              <a:tblGrid>
                <a:gridCol w="2543438">
                  <a:extLst>
                    <a:ext uri="{9D8B030D-6E8A-4147-A177-3AD203B41FA5}">
                      <a16:colId xmlns:a16="http://schemas.microsoft.com/office/drawing/2014/main" val="2016016609"/>
                    </a:ext>
                  </a:extLst>
                </a:gridCol>
                <a:gridCol w="2543438">
                  <a:extLst>
                    <a:ext uri="{9D8B030D-6E8A-4147-A177-3AD203B41FA5}">
                      <a16:colId xmlns:a16="http://schemas.microsoft.com/office/drawing/2014/main" val="2768723334"/>
                    </a:ext>
                  </a:extLst>
                </a:gridCol>
              </a:tblGrid>
              <a:tr h="554102">
                <a:tc>
                  <a:txBody>
                    <a:bodyPr/>
                    <a:lstStyle/>
                    <a:p>
                      <a:pPr algn="ctr"/>
                      <a:endParaRPr lang="en-US" sz="2000" dirty="0">
                        <a:latin typeface="Montserrat"/>
                      </a:endParaRPr>
                    </a:p>
                  </a:txBody>
                  <a:tcPr>
                    <a:solidFill>
                      <a:schemeClr val="bg1">
                        <a:lumMod val="50000"/>
                      </a:schemeClr>
                    </a:solidFill>
                  </a:tcPr>
                </a:tc>
                <a:tc>
                  <a:txBody>
                    <a:bodyPr/>
                    <a:lstStyle/>
                    <a:p>
                      <a:pPr marL="0" marR="0" lvl="0" indent="0" algn="ctr" defTabSz="1219253" rtl="0" eaLnBrk="1" fontAlgn="auto" latinLnBrk="0" hangingPunct="1">
                        <a:lnSpc>
                          <a:spcPct val="100000"/>
                        </a:lnSpc>
                        <a:spcBef>
                          <a:spcPts val="0"/>
                        </a:spcBef>
                        <a:spcAft>
                          <a:spcPts val="0"/>
                        </a:spcAft>
                        <a:buClrTx/>
                        <a:buSzTx/>
                        <a:buFontTx/>
                        <a:buNone/>
                        <a:tabLst/>
                        <a:defRPr/>
                      </a:pPr>
                      <a:r>
                        <a:rPr lang="en-US" sz="2000" dirty="0"/>
                        <a:t>Existing Unit</a:t>
                      </a:r>
                      <a:endParaRPr lang="en-US" sz="2000" dirty="0">
                        <a:latin typeface="Montserrat"/>
                      </a:endParaRPr>
                    </a:p>
                  </a:txBody>
                  <a:tcPr>
                    <a:solidFill>
                      <a:schemeClr val="bg1">
                        <a:lumMod val="50000"/>
                      </a:schemeClr>
                    </a:solidFill>
                  </a:tcPr>
                </a:tc>
                <a:extLst>
                  <a:ext uri="{0D108BD9-81ED-4DB2-BD59-A6C34878D82A}">
                    <a16:rowId xmlns:a16="http://schemas.microsoft.com/office/drawing/2014/main" val="4074784993"/>
                  </a:ext>
                </a:extLst>
              </a:tr>
              <a:tr h="554102">
                <a:tc>
                  <a:txBody>
                    <a:bodyPr/>
                    <a:lstStyle/>
                    <a:p>
                      <a:pPr algn="ctr"/>
                      <a:r>
                        <a:rPr lang="en-US" sz="2000" dirty="0"/>
                        <a:t>MCA</a:t>
                      </a:r>
                      <a:endParaRPr lang="en-US" sz="2000" dirty="0">
                        <a:latin typeface="Montserrat"/>
                      </a:endParaRPr>
                    </a:p>
                  </a:txBody>
                  <a:tcPr/>
                </a:tc>
                <a:tc>
                  <a:txBody>
                    <a:bodyPr/>
                    <a:lstStyle/>
                    <a:p>
                      <a:pPr algn="ctr"/>
                      <a:r>
                        <a:rPr lang="en-US" sz="2000" dirty="0"/>
                        <a:t>130A – 1/0 AWG</a:t>
                      </a:r>
                      <a:endParaRPr lang="en-US" sz="2000" dirty="0">
                        <a:latin typeface="Montserrat"/>
                      </a:endParaRPr>
                    </a:p>
                  </a:txBody>
                  <a:tcPr/>
                </a:tc>
                <a:extLst>
                  <a:ext uri="{0D108BD9-81ED-4DB2-BD59-A6C34878D82A}">
                    <a16:rowId xmlns:a16="http://schemas.microsoft.com/office/drawing/2014/main" val="68488825"/>
                  </a:ext>
                </a:extLst>
              </a:tr>
              <a:tr h="554102">
                <a:tc>
                  <a:txBody>
                    <a:bodyPr/>
                    <a:lstStyle/>
                    <a:p>
                      <a:pPr algn="ctr"/>
                      <a:r>
                        <a:rPr lang="en-US" sz="2000" dirty="0"/>
                        <a:t>MOP</a:t>
                      </a:r>
                      <a:endParaRPr lang="en-US" sz="2000" dirty="0">
                        <a:latin typeface="Montserrat"/>
                      </a:endParaRPr>
                    </a:p>
                  </a:txBody>
                  <a:tcPr/>
                </a:tc>
                <a:tc>
                  <a:txBody>
                    <a:bodyPr/>
                    <a:lstStyle/>
                    <a:p>
                      <a:pPr algn="ctr"/>
                      <a:r>
                        <a:rPr lang="en-US" sz="2000" dirty="0"/>
                        <a:t>150</a:t>
                      </a:r>
                      <a:endParaRPr lang="en-US" sz="2000" dirty="0">
                        <a:latin typeface="Montserrat"/>
                      </a:endParaRPr>
                    </a:p>
                  </a:txBody>
                  <a:tcPr/>
                </a:tc>
                <a:extLst>
                  <a:ext uri="{0D108BD9-81ED-4DB2-BD59-A6C34878D82A}">
                    <a16:rowId xmlns:a16="http://schemas.microsoft.com/office/drawing/2014/main" val="2049078755"/>
                  </a:ext>
                </a:extLst>
              </a:tr>
            </a:tbl>
          </a:graphicData>
        </a:graphic>
      </p:graphicFrame>
      <p:sp>
        <p:nvSpPr>
          <p:cNvPr id="9" name="Arrow: Right 8">
            <a:extLst>
              <a:ext uri="{FF2B5EF4-FFF2-40B4-BE49-F238E27FC236}">
                <a16:creationId xmlns:a16="http://schemas.microsoft.com/office/drawing/2014/main" id="{7E3AACE4-ED15-2B0C-F278-6983C31198A4}"/>
              </a:ext>
            </a:extLst>
          </p:cNvPr>
          <p:cNvSpPr/>
          <p:nvPr/>
        </p:nvSpPr>
        <p:spPr>
          <a:xfrm>
            <a:off x="5278834" y="978227"/>
            <a:ext cx="735496" cy="1144584"/>
          </a:xfrm>
          <a:prstGeom prst="rightArrow">
            <a:avLst/>
          </a:prstGeom>
          <a:solidFill>
            <a:schemeClr val="bg1">
              <a:lumMod val="50000"/>
            </a:schemeClr>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5" name="Rectangle 4">
            <a:extLst>
              <a:ext uri="{FF2B5EF4-FFF2-40B4-BE49-F238E27FC236}">
                <a16:creationId xmlns:a16="http://schemas.microsoft.com/office/drawing/2014/main" id="{86039F5C-6FE4-AEA6-4C6C-7B4217CE8212}"/>
              </a:ext>
            </a:extLst>
          </p:cNvPr>
          <p:cNvSpPr/>
          <p:nvPr/>
        </p:nvSpPr>
        <p:spPr>
          <a:xfrm>
            <a:off x="598333" y="766007"/>
            <a:ext cx="4561498"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lIns="91440" tIns="45720" rIns="91440" bIns="45720">
            <a:spAutoFit/>
          </a:bodyPr>
          <a:lstStyle/>
          <a:p>
            <a:r>
              <a:rPr lang="en-US" sz="6000" dirty="0">
                <a:ln w="0"/>
                <a:solidFill>
                  <a:schemeClr val="accent1"/>
                </a:solidFill>
                <a:effectLst>
                  <a:outerShdw blurRad="38100" dist="19050" dir="2700000" algn="tl" rotWithShape="0">
                    <a:schemeClr val="dk1">
                      <a:alpha val="40000"/>
                    </a:schemeClr>
                  </a:outerShdw>
                </a:effectLst>
              </a:rPr>
              <a:t>Existing Unit</a:t>
            </a:r>
          </a:p>
          <a:p>
            <a:r>
              <a:rPr lang="en-US" sz="3600" dirty="0">
                <a:ln w="0"/>
                <a:solidFill>
                  <a:schemeClr val="accent1"/>
                </a:solidFill>
                <a:effectLst>
                  <a:outerShdw blurRad="38100" dist="19050" dir="2700000" algn="tl" rotWithShape="0">
                    <a:schemeClr val="dk1">
                      <a:alpha val="40000"/>
                    </a:schemeClr>
                  </a:outerShdw>
                </a:effectLst>
              </a:rPr>
              <a:t>Rooftop w/ Gas Heat</a:t>
            </a:r>
          </a:p>
        </p:txBody>
      </p:sp>
      <p:sp>
        <p:nvSpPr>
          <p:cNvPr id="3" name="Rectangle 2">
            <a:extLst>
              <a:ext uri="{FF2B5EF4-FFF2-40B4-BE49-F238E27FC236}">
                <a16:creationId xmlns:a16="http://schemas.microsoft.com/office/drawing/2014/main" id="{C049EDED-7B15-4114-2B7D-9D85D60B0346}"/>
              </a:ext>
            </a:extLst>
          </p:cNvPr>
          <p:cNvSpPr/>
          <p:nvPr/>
        </p:nvSpPr>
        <p:spPr>
          <a:xfrm>
            <a:off x="8892790" y="3200399"/>
            <a:ext cx="3080657" cy="3436773"/>
          </a:xfrm>
          <a:prstGeom prst="rect">
            <a:avLst/>
          </a:prstGeom>
          <a:ln w="38100">
            <a:solidFill>
              <a:schemeClr val="tx2">
                <a:lumMod val="60000"/>
                <a:lumOff val="40000"/>
              </a:schemeClr>
            </a:solidFill>
          </a:ln>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7" name="Footer Placeholder 3">
            <a:extLst>
              <a:ext uri="{FF2B5EF4-FFF2-40B4-BE49-F238E27FC236}">
                <a16:creationId xmlns:a16="http://schemas.microsoft.com/office/drawing/2014/main" id="{CA90896E-9E4B-6ABD-002B-8DF43D3D05A6}"/>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50326506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F42F18-F35D-6AD0-9AA9-16A4BA65183F}"/>
              </a:ext>
            </a:extLst>
          </p:cNvPr>
          <p:cNvSpPr>
            <a:spLocks noGrp="1"/>
          </p:cNvSpPr>
          <p:nvPr>
            <p:ph type="title"/>
          </p:nvPr>
        </p:nvSpPr>
        <p:spPr>
          <a:xfrm>
            <a:off x="295845" y="0"/>
            <a:ext cx="11388155" cy="499872"/>
          </a:xfrm>
        </p:spPr>
        <p:txBody>
          <a:bodyPr/>
          <a:lstStyle/>
          <a:p>
            <a:r>
              <a:rPr lang="en-US" dirty="0"/>
              <a:t>Audience Question</a:t>
            </a:r>
          </a:p>
        </p:txBody>
      </p:sp>
      <p:sp>
        <p:nvSpPr>
          <p:cNvPr id="6" name="Content Placeholder 5">
            <a:extLst>
              <a:ext uri="{FF2B5EF4-FFF2-40B4-BE49-F238E27FC236}">
                <a16:creationId xmlns:a16="http://schemas.microsoft.com/office/drawing/2014/main" id="{89676283-0BE1-A1CD-2F03-9E9B41148F2D}"/>
              </a:ext>
            </a:extLst>
          </p:cNvPr>
          <p:cNvSpPr>
            <a:spLocks noGrp="1"/>
          </p:cNvSpPr>
          <p:nvPr>
            <p:ph sz="quarter" idx="10"/>
          </p:nvPr>
        </p:nvSpPr>
        <p:spPr>
          <a:xfrm>
            <a:off x="295845" y="1012142"/>
            <a:ext cx="5111891" cy="891319"/>
          </a:xfrm>
        </p:spPr>
        <p:txBody>
          <a:bodyPr/>
          <a:lstStyle/>
          <a:p>
            <a:r>
              <a:rPr lang="en-US" dirty="0"/>
              <a:t>Question 3</a:t>
            </a:r>
          </a:p>
        </p:txBody>
      </p:sp>
      <p:sp>
        <p:nvSpPr>
          <p:cNvPr id="7" name="Content Placeholder 6">
            <a:extLst>
              <a:ext uri="{FF2B5EF4-FFF2-40B4-BE49-F238E27FC236}">
                <a16:creationId xmlns:a16="http://schemas.microsoft.com/office/drawing/2014/main" id="{DA752DB3-AB65-9410-B289-428D048A2056}"/>
              </a:ext>
            </a:extLst>
          </p:cNvPr>
          <p:cNvSpPr>
            <a:spLocks noGrp="1"/>
          </p:cNvSpPr>
          <p:nvPr>
            <p:ph sz="quarter" idx="17"/>
          </p:nvPr>
        </p:nvSpPr>
        <p:spPr>
          <a:xfrm>
            <a:off x="295845" y="1541376"/>
            <a:ext cx="5111891" cy="4038809"/>
          </a:xfrm>
        </p:spPr>
        <p:txBody>
          <a:bodyPr/>
          <a:lstStyle/>
          <a:p>
            <a:r>
              <a:rPr lang="en-US" dirty="0"/>
              <a:t>What supplemental heat option would be most preferred on your projects?</a:t>
            </a:r>
          </a:p>
          <a:p>
            <a:pPr lvl="1"/>
            <a:r>
              <a:rPr lang="en-US" dirty="0"/>
              <a:t>Natural gas / propane</a:t>
            </a:r>
          </a:p>
          <a:p>
            <a:pPr lvl="1"/>
            <a:r>
              <a:rPr lang="en-US" dirty="0"/>
              <a:t>Electric</a:t>
            </a:r>
          </a:p>
          <a:p>
            <a:pPr lvl="1"/>
            <a:r>
              <a:rPr lang="en-US" dirty="0"/>
              <a:t>Hot water</a:t>
            </a:r>
          </a:p>
          <a:p>
            <a:endParaRPr lang="en-US" dirty="0"/>
          </a:p>
        </p:txBody>
      </p:sp>
      <p:sp>
        <p:nvSpPr>
          <p:cNvPr id="12" name="Content Placeholder 11">
            <a:extLst>
              <a:ext uri="{FF2B5EF4-FFF2-40B4-BE49-F238E27FC236}">
                <a16:creationId xmlns:a16="http://schemas.microsoft.com/office/drawing/2014/main" id="{CD4B08A3-C6C8-8428-7205-4F91BE151878}"/>
              </a:ext>
            </a:extLst>
          </p:cNvPr>
          <p:cNvSpPr>
            <a:spLocks noGrp="1"/>
          </p:cNvSpPr>
          <p:nvPr>
            <p:ph sz="quarter" idx="18"/>
          </p:nvPr>
        </p:nvSpPr>
        <p:spPr/>
        <p:txBody>
          <a:bodyPr/>
          <a:lstStyle/>
          <a:p>
            <a:r>
              <a:rPr lang="en-US" dirty="0"/>
              <a:t>Field Study</a:t>
            </a:r>
          </a:p>
        </p:txBody>
      </p:sp>
      <p:sp>
        <p:nvSpPr>
          <p:cNvPr id="4" name="Footer Placeholder 3">
            <a:extLst>
              <a:ext uri="{FF2B5EF4-FFF2-40B4-BE49-F238E27FC236}">
                <a16:creationId xmlns:a16="http://schemas.microsoft.com/office/drawing/2014/main" id="{5621535A-BEEA-E2DE-B192-A44535AC99D9}"/>
              </a:ext>
            </a:extLst>
          </p:cNvPr>
          <p:cNvSpPr>
            <a:spLocks noGrp="1"/>
          </p:cNvSpPr>
          <p:nvPr>
            <p:ph type="ftr" sz="quarter" idx="3"/>
          </p:nvPr>
        </p:nvSpPr>
        <p:spPr>
          <a:xfrm>
            <a:off x="295845" y="6457014"/>
            <a:ext cx="4351704" cy="365125"/>
          </a:xfrm>
        </p:spPr>
        <p:txBody>
          <a:bodyPr/>
          <a:lstStyle/>
          <a:p>
            <a:r>
              <a:rPr lang="en-US" dirty="0"/>
              <a:t>©2025 Daikin Applied  </a:t>
            </a:r>
          </a:p>
        </p:txBody>
      </p:sp>
      <p:pic>
        <p:nvPicPr>
          <p:cNvPr id="2" name="Picture 1">
            <a:hlinkClick r:id="rId2"/>
            <a:extLst>
              <a:ext uri="{FF2B5EF4-FFF2-40B4-BE49-F238E27FC236}">
                <a16:creationId xmlns:a16="http://schemas.microsoft.com/office/drawing/2014/main" id="{D98A5DD1-B4C6-3F4C-F8DA-86C02091A3AD}"/>
              </a:ext>
            </a:extLst>
          </p:cNvPr>
          <p:cNvPicPr>
            <a:picLocks noChangeAspect="1"/>
          </p:cNvPicPr>
          <p:nvPr/>
        </p:nvPicPr>
        <p:blipFill>
          <a:blip r:embed="rId3"/>
          <a:stretch>
            <a:fillRect/>
          </a:stretch>
        </p:blipFill>
        <p:spPr>
          <a:xfrm>
            <a:off x="7434730" y="1554919"/>
            <a:ext cx="3308735" cy="4290939"/>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3" name="Footer Placeholder 3">
            <a:extLst>
              <a:ext uri="{FF2B5EF4-FFF2-40B4-BE49-F238E27FC236}">
                <a16:creationId xmlns:a16="http://schemas.microsoft.com/office/drawing/2014/main" id="{7C7C58B8-EC47-7A9B-0109-4A1921D6757A}"/>
              </a:ext>
            </a:extLst>
          </p:cNvPr>
          <p:cNvSpPr txBox="1">
            <a:spLocks/>
          </p:cNvSpPr>
          <p:nvPr/>
        </p:nvSpPr>
        <p:spPr>
          <a:xfrm>
            <a:off x="7327440" y="5942976"/>
            <a:ext cx="3416025"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Center for Energy and Environment</a:t>
            </a:r>
          </a:p>
          <a:p>
            <a:r>
              <a:rPr lang="en-US" sz="800" i="1" dirty="0">
                <a:solidFill>
                  <a:schemeClr val="bg1">
                    <a:lumMod val="50000"/>
                  </a:schemeClr>
                </a:solidFill>
              </a:rPr>
              <a:t> </a:t>
            </a:r>
          </a:p>
        </p:txBody>
      </p:sp>
    </p:spTree>
    <p:extLst>
      <p:ext uri="{BB962C8B-B14F-4D97-AF65-F5344CB8AC3E}">
        <p14:creationId xmlns:p14="http://schemas.microsoft.com/office/powerpoint/2010/main" val="76660065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1932-793B-40CD-BC16-D2CE13DDD11A}"/>
              </a:ext>
            </a:extLst>
          </p:cNvPr>
          <p:cNvSpPr>
            <a:spLocks noGrp="1"/>
          </p:cNvSpPr>
          <p:nvPr>
            <p:ph type="ctrTitle"/>
          </p:nvPr>
        </p:nvSpPr>
        <p:spPr/>
        <p:txBody>
          <a:bodyPr/>
          <a:lstStyle/>
          <a:p>
            <a:r>
              <a:rPr lang="en-US" dirty="0"/>
              <a:t>Field Study</a:t>
            </a:r>
          </a:p>
        </p:txBody>
      </p:sp>
      <p:graphicFrame>
        <p:nvGraphicFramePr>
          <p:cNvPr id="4" name="Diagram 3">
            <a:extLst>
              <a:ext uri="{FF2B5EF4-FFF2-40B4-BE49-F238E27FC236}">
                <a16:creationId xmlns:a16="http://schemas.microsoft.com/office/drawing/2014/main" id="{C254A4CA-6CB3-FFC9-B4BC-0EBFAC4799C6}"/>
              </a:ext>
            </a:extLst>
          </p:cNvPr>
          <p:cNvGraphicFramePr/>
          <p:nvPr>
            <p:extLst>
              <p:ext uri="{D42A27DB-BD31-4B8C-83A1-F6EECF244321}">
                <p14:modId xmlns:p14="http://schemas.microsoft.com/office/powerpoint/2010/main" val="1034110738"/>
              </p:ext>
            </p:extLst>
          </p:nvPr>
        </p:nvGraphicFramePr>
        <p:xfrm>
          <a:off x="7734815" y="275998"/>
          <a:ext cx="4200009" cy="54768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01E4AB76-8186-02A2-2380-831DF53312E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95800726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Field Study</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a:xfrm>
            <a:off x="295846" y="812954"/>
            <a:ext cx="6312123" cy="614655"/>
          </a:xfrm>
        </p:spPr>
        <p:txBody>
          <a:bodyPr/>
          <a:lstStyle/>
          <a:p>
            <a:r>
              <a:rPr lang="en-US" dirty="0">
                <a:solidFill>
                  <a:schemeClr val="tx2"/>
                </a:solidFill>
                <a:cs typeface="Helvetica" panose="020B0604020202020204" pitchFamily="34" charset="0"/>
              </a:rPr>
              <a:t>CEE Field Study with Leah Guenter</a:t>
            </a:r>
          </a:p>
          <a:p>
            <a:endParaRPr lang="en-US" dirty="0"/>
          </a:p>
        </p:txBody>
      </p:sp>
      <p:sp>
        <p:nvSpPr>
          <p:cNvPr id="4" name="Footer Placeholder 3">
            <a:extLst>
              <a:ext uri="{FF2B5EF4-FFF2-40B4-BE49-F238E27FC236}">
                <a16:creationId xmlns:a16="http://schemas.microsoft.com/office/drawing/2014/main" id="{EAC0135E-B50D-EA77-45C2-42BBA3E69DF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8" name="CEE RTU HP Field Study">
            <a:hlinkClick r:id="" action="ppaction://media"/>
            <a:extLst>
              <a:ext uri="{FF2B5EF4-FFF2-40B4-BE49-F238E27FC236}">
                <a16:creationId xmlns:a16="http://schemas.microsoft.com/office/drawing/2014/main" id="{9E18F6C9-759D-291D-9F57-6EDDBDA2D438}"/>
              </a:ext>
            </a:extLst>
          </p:cNvPr>
          <p:cNvPicPr>
            <a:picLocks noGrp="1" noChangeAspect="1"/>
          </p:cNvPicPr>
          <p:nvPr>
            <p:ph sz="quarter" idx="18"/>
            <a:videoFile r:link="rId2"/>
            <p:extLst>
              <p:ext uri="{DAA4B4D4-6D71-4841-9C94-3DE7FCFB9230}">
                <p14:media xmlns:p14="http://schemas.microsoft.com/office/powerpoint/2010/main" r:embed="rId1"/>
              </p:ext>
            </p:extLst>
          </p:nvPr>
        </p:nvPicPr>
        <p:blipFill>
          <a:blip r:embed="rId5"/>
          <a:stretch>
            <a:fillRect/>
          </a:stretch>
        </p:blipFill>
        <p:spPr>
          <a:xfrm>
            <a:off x="1998663" y="1554163"/>
            <a:ext cx="8167687" cy="4594225"/>
          </a:xfrm>
        </p:spPr>
      </p:pic>
    </p:spTree>
    <p:extLst>
      <p:ext uri="{BB962C8B-B14F-4D97-AF65-F5344CB8AC3E}">
        <p14:creationId xmlns:p14="http://schemas.microsoft.com/office/powerpoint/2010/main" val="1304646497"/>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800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3194547548"/>
              </p:ext>
            </p:extLst>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9" name="Footer Placeholder 4">
            <a:extLst>
              <a:ext uri="{FF2B5EF4-FFF2-40B4-BE49-F238E27FC236}">
                <a16:creationId xmlns:a16="http://schemas.microsoft.com/office/drawing/2014/main" id="{5DF59545-1D12-6015-1241-5537AFFD69E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669365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a:xfrm>
            <a:off x="295846" y="20782"/>
            <a:ext cx="11573429" cy="504949"/>
          </a:xfrm>
        </p:spPr>
        <p:txBody>
          <a:bodyPr/>
          <a:lstStyle/>
          <a:p>
            <a:r>
              <a:rPr lang="en-US" dirty="0">
                <a:effectLst/>
              </a:rPr>
              <a:t>Field Study</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a:xfrm>
            <a:off x="295846" y="863666"/>
            <a:ext cx="11599317" cy="419132"/>
          </a:xfrm>
        </p:spPr>
        <p:txBody>
          <a:bodyPr/>
          <a:lstStyle/>
          <a:p>
            <a:r>
              <a:rPr lang="en-US" sz="2000" dirty="0"/>
              <a:t>Dual Fuel RTU Heat Pumps</a:t>
            </a:r>
          </a:p>
          <a:p>
            <a:r>
              <a:rPr lang="en-US" sz="1600" i="1" dirty="0"/>
              <a:t>Sunnyside, NY</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761344"/>
            <a:ext cx="4119742" cy="4366234"/>
          </a:xfrm>
        </p:spPr>
        <p:txBody>
          <a:bodyPr/>
          <a:lstStyle/>
          <a:p>
            <a:r>
              <a:rPr lang="en-US" dirty="0"/>
              <a:t>Two rooftop unit heat pumps</a:t>
            </a:r>
          </a:p>
          <a:p>
            <a:pPr lvl="2"/>
            <a:r>
              <a:rPr lang="en-US" dirty="0"/>
              <a:t>R-32 refrigerant</a:t>
            </a:r>
          </a:p>
          <a:p>
            <a:pPr lvl="2"/>
            <a:r>
              <a:rPr lang="en-US" dirty="0"/>
              <a:t>Supplemental gas heat</a:t>
            </a:r>
          </a:p>
          <a:p>
            <a:r>
              <a:rPr lang="en-US" dirty="0"/>
              <a:t>Heating season efficiency</a:t>
            </a:r>
          </a:p>
          <a:p>
            <a:pPr lvl="1"/>
            <a:r>
              <a:rPr lang="en-US" dirty="0"/>
              <a:t>Overall: COP &gt; 2.5</a:t>
            </a:r>
          </a:p>
          <a:p>
            <a:pPr lvl="1"/>
            <a:r>
              <a:rPr lang="en-US" dirty="0"/>
              <a:t>Heat Pump: COP &gt; 3.0</a:t>
            </a:r>
          </a:p>
          <a:p>
            <a:r>
              <a:rPr lang="en-US" dirty="0"/>
              <a:t>Supplemental heat</a:t>
            </a:r>
          </a:p>
          <a:p>
            <a:pPr lvl="1"/>
            <a:r>
              <a:rPr lang="en-US" dirty="0"/>
              <a:t>&lt; 1% of operating hours</a:t>
            </a:r>
          </a:p>
          <a:p>
            <a:r>
              <a:rPr lang="en-US" dirty="0"/>
              <a:t>Savings</a:t>
            </a:r>
          </a:p>
          <a:p>
            <a:pPr lvl="1"/>
            <a:r>
              <a:rPr lang="en-US" dirty="0"/>
              <a:t>Energy: ~70%</a:t>
            </a:r>
          </a:p>
          <a:p>
            <a:pPr lvl="1"/>
            <a:r>
              <a:rPr lang="en-US" dirty="0"/>
              <a:t>Emissions: ~45%</a:t>
            </a:r>
          </a:p>
          <a:p>
            <a:pPr lvl="1"/>
            <a:endParaRPr lang="en-US" dirty="0"/>
          </a:p>
          <a:p>
            <a:endParaRPr lang="en-US" dirty="0"/>
          </a:p>
        </p:txBody>
      </p:sp>
      <p:sp>
        <p:nvSpPr>
          <p:cNvPr id="5" name="Footer Placeholder 3">
            <a:extLst>
              <a:ext uri="{FF2B5EF4-FFF2-40B4-BE49-F238E27FC236}">
                <a16:creationId xmlns:a16="http://schemas.microsoft.com/office/drawing/2014/main" id="{1D8935B3-76A6-2273-DF18-2CBC06DE194C}"/>
              </a:ext>
            </a:extLst>
          </p:cNvPr>
          <p:cNvSpPr txBox="1">
            <a:spLocks/>
          </p:cNvSpPr>
          <p:nvPr/>
        </p:nvSpPr>
        <p:spPr>
          <a:xfrm>
            <a:off x="321734" y="6445443"/>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10" name="Picture 9">
            <a:hlinkClick r:id="rId3"/>
            <a:extLst>
              <a:ext uri="{FF2B5EF4-FFF2-40B4-BE49-F238E27FC236}">
                <a16:creationId xmlns:a16="http://schemas.microsoft.com/office/drawing/2014/main" id="{14AEB9FE-EE7D-3402-8C09-FF48FC717A0F}"/>
              </a:ext>
            </a:extLst>
          </p:cNvPr>
          <p:cNvPicPr>
            <a:picLocks noChangeAspect="1"/>
          </p:cNvPicPr>
          <p:nvPr/>
        </p:nvPicPr>
        <p:blipFill>
          <a:blip r:embed="rId4"/>
          <a:stretch>
            <a:fillRect/>
          </a:stretch>
        </p:blipFill>
        <p:spPr>
          <a:xfrm>
            <a:off x="6679327" y="796623"/>
            <a:ext cx="4299164" cy="5575378"/>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11" name="Footer Placeholder 3">
            <a:extLst>
              <a:ext uri="{FF2B5EF4-FFF2-40B4-BE49-F238E27FC236}">
                <a16:creationId xmlns:a16="http://schemas.microsoft.com/office/drawing/2014/main" id="{5540E7CA-F41A-3928-06CB-7621E4DB6A82}"/>
              </a:ext>
            </a:extLst>
          </p:cNvPr>
          <p:cNvSpPr txBox="1">
            <a:spLocks/>
          </p:cNvSpPr>
          <p:nvPr/>
        </p:nvSpPr>
        <p:spPr>
          <a:xfrm>
            <a:off x="6595921" y="6414226"/>
            <a:ext cx="5353398" cy="274321"/>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i="1" dirty="0">
                <a:solidFill>
                  <a:schemeClr val="bg1">
                    <a:lumMod val="50000"/>
                  </a:schemeClr>
                </a:solidFill>
              </a:rPr>
              <a:t>Source: Center for Energy and Environment</a:t>
            </a:r>
          </a:p>
          <a:p>
            <a:r>
              <a:rPr lang="en-US" sz="800" i="1" dirty="0">
                <a:solidFill>
                  <a:schemeClr val="bg1">
                    <a:lumMod val="50000"/>
                  </a:schemeClr>
                </a:solidFill>
              </a:rPr>
              <a:t> </a:t>
            </a:r>
          </a:p>
        </p:txBody>
      </p:sp>
    </p:spTree>
    <p:extLst>
      <p:ext uri="{BB962C8B-B14F-4D97-AF65-F5344CB8AC3E}">
        <p14:creationId xmlns:p14="http://schemas.microsoft.com/office/powerpoint/2010/main" val="3157119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p:txBody>
          <a:bodyPr/>
          <a:lstStyle/>
          <a:p>
            <a:r>
              <a:rPr lang="en-US" dirty="0">
                <a:effectLst/>
              </a:rPr>
              <a:t>Inspiring Projects</a:t>
            </a: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p:txBody>
          <a:bodyPr/>
          <a:lstStyle/>
          <a:p>
            <a:r>
              <a:rPr lang="en-US" sz="2000" dirty="0"/>
              <a:t>Eagle Street Industrial Facility</a:t>
            </a:r>
          </a:p>
          <a:p>
            <a:r>
              <a:rPr lang="en-US" sz="1600" i="1" dirty="0"/>
              <a:t>Toronto</a:t>
            </a:r>
          </a:p>
        </p:txBody>
      </p:sp>
      <p:sp>
        <p:nvSpPr>
          <p:cNvPr id="6" name="Content Placeholder 5">
            <a:extLst>
              <a:ext uri="{FF2B5EF4-FFF2-40B4-BE49-F238E27FC236}">
                <a16:creationId xmlns:a16="http://schemas.microsoft.com/office/drawing/2014/main" id="{AF802ABF-32FA-4C38-FD4E-9285A4A011CF}"/>
              </a:ext>
            </a:extLst>
          </p:cNvPr>
          <p:cNvSpPr>
            <a:spLocks noGrp="1"/>
          </p:cNvSpPr>
          <p:nvPr>
            <p:ph sz="quarter" idx="18"/>
          </p:nvPr>
        </p:nvSpPr>
        <p:spPr>
          <a:xfrm>
            <a:off x="295847" y="1760689"/>
            <a:ext cx="4119742" cy="4366889"/>
          </a:xfrm>
        </p:spPr>
        <p:txBody>
          <a:bodyPr/>
          <a:lstStyle/>
          <a:p>
            <a:r>
              <a:rPr lang="en-US" dirty="0"/>
              <a:t>New construction</a:t>
            </a:r>
          </a:p>
          <a:p>
            <a:r>
              <a:rPr lang="en-US" dirty="0"/>
              <a:t>Industrial/logistical warehouse</a:t>
            </a:r>
          </a:p>
          <a:p>
            <a:r>
              <a:rPr lang="en-US" dirty="0" err="1"/>
              <a:t>CaGBC</a:t>
            </a:r>
            <a:r>
              <a:rPr lang="en-US" dirty="0"/>
              <a:t> Zero Carbon Building Design Standard V3</a:t>
            </a:r>
          </a:p>
          <a:p>
            <a:r>
              <a:rPr lang="en-US" dirty="0"/>
              <a:t>Rooftop unit heat pumps with</a:t>
            </a:r>
          </a:p>
          <a:p>
            <a:pPr lvl="2"/>
            <a:r>
              <a:rPr lang="en-US" dirty="0"/>
              <a:t>R-32 refrigerant</a:t>
            </a:r>
          </a:p>
          <a:p>
            <a:pPr lvl="2"/>
            <a:r>
              <a:rPr lang="en-US" dirty="0"/>
              <a:t>Optimized ventilation</a:t>
            </a:r>
          </a:p>
          <a:p>
            <a:pPr lvl="2"/>
            <a:r>
              <a:rPr lang="en-US" dirty="0"/>
              <a:t>Supplemental gas heat</a:t>
            </a:r>
          </a:p>
          <a:p>
            <a:endParaRPr lang="en-US" dirty="0"/>
          </a:p>
        </p:txBody>
      </p:sp>
      <p:pic>
        <p:nvPicPr>
          <p:cNvPr id="8" name="Picture 7">
            <a:extLst>
              <a:ext uri="{FF2B5EF4-FFF2-40B4-BE49-F238E27FC236}">
                <a16:creationId xmlns:a16="http://schemas.microsoft.com/office/drawing/2014/main" id="{C7A223F6-AE7E-7FD4-DDF5-D683FA651E4C}"/>
              </a:ext>
            </a:extLst>
          </p:cNvPr>
          <p:cNvPicPr>
            <a:picLocks noChangeAspect="1"/>
          </p:cNvPicPr>
          <p:nvPr/>
        </p:nvPicPr>
        <p:blipFill>
          <a:blip r:embed="rId3"/>
          <a:stretch>
            <a:fillRect/>
          </a:stretch>
        </p:blipFill>
        <p:spPr>
          <a:xfrm>
            <a:off x="4432866" y="1008477"/>
            <a:ext cx="7436410" cy="5235912"/>
          </a:xfrm>
          <a:prstGeom prst="rect">
            <a:avLst/>
          </a:prstGeom>
        </p:spPr>
      </p:pic>
      <p:pic>
        <p:nvPicPr>
          <p:cNvPr id="3" name="Picture 2">
            <a:extLst>
              <a:ext uri="{FF2B5EF4-FFF2-40B4-BE49-F238E27FC236}">
                <a16:creationId xmlns:a16="http://schemas.microsoft.com/office/drawing/2014/main" id="{DB7F48E4-E6E8-7F9C-8C45-75FA07B7C2AD}"/>
              </a:ext>
            </a:extLst>
          </p:cNvPr>
          <p:cNvPicPr>
            <a:picLocks noChangeAspect="1"/>
          </p:cNvPicPr>
          <p:nvPr/>
        </p:nvPicPr>
        <p:blipFill>
          <a:blip r:embed="rId4"/>
          <a:stretch>
            <a:fillRect/>
          </a:stretch>
        </p:blipFill>
        <p:spPr>
          <a:xfrm>
            <a:off x="7007280" y="1008477"/>
            <a:ext cx="909498" cy="909498"/>
          </a:xfrm>
          <a:prstGeom prst="rect">
            <a:avLst/>
          </a:prstGeom>
        </p:spPr>
      </p:pic>
      <p:sp>
        <p:nvSpPr>
          <p:cNvPr id="7" name="Footer Placeholder 3">
            <a:extLst>
              <a:ext uri="{FF2B5EF4-FFF2-40B4-BE49-F238E27FC236}">
                <a16:creationId xmlns:a16="http://schemas.microsoft.com/office/drawing/2014/main" id="{4F06210C-EA69-8257-4524-A3B1F4DF3AF5}"/>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081369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6" y="1554638"/>
            <a:ext cx="6312123" cy="4594372"/>
          </a:xfrm>
        </p:spPr>
        <p:txBody>
          <a:bodyPr/>
          <a:lstStyle/>
          <a:p>
            <a:pPr>
              <a:spcAft>
                <a:spcPts val="1600"/>
              </a:spcAft>
            </a:pPr>
            <a:r>
              <a:rPr lang="en-US" dirty="0">
                <a:solidFill>
                  <a:schemeClr val="tx2"/>
                </a:solidFill>
                <a:cs typeface="Helvetica" panose="020B0604020202020204" pitchFamily="34" charset="0"/>
                <a:hlinkClick r:id="rId3"/>
              </a:rPr>
              <a:t>https://www.ashrae.org/about/cebd-center-of-excellence-for-building-decarbonization</a:t>
            </a:r>
            <a:endParaRPr lang="en-US" dirty="0">
              <a:solidFill>
                <a:schemeClr val="tx2"/>
              </a:solidFill>
              <a:cs typeface="Helvetica" panose="020B0604020202020204" pitchFamily="34" charset="0"/>
              <a:hlinkClick r:id="rId4"/>
            </a:endParaRPr>
          </a:p>
          <a:p>
            <a:pPr>
              <a:spcAft>
                <a:spcPts val="1600"/>
              </a:spcAft>
            </a:pPr>
            <a:r>
              <a:rPr lang="en-US" dirty="0">
                <a:solidFill>
                  <a:schemeClr val="tx2"/>
                </a:solidFill>
                <a:cs typeface="Helvetica" panose="020B0604020202020204" pitchFamily="34" charset="0"/>
                <a:hlinkClick r:id="rId4"/>
              </a:rPr>
              <a:t>https://www.ashrae.org/about/cebd-building-decarb-101</a:t>
            </a:r>
            <a:endParaRPr lang="en-US"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rPr>
              <a:t>US Department of Energy: </a:t>
            </a:r>
            <a:r>
              <a:rPr lang="en-US" i="1" dirty="0">
                <a:solidFill>
                  <a:schemeClr val="tx2"/>
                </a:solidFill>
                <a:cs typeface="Helvetica" panose="020B0604020202020204" pitchFamily="34" charset="0"/>
                <a:hlinkClick r:id="rId5"/>
              </a:rPr>
              <a:t>Decarbonizing the U.S. Economy by 2050: A National Blueprint for the Buildings Sector</a:t>
            </a:r>
            <a:endParaRPr lang="en-US" i="1" dirty="0">
              <a:solidFill>
                <a:schemeClr val="tx2"/>
              </a:solidFill>
              <a:cs typeface="Helvetica" panose="020B0604020202020204" pitchFamily="34" charset="0"/>
            </a:endParaRPr>
          </a:p>
          <a:p>
            <a:pPr>
              <a:spcAft>
                <a:spcPts val="1600"/>
              </a:spcAft>
            </a:pPr>
            <a:r>
              <a:rPr lang="en-US" dirty="0">
                <a:solidFill>
                  <a:schemeClr val="tx2"/>
                </a:solidFill>
                <a:cs typeface="Helvetica" panose="020B0604020202020204" pitchFamily="34" charset="0"/>
                <a:hlinkClick r:id="rId6"/>
              </a:rPr>
              <a:t>Decarbonization </a:t>
            </a:r>
            <a:r>
              <a:rPr lang="en-US" dirty="0">
                <a:solidFill>
                  <a:schemeClr val="tx2"/>
                </a:solidFill>
                <a:cs typeface="Helvetica" panose="020B0604020202020204" pitchFamily="34" charset="0"/>
                <a:hlinkClick r:id="rId6">
                  <a:extLst>
                    <a:ext uri="{A12FA001-AC4F-418D-AE19-62706E023703}">
                      <ahyp:hlinkClr xmlns:ahyp="http://schemas.microsoft.com/office/drawing/2018/hyperlinkcolor" val="tx"/>
                    </a:ext>
                  </a:extLst>
                </a:hlinkClick>
              </a:rPr>
              <a:t>Guides</a:t>
            </a:r>
            <a:endParaRPr lang="en-US" dirty="0">
              <a:solidFill>
                <a:schemeClr val="tx2"/>
              </a:solidFill>
              <a:cs typeface="Helvetica" panose="020B0604020202020204" pitchFamily="34" charset="0"/>
            </a:endParaRPr>
          </a:p>
          <a:p>
            <a:pPr lvl="1">
              <a:spcAft>
                <a:spcPts val="1600"/>
              </a:spcAft>
            </a:pPr>
            <a:r>
              <a:rPr lang="en-US" dirty="0">
                <a:solidFill>
                  <a:schemeClr val="tx2"/>
                </a:solidFill>
                <a:cs typeface="Helvetica" panose="020B0604020202020204" pitchFamily="34" charset="0"/>
              </a:rPr>
              <a:t>Decarbonizing Building Thermal Systems: A How-To Guide for Applying Heat Pumps and Beyond</a:t>
            </a:r>
          </a:p>
          <a:p>
            <a:pPr>
              <a:spcAft>
                <a:spcPts val="1600"/>
              </a:spcAft>
            </a:pPr>
            <a:r>
              <a:rPr lang="en-US" dirty="0">
                <a:solidFill>
                  <a:schemeClr val="tx2"/>
                </a:solidFill>
                <a:cs typeface="Helvetica" panose="020B0604020202020204" pitchFamily="34" charset="0"/>
                <a:hlinkClick r:id="rId7">
                  <a:extLst>
                    <a:ext uri="{A12FA001-AC4F-418D-AE19-62706E023703}">
                      <ahyp:hlinkClr xmlns:ahyp="http://schemas.microsoft.com/office/drawing/2018/hyperlinkcolor" val="tx"/>
                    </a:ext>
                  </a:extLst>
                </a:hlinkClick>
              </a:rPr>
              <a:t>Pathways to Commercial Liftoff: Geothermal Heating and Cooling</a:t>
            </a:r>
            <a:endParaRPr lang="en-US" dirty="0">
              <a:solidFill>
                <a:schemeClr val="tx2"/>
              </a:solidFill>
              <a:cs typeface="Helvetica" panose="020B0604020202020204" pitchFamily="34" charset="0"/>
            </a:endParaRPr>
          </a:p>
        </p:txBody>
      </p:sp>
      <p:pic>
        <p:nvPicPr>
          <p:cNvPr id="3" name="Picture 2">
            <a:extLst>
              <a:ext uri="{FF2B5EF4-FFF2-40B4-BE49-F238E27FC236}">
                <a16:creationId xmlns:a16="http://schemas.microsoft.com/office/drawing/2014/main" id="{7D9F8B11-102B-3FF2-7E96-E86A9D6D73E7}"/>
              </a:ext>
            </a:extLst>
          </p:cNvPr>
          <p:cNvPicPr>
            <a:picLocks noChangeAspect="1"/>
          </p:cNvPicPr>
          <p:nvPr/>
        </p:nvPicPr>
        <p:blipFill>
          <a:blip r:embed="rId8"/>
          <a:stretch>
            <a:fillRect/>
          </a:stretch>
        </p:blipFill>
        <p:spPr>
          <a:xfrm>
            <a:off x="7645601" y="754020"/>
            <a:ext cx="3169443" cy="928046"/>
          </a:xfrm>
          <a:prstGeom prst="rect">
            <a:avLst/>
          </a:prstGeom>
        </p:spPr>
      </p:pic>
      <p:pic>
        <p:nvPicPr>
          <p:cNvPr id="5" name="Picture 4">
            <a:hlinkClick r:id="rId9"/>
            <a:extLst>
              <a:ext uri="{FF2B5EF4-FFF2-40B4-BE49-F238E27FC236}">
                <a16:creationId xmlns:a16="http://schemas.microsoft.com/office/drawing/2014/main" id="{F2B2468E-F6C4-8B0F-5690-5B7ED05A66A1}"/>
              </a:ext>
            </a:extLst>
          </p:cNvPr>
          <p:cNvPicPr>
            <a:picLocks noChangeAspect="1"/>
          </p:cNvPicPr>
          <p:nvPr/>
        </p:nvPicPr>
        <p:blipFill>
          <a:blip r:embed="rId10"/>
          <a:stretch>
            <a:fillRect/>
          </a:stretch>
        </p:blipFill>
        <p:spPr>
          <a:xfrm>
            <a:off x="6766329" y="2186004"/>
            <a:ext cx="4927989" cy="3186096"/>
          </a:xfrm>
          <a:prstGeom prst="rect">
            <a:avLst/>
          </a:prstGeom>
          <a:effectLst>
            <a:glow rad="101600">
              <a:schemeClr val="tx2">
                <a:alpha val="40000"/>
              </a:schemeClr>
            </a:glow>
            <a:outerShdw blurRad="50800" dist="38100" dir="2700000" algn="tl" rotWithShape="0">
              <a:prstClr val="black">
                <a:alpha val="40000"/>
              </a:prstClr>
            </a:outerShdw>
          </a:effectLst>
        </p:spPr>
      </p:pic>
      <p:sp>
        <p:nvSpPr>
          <p:cNvPr id="4" name="Footer Placeholder 3">
            <a:extLst>
              <a:ext uri="{FF2B5EF4-FFF2-40B4-BE49-F238E27FC236}">
                <a16:creationId xmlns:a16="http://schemas.microsoft.com/office/drawing/2014/main" id="{EAC0135E-B50D-EA77-45C2-42BBA3E69DF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9757480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a:extLst>
              <a:ext uri="{FF2B5EF4-FFF2-40B4-BE49-F238E27FC236}">
                <a16:creationId xmlns:a16="http://schemas.microsoft.com/office/drawing/2014/main" id="{0E0CB745-C1E5-4A06-617C-9C9D08786631}"/>
              </a:ext>
            </a:extLst>
          </p:cNvPr>
          <p:cNvPicPr>
            <a:picLocks noChangeAspect="1"/>
          </p:cNvPicPr>
          <p:nvPr/>
        </p:nvPicPr>
        <p:blipFill>
          <a:blip r:embed="rId4"/>
          <a:stretch>
            <a:fillRect/>
          </a:stretch>
        </p:blipFill>
        <p:spPr>
          <a:xfrm>
            <a:off x="4090737" y="1246634"/>
            <a:ext cx="7804426" cy="4306272"/>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251F64C2-064C-C64C-B39C-E1A8A8A99DE7}"/>
              </a:ext>
            </a:extLst>
          </p:cNvPr>
          <p:cNvSpPr>
            <a:spLocks noGrp="1"/>
          </p:cNvSpPr>
          <p:nvPr>
            <p:ph type="title"/>
          </p:nvPr>
        </p:nvSpPr>
        <p:spPr/>
        <p:txBody>
          <a:bodyPr>
            <a:noAutofit/>
          </a:bodyPr>
          <a:lstStyle/>
          <a:p>
            <a:r>
              <a:rPr lang="en-US" dirty="0"/>
              <a:t>Where Can I Go for Information?</a:t>
            </a:r>
          </a:p>
        </p:txBody>
      </p:sp>
      <p:sp>
        <p:nvSpPr>
          <p:cNvPr id="6" name="Content Placeholder 5">
            <a:extLst>
              <a:ext uri="{FF2B5EF4-FFF2-40B4-BE49-F238E27FC236}">
                <a16:creationId xmlns:a16="http://schemas.microsoft.com/office/drawing/2014/main" id="{D72A064D-6807-FEAB-864F-714B4218779F}"/>
              </a:ext>
            </a:extLst>
          </p:cNvPr>
          <p:cNvSpPr>
            <a:spLocks noGrp="1"/>
          </p:cNvSpPr>
          <p:nvPr>
            <p:ph sz="quarter" idx="10"/>
          </p:nvPr>
        </p:nvSpPr>
        <p:spPr/>
        <p:txBody>
          <a:bodyPr/>
          <a:lstStyle/>
          <a:p>
            <a:r>
              <a:rPr lang="en-US" dirty="0"/>
              <a:t>Selected Resources</a:t>
            </a:r>
          </a:p>
        </p:txBody>
      </p:sp>
      <p:sp>
        <p:nvSpPr>
          <p:cNvPr id="7" name="Content Placeholder 6">
            <a:extLst>
              <a:ext uri="{FF2B5EF4-FFF2-40B4-BE49-F238E27FC236}">
                <a16:creationId xmlns:a16="http://schemas.microsoft.com/office/drawing/2014/main" id="{C579BDA9-4589-DA8A-3B14-B5A224048837}"/>
              </a:ext>
            </a:extLst>
          </p:cNvPr>
          <p:cNvSpPr>
            <a:spLocks noGrp="1"/>
          </p:cNvSpPr>
          <p:nvPr>
            <p:ph sz="quarter" idx="18"/>
          </p:nvPr>
        </p:nvSpPr>
        <p:spPr>
          <a:xfrm>
            <a:off x="295847" y="1554638"/>
            <a:ext cx="3794889" cy="4594372"/>
          </a:xfrm>
        </p:spPr>
        <p:txBody>
          <a:bodyPr/>
          <a:lstStyle/>
          <a:p>
            <a:pPr>
              <a:spcAft>
                <a:spcPts val="1600"/>
              </a:spcAft>
            </a:pPr>
            <a:r>
              <a:rPr lang="en-US" dirty="0">
                <a:solidFill>
                  <a:schemeClr val="tx2"/>
                </a:solidFill>
                <a:cs typeface="Helvetica" panose="020B0604020202020204" pitchFamily="34" charset="0"/>
              </a:rPr>
              <a:t>Dedicated web site</a:t>
            </a:r>
          </a:p>
          <a:p>
            <a:pPr>
              <a:spcAft>
                <a:spcPts val="1600"/>
              </a:spcAft>
            </a:pPr>
            <a:r>
              <a:rPr lang="en-US" dirty="0">
                <a:solidFill>
                  <a:schemeClr val="tx2"/>
                </a:solidFill>
                <a:cs typeface="Helvetica" panose="020B0604020202020204" pitchFamily="34" charset="0"/>
              </a:rPr>
              <a:t>On demand webinars:</a:t>
            </a:r>
          </a:p>
          <a:p>
            <a:pPr lvl="1">
              <a:spcAft>
                <a:spcPts val="1600"/>
              </a:spcAft>
            </a:pPr>
            <a:r>
              <a:rPr lang="en-US" dirty="0">
                <a:solidFill>
                  <a:schemeClr val="tx2"/>
                </a:solidFill>
                <a:cs typeface="Helvetica" panose="020B0604020202020204" pitchFamily="34" charset="0"/>
              </a:rPr>
              <a:t>The Path to Decarbonization for Applied HVAC Systems</a:t>
            </a:r>
          </a:p>
          <a:p>
            <a:pPr lvl="1">
              <a:spcAft>
                <a:spcPts val="1600"/>
              </a:spcAft>
            </a:pPr>
            <a:r>
              <a:rPr lang="en-US" dirty="0">
                <a:solidFill>
                  <a:schemeClr val="tx2"/>
                </a:solidFill>
                <a:cs typeface="Helvetica" panose="020B0604020202020204" pitchFamily="34" charset="0"/>
              </a:rPr>
              <a:t>Decarbonization in HVAC</a:t>
            </a:r>
          </a:p>
          <a:p>
            <a:pPr lvl="2">
              <a:spcAft>
                <a:spcPts val="1600"/>
              </a:spcAft>
            </a:pPr>
            <a:r>
              <a:rPr lang="en-US" dirty="0">
                <a:solidFill>
                  <a:schemeClr val="tx2"/>
                </a:solidFill>
                <a:cs typeface="Helvetica" panose="020B0604020202020204" pitchFamily="34" charset="0"/>
              </a:rPr>
              <a:t>Part 1: Update &amp; Review</a:t>
            </a:r>
          </a:p>
          <a:p>
            <a:pPr lvl="2">
              <a:spcAft>
                <a:spcPts val="1600"/>
              </a:spcAft>
            </a:pPr>
            <a:r>
              <a:rPr lang="en-US" dirty="0">
                <a:solidFill>
                  <a:schemeClr val="tx2"/>
                </a:solidFill>
                <a:cs typeface="Helvetica" panose="020B0604020202020204" pitchFamily="34" charset="0"/>
              </a:rPr>
              <a:t>Part 2: Thermal Systems Guidance</a:t>
            </a:r>
          </a:p>
          <a:p>
            <a:pPr lvl="2">
              <a:spcAft>
                <a:spcPts val="1600"/>
              </a:spcAft>
            </a:pPr>
            <a:r>
              <a:rPr lang="en-US" dirty="0">
                <a:solidFill>
                  <a:schemeClr val="tx2"/>
                </a:solidFill>
                <a:cs typeface="Helvetica" panose="020B0604020202020204" pitchFamily="34" charset="0"/>
              </a:rPr>
              <a:t>Part 3: RTU Heat Pumps</a:t>
            </a:r>
          </a:p>
          <a:p>
            <a:pPr lvl="1">
              <a:spcAft>
                <a:spcPts val="1600"/>
              </a:spcAft>
            </a:pPr>
            <a:r>
              <a:rPr lang="en-US" dirty="0">
                <a:solidFill>
                  <a:schemeClr val="tx2"/>
                </a:solidFill>
                <a:cs typeface="Helvetica" panose="020B0604020202020204" pitchFamily="34" charset="0"/>
              </a:rPr>
              <a:t>Refrigerants</a:t>
            </a:r>
          </a:p>
          <a:p>
            <a:pPr lvl="2">
              <a:spcAft>
                <a:spcPts val="1600"/>
              </a:spcAft>
            </a:pPr>
            <a:r>
              <a:rPr lang="en-US" dirty="0">
                <a:solidFill>
                  <a:schemeClr val="tx2"/>
                </a:solidFill>
                <a:cs typeface="Helvetica" panose="020B0604020202020204" pitchFamily="34" charset="0"/>
              </a:rPr>
              <a:t>Preparing Buildings for A2L Refrigerants</a:t>
            </a:r>
          </a:p>
          <a:p>
            <a:pPr marL="0" indent="0">
              <a:spcAft>
                <a:spcPts val="1600"/>
              </a:spcAft>
              <a:buNone/>
            </a:pPr>
            <a:endParaRPr lang="en-US" dirty="0">
              <a:solidFill>
                <a:schemeClr val="tx2"/>
              </a:solidFill>
              <a:cs typeface="Helvetica" panose="020B0604020202020204" pitchFamily="34" charset="0"/>
            </a:endParaRPr>
          </a:p>
        </p:txBody>
      </p:sp>
      <p:sp>
        <p:nvSpPr>
          <p:cNvPr id="4" name="TextBox 3">
            <a:extLst>
              <a:ext uri="{FF2B5EF4-FFF2-40B4-BE49-F238E27FC236}">
                <a16:creationId xmlns:a16="http://schemas.microsoft.com/office/drawing/2014/main" id="{8F838BF1-CED3-FFCF-91EE-D898FA6815E2}"/>
              </a:ext>
            </a:extLst>
          </p:cNvPr>
          <p:cNvSpPr txBox="1"/>
          <p:nvPr/>
        </p:nvSpPr>
        <p:spPr>
          <a:xfrm>
            <a:off x="5508904" y="5552906"/>
            <a:ext cx="4968091" cy="646331"/>
          </a:xfrm>
          <a:prstGeom prst="rect">
            <a:avLst/>
          </a:prstGeom>
          <a:noFill/>
        </p:spPr>
        <p:txBody>
          <a:bodyPr wrap="none" rtlCol="0">
            <a:spAutoFit/>
          </a:bodyPr>
          <a:lstStyle/>
          <a:p>
            <a:r>
              <a:rPr lang="en-US" dirty="0">
                <a:solidFill>
                  <a:schemeClr val="tx2"/>
                </a:solidFill>
                <a:cs typeface="Helvetica" panose="020B0604020202020204" pitchFamily="34" charset="0"/>
                <a:hlinkClick r:id="rId3"/>
              </a:rPr>
              <a:t>https://www.daikinapplied.com/decarbonization</a:t>
            </a:r>
            <a:endParaRPr lang="en-US" dirty="0">
              <a:solidFill>
                <a:schemeClr val="tx2"/>
              </a:solidFill>
              <a:cs typeface="Helvetica" panose="020B0604020202020204" pitchFamily="34" charset="0"/>
            </a:endParaRPr>
          </a:p>
          <a:p>
            <a:endParaRPr lang="en-US" dirty="0"/>
          </a:p>
        </p:txBody>
      </p:sp>
      <p:sp>
        <p:nvSpPr>
          <p:cNvPr id="5" name="Footer Placeholder 3">
            <a:extLst>
              <a:ext uri="{FF2B5EF4-FFF2-40B4-BE49-F238E27FC236}">
                <a16:creationId xmlns:a16="http://schemas.microsoft.com/office/drawing/2014/main" id="{DA292BE3-4DDE-F01F-FF02-919E69F35A70}"/>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0634380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9D3C0FD2-9A11-B13F-9955-3FCF7915DE67}"/>
              </a:ext>
            </a:extLst>
          </p:cNvPr>
          <p:cNvSpPr>
            <a:spLocks noGrp="1"/>
          </p:cNvSpPr>
          <p:nvPr>
            <p:ph sz="quarter" idx="18"/>
          </p:nvPr>
        </p:nvSpPr>
        <p:spPr>
          <a:xfrm>
            <a:off x="5192889" y="1554638"/>
            <a:ext cx="5915376" cy="4594372"/>
          </a:xfrm>
        </p:spPr>
        <p:txBody>
          <a:bodyPr/>
          <a:lstStyle/>
          <a:p>
            <a:pPr marL="0" indent="0">
              <a:buNone/>
            </a:pPr>
            <a:r>
              <a:rPr lang="en-US" sz="2133" dirty="0">
                <a:solidFill>
                  <a:srgbClr val="000000"/>
                </a:solidFill>
                <a:latin typeface="Inter"/>
              </a:rPr>
              <a:t>The refrigerants powering our air conditioning systems are undergoing a major transition, and understanding this shift is crucial for anyone involved in the HVAC industry. In this episode, we explore the fascinating world of R32 refrigerant with Daikin Applied experts </a:t>
            </a:r>
            <a:r>
              <a:rPr lang="en-US" sz="2133" b="1" i="1" dirty="0">
                <a:solidFill>
                  <a:schemeClr val="tx2"/>
                </a:solidFill>
                <a:latin typeface="Inter"/>
              </a:rPr>
              <a:t>Sharon Haeg </a:t>
            </a:r>
            <a:r>
              <a:rPr lang="en-US" sz="2133" dirty="0">
                <a:solidFill>
                  <a:srgbClr val="000000"/>
                </a:solidFill>
                <a:latin typeface="Inter"/>
              </a:rPr>
              <a:t>and </a:t>
            </a:r>
            <a:r>
              <a:rPr lang="en-US" sz="2133" b="1" i="1" dirty="0">
                <a:solidFill>
                  <a:schemeClr val="tx2"/>
                </a:solidFill>
                <a:latin typeface="Inter"/>
              </a:rPr>
              <a:t>Rob Landes</a:t>
            </a:r>
            <a:r>
              <a:rPr lang="en-US" sz="2133" dirty="0">
                <a:solidFill>
                  <a:srgbClr val="000000"/>
                </a:solidFill>
                <a:latin typeface="Inter"/>
              </a:rPr>
              <a:t>, who break down complex concepts into practical knowledge you can use.</a:t>
            </a:r>
          </a:p>
          <a:p>
            <a:pPr marL="0" indent="0">
              <a:buNone/>
            </a:pPr>
            <a:endParaRPr lang="en-US" sz="2133" dirty="0">
              <a:solidFill>
                <a:srgbClr val="000000"/>
              </a:solidFill>
              <a:latin typeface="Inter"/>
            </a:endParaRPr>
          </a:p>
          <a:p>
            <a:pPr marL="0" indent="0">
              <a:buNone/>
            </a:pPr>
            <a:r>
              <a:rPr lang="en-US" sz="2133" dirty="0">
                <a:solidFill>
                  <a:srgbClr val="000000"/>
                </a:solidFill>
                <a:latin typeface="Inter"/>
                <a:hlinkClick r:id="rId3"/>
              </a:rPr>
              <a:t>https://hvacology.buzzsprout.com/2361012/episodes/17268376-hvacology-talks-to-daikin-about-r32-the-future-of-refrigerants</a:t>
            </a:r>
            <a:endParaRPr lang="en-US" sz="2133" dirty="0">
              <a:solidFill>
                <a:srgbClr val="000000"/>
              </a:solidFill>
              <a:latin typeface="Inter"/>
            </a:endParaRPr>
          </a:p>
        </p:txBody>
      </p:sp>
      <p:sp>
        <p:nvSpPr>
          <p:cNvPr id="2" name="Title 1">
            <a:extLst>
              <a:ext uri="{FF2B5EF4-FFF2-40B4-BE49-F238E27FC236}">
                <a16:creationId xmlns:a16="http://schemas.microsoft.com/office/drawing/2014/main" id="{47BB1AA1-A061-468A-BC1F-122BA8CB92EF}"/>
              </a:ext>
            </a:extLst>
          </p:cNvPr>
          <p:cNvSpPr>
            <a:spLocks noGrp="1"/>
          </p:cNvSpPr>
          <p:nvPr>
            <p:ph type="title"/>
          </p:nvPr>
        </p:nvSpPr>
        <p:spPr>
          <a:xfrm>
            <a:off x="295847" y="20783"/>
            <a:ext cx="11573429" cy="504949"/>
          </a:xfrm>
        </p:spPr>
        <p:txBody>
          <a:bodyPr/>
          <a:lstStyle/>
          <a:p>
            <a:r>
              <a:rPr lang="en-US" dirty="0"/>
              <a:t>Where Can I Go for Information?</a:t>
            </a:r>
            <a:endParaRPr lang="en-US" dirty="0">
              <a:effectLst/>
            </a:endParaRPr>
          </a:p>
        </p:txBody>
      </p:sp>
      <p:sp>
        <p:nvSpPr>
          <p:cNvPr id="4" name="Content Placeholder 3">
            <a:extLst>
              <a:ext uri="{FF2B5EF4-FFF2-40B4-BE49-F238E27FC236}">
                <a16:creationId xmlns:a16="http://schemas.microsoft.com/office/drawing/2014/main" id="{16E07617-3565-EB16-6F4D-74C6037EC9F1}"/>
              </a:ext>
            </a:extLst>
          </p:cNvPr>
          <p:cNvSpPr>
            <a:spLocks noGrp="1"/>
          </p:cNvSpPr>
          <p:nvPr>
            <p:ph sz="quarter" idx="10"/>
          </p:nvPr>
        </p:nvSpPr>
        <p:spPr>
          <a:xfrm>
            <a:off x="295847" y="863667"/>
            <a:ext cx="11599317" cy="419132"/>
          </a:xfrm>
        </p:spPr>
        <p:txBody>
          <a:bodyPr/>
          <a:lstStyle/>
          <a:p>
            <a:r>
              <a:rPr lang="en-US" sz="2000" dirty="0"/>
              <a:t>Podcast - HVACOLOGY Talks to Daikin about R32: The Future of Refrigerants</a:t>
            </a:r>
            <a:endParaRPr lang="en-US" sz="1600" i="1" dirty="0"/>
          </a:p>
        </p:txBody>
      </p:sp>
      <p:sp>
        <p:nvSpPr>
          <p:cNvPr id="5" name="Footer Placeholder 3">
            <a:extLst>
              <a:ext uri="{FF2B5EF4-FFF2-40B4-BE49-F238E27FC236}">
                <a16:creationId xmlns:a16="http://schemas.microsoft.com/office/drawing/2014/main" id="{1D8935B3-76A6-2273-DF18-2CBC06DE194C}"/>
              </a:ext>
            </a:extLst>
          </p:cNvPr>
          <p:cNvSpPr txBox="1">
            <a:spLocks/>
          </p:cNvSpPr>
          <p:nvPr/>
        </p:nvSpPr>
        <p:spPr>
          <a:xfrm>
            <a:off x="321735" y="6445444"/>
            <a:ext cx="3860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3" name="Picture 2">
            <a:extLst>
              <a:ext uri="{FF2B5EF4-FFF2-40B4-BE49-F238E27FC236}">
                <a16:creationId xmlns:a16="http://schemas.microsoft.com/office/drawing/2014/main" id="{E7174BC8-AFB7-F5B4-F81C-7E1478E0F7D1}"/>
              </a:ext>
            </a:extLst>
          </p:cNvPr>
          <p:cNvPicPr>
            <a:picLocks noChangeAspect="1"/>
          </p:cNvPicPr>
          <p:nvPr/>
        </p:nvPicPr>
        <p:blipFill>
          <a:blip r:embed="rId4"/>
          <a:stretch>
            <a:fillRect/>
          </a:stretch>
        </p:blipFill>
        <p:spPr>
          <a:xfrm>
            <a:off x="1141872" y="1423321"/>
            <a:ext cx="3040663" cy="3040663"/>
          </a:xfrm>
          <a:prstGeom prst="rect">
            <a:avLst/>
          </a:prstGeom>
        </p:spPr>
      </p:pic>
    </p:spTree>
    <p:extLst>
      <p:ext uri="{BB962C8B-B14F-4D97-AF65-F5344CB8AC3E}">
        <p14:creationId xmlns:p14="http://schemas.microsoft.com/office/powerpoint/2010/main" val="95481550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p:txBody>
          <a:bodyPr/>
          <a:lstStyle/>
          <a:p>
            <a:r>
              <a:rPr lang="en-US" dirty="0"/>
              <a:t>Questions &amp; Key Takeaways</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096000" y="658241"/>
            <a:ext cx="5428887" cy="516239"/>
          </a:xfrm>
        </p:spPr>
        <p:txBody>
          <a:bodyPr/>
          <a:lstStyle/>
          <a:p>
            <a:r>
              <a:rPr lang="en-US" dirty="0"/>
              <a:t>Key Takeaways</a:t>
            </a:r>
          </a:p>
        </p:txBody>
      </p:sp>
      <p:sp>
        <p:nvSpPr>
          <p:cNvPr id="4" name="Content Placeholder 3">
            <a:extLst>
              <a:ext uri="{FF2B5EF4-FFF2-40B4-BE49-F238E27FC236}">
                <a16:creationId xmlns:a16="http://schemas.microsoft.com/office/drawing/2014/main" id="{C29067DB-CBFC-DAD6-E5D6-ED18350514FA}"/>
              </a:ext>
            </a:extLst>
          </p:cNvPr>
          <p:cNvSpPr>
            <a:spLocks noGrp="1"/>
          </p:cNvSpPr>
          <p:nvPr>
            <p:ph sz="quarter" idx="19"/>
          </p:nvPr>
        </p:nvSpPr>
        <p:spPr>
          <a:xfrm>
            <a:off x="6096001" y="1081826"/>
            <a:ext cx="5881352" cy="5375187"/>
          </a:xfrm>
        </p:spPr>
        <p:txBody>
          <a:bodyPr/>
          <a:lstStyle/>
          <a:p>
            <a:pPr>
              <a:buClr>
                <a:schemeClr val="tx2"/>
              </a:buClr>
            </a:pPr>
            <a:r>
              <a:rPr lang="en-US" sz="1800" b="1" dirty="0">
                <a:solidFill>
                  <a:schemeClr val="tx2"/>
                </a:solidFill>
              </a:rPr>
              <a:t>RTU air-source heat pumps present a viable electrification option</a:t>
            </a:r>
          </a:p>
          <a:p>
            <a:pPr marL="285750" indent="-285750">
              <a:buClr>
                <a:schemeClr val="tx2"/>
              </a:buClr>
              <a:buFont typeface="Arial" panose="020B0604020202020204" pitchFamily="34" charset="0"/>
              <a:buChar char="•"/>
            </a:pPr>
            <a:r>
              <a:rPr lang="en-US" sz="1800" dirty="0"/>
              <a:t>With supplemental heat</a:t>
            </a:r>
          </a:p>
          <a:p>
            <a:pPr>
              <a:buClr>
                <a:schemeClr val="tx2"/>
              </a:buClr>
            </a:pPr>
            <a:r>
              <a:rPr lang="en-US" sz="1800" b="1" dirty="0">
                <a:solidFill>
                  <a:schemeClr val="tx2"/>
                </a:solidFill>
              </a:rPr>
              <a:t>Specify RTU heat pumps</a:t>
            </a:r>
          </a:p>
          <a:p>
            <a:pPr marL="285750" indent="-285750">
              <a:buClr>
                <a:schemeClr val="tx2"/>
              </a:buClr>
              <a:buFont typeface="Arial" panose="020B0604020202020204" pitchFamily="34" charset="0"/>
              <a:buChar char="•"/>
            </a:pPr>
            <a:r>
              <a:rPr lang="en-US" sz="1800" dirty="0"/>
              <a:t>With AHRI certification</a:t>
            </a:r>
          </a:p>
          <a:p>
            <a:pPr marL="285750" indent="-285750">
              <a:buClr>
                <a:schemeClr val="tx2"/>
              </a:buClr>
              <a:buFont typeface="Arial" panose="020B0604020202020204" pitchFamily="34" charset="0"/>
              <a:buChar char="•"/>
            </a:pPr>
            <a:r>
              <a:rPr lang="en-US" sz="1800" dirty="0"/>
              <a:t>With operating map data</a:t>
            </a:r>
          </a:p>
          <a:p>
            <a:pPr>
              <a:buClr>
                <a:schemeClr val="tx2"/>
              </a:buClr>
            </a:pPr>
            <a:r>
              <a:rPr lang="en-US" sz="1800" b="1" dirty="0">
                <a:solidFill>
                  <a:schemeClr val="tx2"/>
                </a:solidFill>
              </a:rPr>
              <a:t>RTU heat pumps present some unique challenges, but solutions include:</a:t>
            </a:r>
          </a:p>
          <a:p>
            <a:pPr marL="285750" indent="-285750">
              <a:buClr>
                <a:schemeClr val="tx2"/>
              </a:buClr>
              <a:buFont typeface="Arial" panose="020B0604020202020204" pitchFamily="34" charset="0"/>
              <a:buChar char="•"/>
            </a:pPr>
            <a:r>
              <a:rPr lang="en-US" sz="1800" dirty="0"/>
              <a:t>Optimized compressor operation</a:t>
            </a:r>
          </a:p>
          <a:p>
            <a:pPr marL="285750" indent="-285750">
              <a:buClr>
                <a:schemeClr val="tx2"/>
              </a:buClr>
              <a:buFont typeface="Arial" panose="020B0604020202020204" pitchFamily="34" charset="0"/>
              <a:buChar char="•"/>
            </a:pPr>
            <a:r>
              <a:rPr lang="en-US" sz="1800" dirty="0"/>
              <a:t>Supplemental heat</a:t>
            </a:r>
          </a:p>
          <a:p>
            <a:pPr marL="285750" indent="-285750">
              <a:buClr>
                <a:schemeClr val="tx2"/>
              </a:buClr>
              <a:buFont typeface="Arial" panose="020B0604020202020204" pitchFamily="34" charset="0"/>
              <a:buChar char="•"/>
            </a:pPr>
            <a:r>
              <a:rPr lang="en-US" sz="1800" dirty="0"/>
              <a:t>Electric heat kW limiting</a:t>
            </a:r>
          </a:p>
          <a:p>
            <a:pPr marL="285750" indent="-285750">
              <a:buClr>
                <a:schemeClr val="tx2"/>
              </a:buClr>
              <a:buFont typeface="Arial" panose="020B0604020202020204" pitchFamily="34" charset="0"/>
              <a:buChar char="•"/>
            </a:pPr>
            <a:r>
              <a:rPr lang="en-US" sz="1800" dirty="0"/>
              <a:t>Multiple electrical connections / dedicated electric heat circuit</a:t>
            </a:r>
          </a:p>
          <a:p>
            <a:pPr marL="285750" indent="-285750">
              <a:buClr>
                <a:schemeClr val="tx2"/>
              </a:buClr>
              <a:buFont typeface="Arial" panose="020B0604020202020204" pitchFamily="34" charset="0"/>
              <a:buChar char="•"/>
            </a:pPr>
            <a:r>
              <a:rPr lang="en-US" sz="1800" dirty="0"/>
              <a:t>Preheat with DOAS</a:t>
            </a:r>
          </a:p>
          <a:p>
            <a:pPr>
              <a:buClr>
                <a:schemeClr val="tx2"/>
              </a:buClr>
            </a:pPr>
            <a:endParaRPr lang="en-US" sz="1800" dirty="0"/>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BCDEC710-E767-5625-4451-AB2593FB25EB}"/>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284782022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C5C400-8D22-F9B8-9E28-473589A38660}"/>
              </a:ext>
            </a:extLst>
          </p:cNvPr>
          <p:cNvSpPr>
            <a:spLocks noGrp="1"/>
          </p:cNvSpPr>
          <p:nvPr>
            <p:ph type="title"/>
          </p:nvPr>
        </p:nvSpPr>
        <p:spPr>
          <a:xfrm>
            <a:off x="295845" y="0"/>
            <a:ext cx="11388155" cy="499872"/>
          </a:xfrm>
        </p:spPr>
        <p:txBody>
          <a:bodyPr/>
          <a:lstStyle/>
          <a:p>
            <a:r>
              <a:rPr lang="en-US" dirty="0"/>
              <a:t>Questions &amp; Survey</a:t>
            </a:r>
          </a:p>
        </p:txBody>
      </p:sp>
      <p:sp>
        <p:nvSpPr>
          <p:cNvPr id="3" name="Content Placeholder 2">
            <a:extLst>
              <a:ext uri="{FF2B5EF4-FFF2-40B4-BE49-F238E27FC236}">
                <a16:creationId xmlns:a16="http://schemas.microsoft.com/office/drawing/2014/main" id="{0F8620A4-8C66-02AC-397F-C2E3AC13A9AE}"/>
              </a:ext>
            </a:extLst>
          </p:cNvPr>
          <p:cNvSpPr>
            <a:spLocks noGrp="1"/>
          </p:cNvSpPr>
          <p:nvPr>
            <p:ph sz="quarter" idx="18"/>
          </p:nvPr>
        </p:nvSpPr>
        <p:spPr>
          <a:xfrm>
            <a:off x="6325419" y="1012142"/>
            <a:ext cx="5428887" cy="516239"/>
          </a:xfrm>
        </p:spPr>
        <p:txBody>
          <a:bodyPr/>
          <a:lstStyle/>
          <a:p>
            <a:r>
              <a:rPr lang="en-US" dirty="0"/>
              <a:t>We Value Your Feedback!</a:t>
            </a:r>
          </a:p>
          <a:p>
            <a:endParaRPr lang="en-US" dirty="0"/>
          </a:p>
        </p:txBody>
      </p:sp>
      <p:sp>
        <p:nvSpPr>
          <p:cNvPr id="10" name="Content Placeholder 9">
            <a:extLst>
              <a:ext uri="{FF2B5EF4-FFF2-40B4-BE49-F238E27FC236}">
                <a16:creationId xmlns:a16="http://schemas.microsoft.com/office/drawing/2014/main" id="{F9878AA4-C4F8-6339-816B-8CDF12B262F7}"/>
              </a:ext>
            </a:extLst>
          </p:cNvPr>
          <p:cNvSpPr>
            <a:spLocks noGrp="1"/>
          </p:cNvSpPr>
          <p:nvPr>
            <p:ph sz="quarter" idx="19"/>
          </p:nvPr>
        </p:nvSpPr>
        <p:spPr/>
        <p:txBody>
          <a:bodyPr/>
          <a:lstStyle/>
          <a:p>
            <a:r>
              <a:rPr lang="en-US" dirty="0"/>
              <a:t>We welcome your feedback on this webinar and the series:</a:t>
            </a:r>
          </a:p>
          <a:p>
            <a:pPr lvl="1"/>
            <a:r>
              <a:rPr lang="en-US" dirty="0"/>
              <a:t>Please complete the </a:t>
            </a:r>
            <a:r>
              <a:rPr lang="en-US" dirty="0">
                <a:hlinkClick r:id="rId3">
                  <a:extLst>
                    <a:ext uri="{A12FA001-AC4F-418D-AE19-62706E023703}">
                      <ahyp:hlinkClr xmlns:ahyp="http://schemas.microsoft.com/office/drawing/2018/hyperlinkcolor" val="tx"/>
                    </a:ext>
                  </a:extLst>
                </a:hlinkClick>
              </a:rPr>
              <a:t>survey</a:t>
            </a:r>
            <a:r>
              <a:rPr lang="en-US" dirty="0"/>
              <a:t> – link in the chat, or use the QR code below</a:t>
            </a:r>
          </a:p>
          <a:p>
            <a:pPr lvl="1"/>
            <a:r>
              <a:rPr lang="en-US" dirty="0"/>
              <a:t>Provide additional comments in the chat</a:t>
            </a:r>
          </a:p>
          <a:p>
            <a:endParaRPr lang="en-US" dirty="0"/>
          </a:p>
        </p:txBody>
      </p:sp>
      <p:pic>
        <p:nvPicPr>
          <p:cNvPr id="1028" name="Picture 4" descr="Q&amp;A Images – Browse 162,141 Stock Photos, Vectors, and Video | Adobe Stock">
            <a:extLst>
              <a:ext uri="{FF2B5EF4-FFF2-40B4-BE49-F238E27FC236}">
                <a16:creationId xmlns:a16="http://schemas.microsoft.com/office/drawing/2014/main" id="{50CDD0D9-9E40-4302-CD97-2F7DAC871C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44" y="1227875"/>
            <a:ext cx="5651933" cy="353245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3">
            <a:extLst>
              <a:ext uri="{FF2B5EF4-FFF2-40B4-BE49-F238E27FC236}">
                <a16:creationId xmlns:a16="http://schemas.microsoft.com/office/drawing/2014/main" id="{BCDEC710-E767-5625-4451-AB2593FB25EB}"/>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pic>
        <p:nvPicPr>
          <p:cNvPr id="14" name="Picture 13" descr="A qr code with a few black squares&#10;&#10;Description automatically generated">
            <a:extLst>
              <a:ext uri="{FF2B5EF4-FFF2-40B4-BE49-F238E27FC236}">
                <a16:creationId xmlns:a16="http://schemas.microsoft.com/office/drawing/2014/main" id="{BC6C3C1B-14DC-B29E-BCB4-190DDF79D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9893" y="3357077"/>
            <a:ext cx="3099937" cy="3099937"/>
          </a:xfrm>
          <a:prstGeom prst="rect">
            <a:avLst/>
          </a:prstGeom>
        </p:spPr>
      </p:pic>
    </p:spTree>
    <p:extLst>
      <p:ext uri="{BB962C8B-B14F-4D97-AF65-F5344CB8AC3E}">
        <p14:creationId xmlns:p14="http://schemas.microsoft.com/office/powerpoint/2010/main" val="30825885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2A5F6-1F4A-FF45-AAF2-D49FBA7FE47E}"/>
              </a:ext>
            </a:extLst>
          </p:cNvPr>
          <p:cNvSpPr>
            <a:spLocks noGrp="1"/>
          </p:cNvSpPr>
          <p:nvPr>
            <p:ph type="ctrTitle"/>
          </p:nvPr>
        </p:nvSpPr>
        <p:spPr/>
        <p:txBody>
          <a:bodyPr/>
          <a:lstStyle/>
          <a:p>
            <a:r>
              <a:rPr lang="en-US" dirty="0"/>
              <a:t>Thank you for your time and attention</a:t>
            </a:r>
          </a:p>
        </p:txBody>
      </p:sp>
      <p:sp>
        <p:nvSpPr>
          <p:cNvPr id="3" name="Text Placeholder 2">
            <a:extLst>
              <a:ext uri="{FF2B5EF4-FFF2-40B4-BE49-F238E27FC236}">
                <a16:creationId xmlns:a16="http://schemas.microsoft.com/office/drawing/2014/main" id="{668B2876-1926-3746-8CCB-7408CF294704}"/>
              </a:ext>
            </a:extLst>
          </p:cNvPr>
          <p:cNvSpPr>
            <a:spLocks noGrp="1"/>
          </p:cNvSpPr>
          <p:nvPr>
            <p:ph type="body" sz="quarter" idx="12"/>
          </p:nvPr>
        </p:nvSpPr>
        <p:spPr/>
        <p:txBody>
          <a:bodyPr/>
          <a:lstStyle/>
          <a:p>
            <a:r>
              <a:rPr lang="en-US" dirty="0"/>
              <a:t>For more information, contact:</a:t>
            </a:r>
          </a:p>
          <a:p>
            <a:endParaRPr lang="en-US" dirty="0"/>
          </a:p>
        </p:txBody>
      </p:sp>
      <p:sp>
        <p:nvSpPr>
          <p:cNvPr id="4" name="Text Placeholder 3">
            <a:extLst>
              <a:ext uri="{FF2B5EF4-FFF2-40B4-BE49-F238E27FC236}">
                <a16:creationId xmlns:a16="http://schemas.microsoft.com/office/drawing/2014/main" id="{857D0652-5820-074A-A1DA-2C8C3A0723EA}"/>
              </a:ext>
            </a:extLst>
          </p:cNvPr>
          <p:cNvSpPr>
            <a:spLocks noGrp="1"/>
          </p:cNvSpPr>
          <p:nvPr>
            <p:ph type="body" sz="quarter" idx="14"/>
          </p:nvPr>
        </p:nvSpPr>
        <p:spPr/>
        <p:txBody>
          <a:bodyPr/>
          <a:lstStyle/>
          <a:p>
            <a:r>
              <a:rPr lang="en-US" dirty="0"/>
              <a:t>Jeff Seewald</a:t>
            </a:r>
          </a:p>
          <a:p>
            <a:r>
              <a:rPr lang="en-US" dirty="0"/>
              <a:t>jeffrey.seewald@daikinapplied.com</a:t>
            </a:r>
          </a:p>
        </p:txBody>
      </p:sp>
      <p:sp>
        <p:nvSpPr>
          <p:cNvPr id="6" name="Footer Placeholder 3">
            <a:extLst>
              <a:ext uri="{FF2B5EF4-FFF2-40B4-BE49-F238E27FC236}">
                <a16:creationId xmlns:a16="http://schemas.microsoft.com/office/drawing/2014/main" id="{B0547B44-7E6F-AA79-0689-9E32C5253E82}"/>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149951429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56C0964A-E892-DAA6-5CAA-52C727DCBCFA}"/>
              </a:ext>
            </a:extLst>
          </p:cNvPr>
          <p:cNvGraphicFramePr/>
          <p:nvPr/>
        </p:nvGraphicFramePr>
        <p:xfrm>
          <a:off x="1681536" y="594565"/>
          <a:ext cx="8855816" cy="6045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Review </a:t>
            </a:r>
          </a:p>
        </p:txBody>
      </p:sp>
      <p:sp>
        <p:nvSpPr>
          <p:cNvPr id="11" name="Circle: Hollow 10">
            <a:extLst>
              <a:ext uri="{FF2B5EF4-FFF2-40B4-BE49-F238E27FC236}">
                <a16:creationId xmlns:a16="http://schemas.microsoft.com/office/drawing/2014/main" id="{3AC5A1CF-17B5-7059-EF52-8E1FCB4E645C}"/>
              </a:ext>
            </a:extLst>
          </p:cNvPr>
          <p:cNvSpPr/>
          <p:nvPr/>
        </p:nvSpPr>
        <p:spPr>
          <a:xfrm>
            <a:off x="5191125" y="780830"/>
            <a:ext cx="1400175" cy="809845"/>
          </a:xfrm>
          <a:prstGeom prst="donut">
            <a:avLst/>
          </a:prstGeom>
        </p:spPr>
        <p:txBody>
          <a:bodyPr wrap="square" lIns="91440" tIns="91440" rIns="91440" bIns="91440" rtlCol="0" anchor="ctr">
            <a:noAutofit/>
          </a:bodyPr>
          <a:lstStyle/>
          <a:p>
            <a:pPr algn="l">
              <a:spcAft>
                <a:spcPts val="400"/>
              </a:spcAft>
            </a:pPr>
            <a:endParaRPr lang="en-US" sz="1600" b="1" dirty="0">
              <a:solidFill>
                <a:schemeClr val="tx2"/>
              </a:solidFill>
            </a:endParaRPr>
          </a:p>
        </p:txBody>
      </p:sp>
      <p:sp>
        <p:nvSpPr>
          <p:cNvPr id="4" name="Oval 3">
            <a:extLst>
              <a:ext uri="{FF2B5EF4-FFF2-40B4-BE49-F238E27FC236}">
                <a16:creationId xmlns:a16="http://schemas.microsoft.com/office/drawing/2014/main" id="{1BF54954-99F0-2B36-A666-1CEFEE0836EA}"/>
              </a:ext>
            </a:extLst>
          </p:cNvPr>
          <p:cNvSpPr/>
          <p:nvPr/>
        </p:nvSpPr>
        <p:spPr>
          <a:xfrm>
            <a:off x="2097430" y="2128111"/>
            <a:ext cx="3010098" cy="2977917"/>
          </a:xfrm>
          <a:prstGeom prst="ellipse">
            <a:avLst/>
          </a:prstGeom>
          <a:blipFill>
            <a:blip r:embed="rId8" cstate="print">
              <a:extLst>
                <a:ext uri="{28A0092B-C50C-407E-A947-70E740481C1C}">
                  <a14:useLocalDpi xmlns:a14="http://schemas.microsoft.com/office/drawing/2010/main" val="0"/>
                </a:ext>
              </a:extLst>
            </a:blip>
            <a:srcRect/>
            <a:stretch>
              <a:fillRect l="-2000" r="-2000"/>
            </a:stretch>
          </a:blip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a:lstStyle/>
          <a:p>
            <a:endParaRPr lang="en-US"/>
          </a:p>
        </p:txBody>
      </p:sp>
      <p:sp>
        <p:nvSpPr>
          <p:cNvPr id="6" name="Footer Placeholder 4">
            <a:extLst>
              <a:ext uri="{FF2B5EF4-FFF2-40B4-BE49-F238E27FC236}">
                <a16:creationId xmlns:a16="http://schemas.microsoft.com/office/drawing/2014/main" id="{6B1337BD-3676-D318-12C4-F7772964035D}"/>
              </a:ext>
            </a:extLst>
          </p:cNvPr>
          <p:cNvSpPr>
            <a:spLocks noGrp="1"/>
          </p:cNvSpPr>
          <p:nvPr>
            <p:ph type="ftr" sz="quarter" idx="11"/>
          </p:nvPr>
        </p:nvSpPr>
        <p:spPr>
          <a:xfrm>
            <a:off x="295845" y="6466539"/>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324139223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5D2AC-4EC6-4F87-A9FD-A3E14BEFA667}"/>
              </a:ext>
            </a:extLst>
          </p:cNvPr>
          <p:cNvSpPr>
            <a:spLocks noGrp="1"/>
          </p:cNvSpPr>
          <p:nvPr>
            <p:ph type="title"/>
          </p:nvPr>
        </p:nvSpPr>
        <p:spPr>
          <a:xfrm>
            <a:off x="322730" y="47432"/>
            <a:ext cx="11573429" cy="398880"/>
          </a:xfrm>
        </p:spPr>
        <p:txBody>
          <a:bodyPr/>
          <a:lstStyle/>
          <a:p>
            <a:r>
              <a:rPr lang="en-US" dirty="0"/>
              <a:t>Agenda </a:t>
            </a:r>
          </a:p>
        </p:txBody>
      </p:sp>
      <p:graphicFrame>
        <p:nvGraphicFramePr>
          <p:cNvPr id="3" name="Diagram 2">
            <a:extLst>
              <a:ext uri="{FF2B5EF4-FFF2-40B4-BE49-F238E27FC236}">
                <a16:creationId xmlns:a16="http://schemas.microsoft.com/office/drawing/2014/main" id="{56C0964A-E892-DAA6-5CAA-52C727DCBCFA}"/>
              </a:ext>
            </a:extLst>
          </p:cNvPr>
          <p:cNvGraphicFramePr/>
          <p:nvPr>
            <p:extLst>
              <p:ext uri="{D42A27DB-BD31-4B8C-83A1-F6EECF244321}">
                <p14:modId xmlns:p14="http://schemas.microsoft.com/office/powerpoint/2010/main" val="955739525"/>
              </p:ext>
            </p:extLst>
          </p:nvPr>
        </p:nvGraphicFramePr>
        <p:xfrm>
          <a:off x="67245" y="581676"/>
          <a:ext cx="8457629" cy="6057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F29C5FF1-361D-8D26-FC22-C16BCC39547F}"/>
              </a:ext>
            </a:extLst>
          </p:cNvPr>
          <p:cNvSpPr txBox="1"/>
          <p:nvPr/>
        </p:nvSpPr>
        <p:spPr>
          <a:xfrm>
            <a:off x="8324851" y="896197"/>
            <a:ext cx="3718929" cy="1077218"/>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What equipment is available?</a:t>
            </a:r>
          </a:p>
          <a:p>
            <a:pPr marL="342900" indent="-342900">
              <a:buFont typeface="Arial" panose="020B0604020202020204" pitchFamily="34" charset="0"/>
              <a:buChar char="•"/>
            </a:pPr>
            <a:r>
              <a:rPr lang="en-US" sz="1600" i="1" dirty="0">
                <a:solidFill>
                  <a:schemeClr val="tx2"/>
                </a:solidFill>
              </a:rPr>
              <a:t>How does it work?</a:t>
            </a:r>
          </a:p>
          <a:p>
            <a:pPr marL="342900" indent="-342900">
              <a:buFont typeface="Arial" panose="020B0604020202020204" pitchFamily="34" charset="0"/>
              <a:buChar char="•"/>
            </a:pPr>
            <a:r>
              <a:rPr lang="en-US" sz="1600" i="1" dirty="0">
                <a:solidFill>
                  <a:schemeClr val="tx2"/>
                </a:solidFill>
              </a:rPr>
              <a:t>How does performance vary with temperature?</a:t>
            </a:r>
          </a:p>
        </p:txBody>
      </p:sp>
      <p:sp>
        <p:nvSpPr>
          <p:cNvPr id="6" name="TextBox 5">
            <a:extLst>
              <a:ext uri="{FF2B5EF4-FFF2-40B4-BE49-F238E27FC236}">
                <a16:creationId xmlns:a16="http://schemas.microsoft.com/office/drawing/2014/main" id="{38BCEC5A-37E7-783C-6110-A269407605B1}"/>
              </a:ext>
            </a:extLst>
          </p:cNvPr>
          <p:cNvSpPr txBox="1"/>
          <p:nvPr/>
        </p:nvSpPr>
        <p:spPr>
          <a:xfrm>
            <a:off x="8324852" y="2890391"/>
            <a:ext cx="3718928" cy="2062103"/>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What are the key application and design considerations for RTU heat pumps?</a:t>
            </a:r>
          </a:p>
          <a:p>
            <a:pPr marL="342900" indent="-342900">
              <a:buFont typeface="Arial" panose="020B0604020202020204" pitchFamily="34" charset="0"/>
              <a:buChar char="•"/>
            </a:pPr>
            <a:r>
              <a:rPr lang="en-US" sz="1600" i="1" dirty="0">
                <a:solidFill>
                  <a:schemeClr val="tx2"/>
                </a:solidFill>
              </a:rPr>
              <a:t>How does defrost work?</a:t>
            </a:r>
          </a:p>
          <a:p>
            <a:pPr marL="342900" indent="-342900">
              <a:buFont typeface="Arial" panose="020B0604020202020204" pitchFamily="34" charset="0"/>
              <a:buChar char="•"/>
            </a:pPr>
            <a:r>
              <a:rPr lang="en-US" sz="1600" i="1" dirty="0">
                <a:solidFill>
                  <a:schemeClr val="tx2"/>
                </a:solidFill>
              </a:rPr>
              <a:t>What supplemental heat options are available?</a:t>
            </a:r>
          </a:p>
          <a:p>
            <a:pPr marL="342900" indent="-342900">
              <a:buFont typeface="Arial" panose="020B0604020202020204" pitchFamily="34" charset="0"/>
              <a:buChar char="•"/>
            </a:pPr>
            <a:r>
              <a:rPr lang="en-US" sz="1600" i="1" dirty="0">
                <a:solidFill>
                  <a:schemeClr val="tx2"/>
                </a:solidFill>
              </a:rPr>
              <a:t>What are options for addressing electrical power requirements?</a:t>
            </a:r>
          </a:p>
        </p:txBody>
      </p:sp>
      <p:sp>
        <p:nvSpPr>
          <p:cNvPr id="8" name="TextBox 7">
            <a:extLst>
              <a:ext uri="{FF2B5EF4-FFF2-40B4-BE49-F238E27FC236}">
                <a16:creationId xmlns:a16="http://schemas.microsoft.com/office/drawing/2014/main" id="{E1F6F391-A624-280B-4B27-BE3C9A7438CC}"/>
              </a:ext>
            </a:extLst>
          </p:cNvPr>
          <p:cNvSpPr txBox="1"/>
          <p:nvPr/>
        </p:nvSpPr>
        <p:spPr>
          <a:xfrm>
            <a:off x="8324851" y="5199106"/>
            <a:ext cx="3718929" cy="584775"/>
          </a:xfrm>
          <a:prstGeom prst="rect">
            <a:avLst/>
          </a:prstGeom>
          <a:noFill/>
        </p:spPr>
        <p:txBody>
          <a:bodyPr wrap="square" rtlCol="0">
            <a:spAutoFit/>
          </a:bodyPr>
          <a:lstStyle/>
          <a:p>
            <a:pPr marL="342900" indent="-342900">
              <a:buFont typeface="Arial" panose="020B0604020202020204" pitchFamily="34" charset="0"/>
              <a:buChar char="•"/>
            </a:pPr>
            <a:r>
              <a:rPr lang="en-US" sz="1600" i="1" dirty="0">
                <a:solidFill>
                  <a:schemeClr val="tx2"/>
                </a:solidFill>
              </a:rPr>
              <a:t>What have we learned from field studies of RTU heat pumps?</a:t>
            </a:r>
          </a:p>
        </p:txBody>
      </p:sp>
      <p:sp>
        <p:nvSpPr>
          <p:cNvPr id="9" name="Footer Placeholder 4">
            <a:extLst>
              <a:ext uri="{FF2B5EF4-FFF2-40B4-BE49-F238E27FC236}">
                <a16:creationId xmlns:a16="http://schemas.microsoft.com/office/drawing/2014/main" id="{A31CE8A4-E07E-493E-05CC-B2D7BE4C4B08}"/>
              </a:ext>
            </a:extLst>
          </p:cNvPr>
          <p:cNvSpPr>
            <a:spLocks noGrp="1"/>
          </p:cNvSpPr>
          <p:nvPr>
            <p:ph type="ftr" sz="quarter" idx="11"/>
          </p:nvPr>
        </p:nvSpPr>
        <p:spPr>
          <a:xfrm>
            <a:off x="295845" y="6457014"/>
            <a:ext cx="3860800" cy="365125"/>
          </a:xfrm>
          <a:prstGeom prst="rect">
            <a:avLst/>
          </a:prstGeom>
        </p:spPr>
        <p:txBody>
          <a:bodyPr/>
          <a:lstStyle/>
          <a:p>
            <a:r>
              <a:rPr lang="en-US" dirty="0">
                <a:solidFill>
                  <a:schemeClr val="bg1">
                    <a:lumMod val="50000"/>
                  </a:schemeClr>
                </a:solidFill>
              </a:rPr>
              <a:t>©2025 Daikin Applied  </a:t>
            </a:r>
            <a:endParaRPr lang="en-US" sz="800" dirty="0">
              <a:solidFill>
                <a:schemeClr val="bg1">
                  <a:lumMod val="50000"/>
                </a:schemeClr>
              </a:solidFill>
            </a:endParaRPr>
          </a:p>
        </p:txBody>
      </p:sp>
    </p:spTree>
    <p:extLst>
      <p:ext uri="{BB962C8B-B14F-4D97-AF65-F5344CB8AC3E}">
        <p14:creationId xmlns:p14="http://schemas.microsoft.com/office/powerpoint/2010/main" val="22696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B1A9-64C6-5FAC-1A77-016CB6DE1193}"/>
              </a:ext>
            </a:extLst>
          </p:cNvPr>
          <p:cNvSpPr>
            <a:spLocks noGrp="1"/>
          </p:cNvSpPr>
          <p:nvPr>
            <p:ph type="title"/>
          </p:nvPr>
        </p:nvSpPr>
        <p:spPr/>
        <p:txBody>
          <a:bodyPr/>
          <a:lstStyle/>
          <a:p>
            <a:r>
              <a:rPr lang="en-US" dirty="0"/>
              <a:t>Registration Questions</a:t>
            </a:r>
          </a:p>
        </p:txBody>
      </p:sp>
      <p:sp>
        <p:nvSpPr>
          <p:cNvPr id="3" name="Content Placeholder 2">
            <a:extLst>
              <a:ext uri="{FF2B5EF4-FFF2-40B4-BE49-F238E27FC236}">
                <a16:creationId xmlns:a16="http://schemas.microsoft.com/office/drawing/2014/main" id="{4CB90FF0-9B5C-103F-6289-10AC2EA86ED7}"/>
              </a:ext>
            </a:extLst>
          </p:cNvPr>
          <p:cNvSpPr>
            <a:spLocks noGrp="1"/>
          </p:cNvSpPr>
          <p:nvPr>
            <p:ph sz="quarter" idx="10"/>
          </p:nvPr>
        </p:nvSpPr>
        <p:spPr>
          <a:xfrm>
            <a:off x="295845" y="728266"/>
            <a:ext cx="5111891" cy="1175195"/>
          </a:xfrm>
        </p:spPr>
        <p:txBody>
          <a:bodyPr/>
          <a:lstStyle/>
          <a:p>
            <a:r>
              <a:rPr lang="en-US" sz="1600" dirty="0"/>
              <a:t>What do you presently see as the greatest opportunity(</a:t>
            </a:r>
            <a:r>
              <a:rPr lang="en-US" sz="1600" dirty="0" err="1"/>
              <a:t>ies</a:t>
            </a:r>
            <a:r>
              <a:rPr lang="en-US" sz="1600" dirty="0"/>
              <a:t>) in application and design of heat pump systems?</a:t>
            </a:r>
          </a:p>
        </p:txBody>
      </p:sp>
      <p:sp>
        <p:nvSpPr>
          <p:cNvPr id="4" name="Content Placeholder 3">
            <a:extLst>
              <a:ext uri="{FF2B5EF4-FFF2-40B4-BE49-F238E27FC236}">
                <a16:creationId xmlns:a16="http://schemas.microsoft.com/office/drawing/2014/main" id="{4BCA8A89-D593-01A0-164F-424573195BC4}"/>
              </a:ext>
            </a:extLst>
          </p:cNvPr>
          <p:cNvSpPr>
            <a:spLocks noGrp="1"/>
          </p:cNvSpPr>
          <p:nvPr>
            <p:ph sz="quarter" idx="17"/>
          </p:nvPr>
        </p:nvSpPr>
        <p:spPr>
          <a:xfrm>
            <a:off x="295845" y="1693776"/>
            <a:ext cx="5111891"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Decarbonizing HVAC in mild climates</a:t>
            </a:r>
          </a:p>
          <a:p>
            <a:pPr marL="228594" indent="-228594">
              <a:spcAft>
                <a:spcPts val="800"/>
              </a:spcAft>
              <a:buClr>
                <a:schemeClr val="tx2"/>
              </a:buClr>
              <a:buFont typeface="Arial" panose="020B0604020202020204" pitchFamily="34" charset="0"/>
              <a:buChar char="•"/>
            </a:pPr>
            <a:r>
              <a:rPr lang="en-US" sz="1600" dirty="0">
                <a:solidFill>
                  <a:schemeClr val="tx1"/>
                </a:solidFill>
              </a:rPr>
              <a:t>Ability to use one system</a:t>
            </a:r>
          </a:p>
          <a:p>
            <a:pPr marL="228594" indent="-228594">
              <a:spcAft>
                <a:spcPts val="800"/>
              </a:spcAft>
              <a:buClr>
                <a:schemeClr val="tx2"/>
              </a:buClr>
              <a:buFont typeface="Arial" panose="020B0604020202020204" pitchFamily="34" charset="0"/>
              <a:buChar char="•"/>
            </a:pPr>
            <a:r>
              <a:rPr lang="en-US" sz="1600" dirty="0">
                <a:solidFill>
                  <a:schemeClr val="tx1"/>
                </a:solidFill>
              </a:rPr>
              <a:t>Replacing natural gas</a:t>
            </a:r>
          </a:p>
          <a:p>
            <a:pPr marL="228594" indent="-228594">
              <a:spcAft>
                <a:spcPts val="800"/>
              </a:spcAft>
              <a:buClr>
                <a:schemeClr val="tx2"/>
              </a:buClr>
              <a:buFont typeface="Arial" panose="020B0604020202020204" pitchFamily="34" charset="0"/>
              <a:buChar char="•"/>
            </a:pPr>
            <a:r>
              <a:rPr lang="en-US" sz="1600" dirty="0">
                <a:solidFill>
                  <a:schemeClr val="tx1"/>
                </a:solidFill>
              </a:rPr>
              <a:t>Efficiency</a:t>
            </a:r>
          </a:p>
          <a:p>
            <a:pPr marL="228594" indent="-228594">
              <a:spcAft>
                <a:spcPts val="800"/>
              </a:spcAft>
              <a:buClr>
                <a:schemeClr val="tx2"/>
              </a:buClr>
              <a:buFont typeface="Arial" panose="020B0604020202020204" pitchFamily="34" charset="0"/>
              <a:buChar char="•"/>
            </a:pPr>
            <a:r>
              <a:rPr lang="en-US" sz="1600" dirty="0">
                <a:solidFill>
                  <a:schemeClr val="tx1"/>
                </a:solidFill>
              </a:rPr>
              <a:t>RTU replacements</a:t>
            </a:r>
          </a:p>
          <a:p>
            <a:pPr marL="228594" indent="-228594">
              <a:spcAft>
                <a:spcPts val="800"/>
              </a:spcAft>
              <a:buClr>
                <a:schemeClr val="tx2"/>
              </a:buClr>
              <a:buFont typeface="Arial" panose="020B0604020202020204" pitchFamily="34" charset="0"/>
              <a:buChar char="•"/>
            </a:pPr>
            <a:r>
              <a:rPr lang="en-US" sz="1600" dirty="0">
                <a:solidFill>
                  <a:schemeClr val="tx1"/>
                </a:solidFill>
              </a:rPr>
              <a:t>Big box retail</a:t>
            </a:r>
          </a:p>
          <a:p>
            <a:pPr marL="228594" indent="-228594">
              <a:spcAft>
                <a:spcPts val="800"/>
              </a:spcAft>
              <a:buClr>
                <a:schemeClr val="tx2"/>
              </a:buClr>
              <a:buFont typeface="Arial" panose="020B0604020202020204" pitchFamily="34" charset="0"/>
              <a:buChar char="•"/>
            </a:pPr>
            <a:r>
              <a:rPr lang="en-US" sz="1600" dirty="0">
                <a:solidFill>
                  <a:schemeClr val="tx1"/>
                </a:solidFill>
              </a:rPr>
              <a:t>Water source systems</a:t>
            </a:r>
          </a:p>
          <a:p>
            <a:pPr marL="228594" indent="-228594">
              <a:spcAft>
                <a:spcPts val="800"/>
              </a:spcAft>
              <a:buClr>
                <a:schemeClr val="tx2"/>
              </a:buClr>
              <a:buFont typeface="Arial" panose="020B0604020202020204" pitchFamily="34" charset="0"/>
              <a:buChar char="•"/>
            </a:pPr>
            <a:endParaRPr lang="en-US" sz="1600" dirty="0">
              <a:solidFill>
                <a:schemeClr val="tx1"/>
              </a:solidFill>
              <a:highlight>
                <a:srgbClr val="FFFF00"/>
              </a:highlight>
            </a:endParaRPr>
          </a:p>
        </p:txBody>
      </p:sp>
      <p:sp>
        <p:nvSpPr>
          <p:cNvPr id="5" name="Content Placeholder 4">
            <a:extLst>
              <a:ext uri="{FF2B5EF4-FFF2-40B4-BE49-F238E27FC236}">
                <a16:creationId xmlns:a16="http://schemas.microsoft.com/office/drawing/2014/main" id="{6370309A-98E9-E989-3D3C-639BEDB4CA35}"/>
              </a:ext>
            </a:extLst>
          </p:cNvPr>
          <p:cNvSpPr>
            <a:spLocks noGrp="1"/>
          </p:cNvSpPr>
          <p:nvPr>
            <p:ph sz="quarter" idx="18"/>
          </p:nvPr>
        </p:nvSpPr>
        <p:spPr>
          <a:xfrm>
            <a:off x="6325419" y="728266"/>
            <a:ext cx="5428887" cy="800116"/>
          </a:xfrm>
        </p:spPr>
        <p:txBody>
          <a:bodyPr/>
          <a:lstStyle/>
          <a:p>
            <a:r>
              <a:rPr lang="en-US" sz="1600" dirty="0"/>
              <a:t>What do you presently see as the greatest challenges in application and design of heat pump systems?</a:t>
            </a:r>
          </a:p>
        </p:txBody>
      </p:sp>
      <p:sp>
        <p:nvSpPr>
          <p:cNvPr id="6" name="Content Placeholder 5">
            <a:extLst>
              <a:ext uri="{FF2B5EF4-FFF2-40B4-BE49-F238E27FC236}">
                <a16:creationId xmlns:a16="http://schemas.microsoft.com/office/drawing/2014/main" id="{6B9BDD8D-CE22-E13B-956A-668BA769EF76}"/>
              </a:ext>
            </a:extLst>
          </p:cNvPr>
          <p:cNvSpPr>
            <a:spLocks noGrp="1"/>
          </p:cNvSpPr>
          <p:nvPr>
            <p:ph sz="quarter" idx="19"/>
          </p:nvPr>
        </p:nvSpPr>
        <p:spPr>
          <a:xfrm>
            <a:off x="6325419" y="1693776"/>
            <a:ext cx="5428887"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Low ambient</a:t>
            </a:r>
          </a:p>
          <a:p>
            <a:pPr marL="228594" indent="-228594">
              <a:spcAft>
                <a:spcPts val="800"/>
              </a:spcAft>
              <a:buClr>
                <a:schemeClr val="tx2"/>
              </a:buClr>
              <a:buFont typeface="Arial" panose="020B0604020202020204" pitchFamily="34" charset="0"/>
              <a:buChar char="•"/>
            </a:pPr>
            <a:r>
              <a:rPr lang="en-US" sz="1600" dirty="0">
                <a:solidFill>
                  <a:schemeClr val="tx1"/>
                </a:solidFill>
              </a:rPr>
              <a:t>Higher initial cost</a:t>
            </a:r>
          </a:p>
          <a:p>
            <a:pPr marL="228594" indent="-228594">
              <a:spcAft>
                <a:spcPts val="800"/>
              </a:spcAft>
              <a:buClr>
                <a:schemeClr val="tx2"/>
              </a:buClr>
              <a:buFont typeface="Arial" panose="020B0604020202020204" pitchFamily="34" charset="0"/>
              <a:buChar char="•"/>
            </a:pPr>
            <a:r>
              <a:rPr lang="en-US" sz="1600" dirty="0">
                <a:solidFill>
                  <a:schemeClr val="tx1"/>
                </a:solidFill>
              </a:rPr>
              <a:t>Supplemental heat requirements</a:t>
            </a:r>
          </a:p>
          <a:p>
            <a:pPr marL="228594" indent="-228594">
              <a:spcAft>
                <a:spcPts val="800"/>
              </a:spcAft>
              <a:buClr>
                <a:schemeClr val="tx2"/>
              </a:buClr>
              <a:buFont typeface="Arial" panose="020B0604020202020204" pitchFamily="34" charset="0"/>
              <a:buChar char="•"/>
            </a:pPr>
            <a:r>
              <a:rPr lang="en-US" sz="1600" dirty="0">
                <a:solidFill>
                  <a:schemeClr val="tx1"/>
                </a:solidFill>
              </a:rPr>
              <a:t>Retrofits</a:t>
            </a:r>
          </a:p>
          <a:p>
            <a:pPr marL="228594" indent="-228594">
              <a:spcAft>
                <a:spcPts val="800"/>
              </a:spcAft>
              <a:buClr>
                <a:schemeClr val="tx2"/>
              </a:buClr>
              <a:buFont typeface="Arial" panose="020B0604020202020204" pitchFamily="34" charset="0"/>
              <a:buChar char="•"/>
            </a:pPr>
            <a:r>
              <a:rPr lang="en-US" sz="1600" dirty="0">
                <a:solidFill>
                  <a:schemeClr val="tx1"/>
                </a:solidFill>
              </a:rPr>
              <a:t>Electrical service and infrastructure</a:t>
            </a:r>
          </a:p>
          <a:p>
            <a:pPr marL="228594" indent="-228594">
              <a:spcAft>
                <a:spcPts val="800"/>
              </a:spcAft>
              <a:buClr>
                <a:schemeClr val="tx2"/>
              </a:buClr>
              <a:buFont typeface="Arial" panose="020B0604020202020204" pitchFamily="34" charset="0"/>
              <a:buChar char="•"/>
            </a:pPr>
            <a:r>
              <a:rPr lang="en-US" sz="1600" dirty="0">
                <a:solidFill>
                  <a:schemeClr val="tx1"/>
                </a:solidFill>
              </a:rPr>
              <a:t>Electricity demand</a:t>
            </a:r>
          </a:p>
          <a:p>
            <a:pPr marL="228594" indent="-228594">
              <a:spcAft>
                <a:spcPts val="800"/>
              </a:spcAft>
              <a:buClr>
                <a:schemeClr val="tx2"/>
              </a:buClr>
              <a:buFont typeface="Arial" panose="020B0604020202020204" pitchFamily="34" charset="0"/>
              <a:buChar char="•"/>
            </a:pPr>
            <a:r>
              <a:rPr lang="en-US" sz="1600" dirty="0">
                <a:solidFill>
                  <a:schemeClr val="tx1"/>
                </a:solidFill>
              </a:rPr>
              <a:t>Electricity cost</a:t>
            </a:r>
          </a:p>
          <a:p>
            <a:pPr marL="228594" indent="-228594">
              <a:spcAft>
                <a:spcPts val="800"/>
              </a:spcAft>
              <a:buClr>
                <a:schemeClr val="tx2"/>
              </a:buClr>
              <a:buFont typeface="Arial" panose="020B0604020202020204" pitchFamily="34" charset="0"/>
              <a:buChar char="•"/>
            </a:pPr>
            <a:r>
              <a:rPr lang="en-US" sz="1600" dirty="0">
                <a:solidFill>
                  <a:schemeClr val="tx1"/>
                </a:solidFill>
              </a:rPr>
              <a:t>Defrost</a:t>
            </a:r>
          </a:p>
        </p:txBody>
      </p:sp>
      <p:sp>
        <p:nvSpPr>
          <p:cNvPr id="10" name="Footer Placeholder 4">
            <a:extLst>
              <a:ext uri="{FF2B5EF4-FFF2-40B4-BE49-F238E27FC236}">
                <a16:creationId xmlns:a16="http://schemas.microsoft.com/office/drawing/2014/main" id="{BF6F9361-240C-188D-B425-F6CDBAB1F1C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393443874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B1A9-64C6-5FAC-1A77-016CB6DE1193}"/>
              </a:ext>
            </a:extLst>
          </p:cNvPr>
          <p:cNvSpPr>
            <a:spLocks noGrp="1"/>
          </p:cNvSpPr>
          <p:nvPr>
            <p:ph type="title"/>
          </p:nvPr>
        </p:nvSpPr>
        <p:spPr/>
        <p:txBody>
          <a:bodyPr/>
          <a:lstStyle/>
          <a:p>
            <a:r>
              <a:rPr lang="en-US" dirty="0"/>
              <a:t>Registration Questions</a:t>
            </a:r>
          </a:p>
        </p:txBody>
      </p:sp>
      <p:sp>
        <p:nvSpPr>
          <p:cNvPr id="3" name="Content Placeholder 2">
            <a:extLst>
              <a:ext uri="{FF2B5EF4-FFF2-40B4-BE49-F238E27FC236}">
                <a16:creationId xmlns:a16="http://schemas.microsoft.com/office/drawing/2014/main" id="{4CB90FF0-9B5C-103F-6289-10AC2EA86ED7}"/>
              </a:ext>
            </a:extLst>
          </p:cNvPr>
          <p:cNvSpPr>
            <a:spLocks noGrp="1"/>
          </p:cNvSpPr>
          <p:nvPr>
            <p:ph sz="quarter" idx="10"/>
          </p:nvPr>
        </p:nvSpPr>
        <p:spPr>
          <a:xfrm>
            <a:off x="295845" y="728266"/>
            <a:ext cx="5111891" cy="1175195"/>
          </a:xfrm>
        </p:spPr>
        <p:txBody>
          <a:bodyPr/>
          <a:lstStyle/>
          <a:p>
            <a:r>
              <a:rPr lang="en-US" sz="1600" dirty="0"/>
              <a:t>What questions do you have about applying rooftop unit heat pumps?</a:t>
            </a:r>
          </a:p>
        </p:txBody>
      </p:sp>
      <p:sp>
        <p:nvSpPr>
          <p:cNvPr id="4" name="Content Placeholder 3">
            <a:extLst>
              <a:ext uri="{FF2B5EF4-FFF2-40B4-BE49-F238E27FC236}">
                <a16:creationId xmlns:a16="http://schemas.microsoft.com/office/drawing/2014/main" id="{4BCA8A89-D593-01A0-164F-424573195BC4}"/>
              </a:ext>
            </a:extLst>
          </p:cNvPr>
          <p:cNvSpPr>
            <a:spLocks noGrp="1"/>
          </p:cNvSpPr>
          <p:nvPr>
            <p:ph sz="quarter" idx="17"/>
          </p:nvPr>
        </p:nvSpPr>
        <p:spPr>
          <a:xfrm>
            <a:off x="295845" y="1693776"/>
            <a:ext cx="5111891" cy="4830849"/>
          </a:xfrm>
        </p:spPr>
        <p:txBody>
          <a:bodyPr/>
          <a:lstStyle/>
          <a:p>
            <a:pPr marL="228594" indent="-228594">
              <a:spcAft>
                <a:spcPts val="800"/>
              </a:spcAft>
              <a:buClr>
                <a:schemeClr val="tx2"/>
              </a:buClr>
              <a:buFont typeface="Arial" panose="020B0604020202020204" pitchFamily="34" charset="0"/>
              <a:buChar char="•"/>
            </a:pPr>
            <a:r>
              <a:rPr lang="en-US" sz="1600" dirty="0">
                <a:solidFill>
                  <a:schemeClr val="tx1"/>
                </a:solidFill>
              </a:rPr>
              <a:t>Low ambient</a:t>
            </a:r>
          </a:p>
          <a:p>
            <a:pPr marL="228594" indent="-228594">
              <a:spcAft>
                <a:spcPts val="800"/>
              </a:spcAft>
              <a:buClr>
                <a:schemeClr val="tx2"/>
              </a:buClr>
              <a:buFont typeface="Arial" panose="020B0604020202020204" pitchFamily="34" charset="0"/>
              <a:buChar char="•"/>
            </a:pPr>
            <a:r>
              <a:rPr lang="en-US" sz="1600" dirty="0">
                <a:solidFill>
                  <a:schemeClr val="tx1"/>
                </a:solidFill>
              </a:rPr>
              <a:t>Minimize electrical demand</a:t>
            </a:r>
          </a:p>
          <a:p>
            <a:pPr marL="228594" indent="-228594">
              <a:spcAft>
                <a:spcPts val="800"/>
              </a:spcAft>
              <a:buClr>
                <a:schemeClr val="tx2"/>
              </a:buClr>
              <a:buFont typeface="Arial" panose="020B0604020202020204" pitchFamily="34" charset="0"/>
              <a:buChar char="•"/>
            </a:pPr>
            <a:r>
              <a:rPr lang="en-US" sz="1600" dirty="0">
                <a:solidFill>
                  <a:schemeClr val="tx1"/>
                </a:solidFill>
              </a:rPr>
              <a:t>Supplemental heat options</a:t>
            </a:r>
          </a:p>
          <a:p>
            <a:pPr marL="228594" indent="-228594">
              <a:spcAft>
                <a:spcPts val="800"/>
              </a:spcAft>
              <a:buClr>
                <a:schemeClr val="tx2"/>
              </a:buClr>
              <a:buFont typeface="Arial" panose="020B0604020202020204" pitchFamily="34" charset="0"/>
              <a:buChar char="•"/>
            </a:pPr>
            <a:r>
              <a:rPr lang="en-US" sz="1600" dirty="0">
                <a:solidFill>
                  <a:schemeClr val="tx1"/>
                </a:solidFill>
              </a:rPr>
              <a:t>DOAS applications</a:t>
            </a:r>
          </a:p>
        </p:txBody>
      </p:sp>
      <p:sp>
        <p:nvSpPr>
          <p:cNvPr id="10" name="Footer Placeholder 4">
            <a:extLst>
              <a:ext uri="{FF2B5EF4-FFF2-40B4-BE49-F238E27FC236}">
                <a16:creationId xmlns:a16="http://schemas.microsoft.com/office/drawing/2014/main" id="{BF6F9361-240C-188D-B425-F6CDBAB1F1C7}"/>
              </a:ext>
            </a:extLst>
          </p:cNvPr>
          <p:cNvSpPr txBox="1">
            <a:spLocks/>
          </p:cNvSpPr>
          <p:nvPr/>
        </p:nvSpPr>
        <p:spPr>
          <a:xfrm>
            <a:off x="295845" y="6457014"/>
            <a:ext cx="38608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lumMod val="50000"/>
                  </a:schemeClr>
                </a:solidFill>
              </a:rPr>
              <a:t>©2025 Daikin Applied  </a:t>
            </a:r>
          </a:p>
        </p:txBody>
      </p:sp>
    </p:spTree>
    <p:extLst>
      <p:ext uri="{BB962C8B-B14F-4D97-AF65-F5344CB8AC3E}">
        <p14:creationId xmlns:p14="http://schemas.microsoft.com/office/powerpoint/2010/main" val="42714691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DH 2023">
  <a:themeElements>
    <a:clrScheme name="diakin">
      <a:dk1>
        <a:sysClr val="windowText" lastClr="000000"/>
      </a:dk1>
      <a:lt1>
        <a:srgbClr val="FFFFFF"/>
      </a:lt1>
      <a:dk2>
        <a:srgbClr val="0097E0"/>
      </a:dk2>
      <a:lt2>
        <a:srgbClr val="54C3F1"/>
      </a:lt2>
      <a:accent1>
        <a:srgbClr val="555555"/>
      </a:accent1>
      <a:accent2>
        <a:srgbClr val="B4B4B4"/>
      </a:accent2>
      <a:accent3>
        <a:srgbClr val="E7E7E7"/>
      </a:accent3>
      <a:accent4>
        <a:srgbClr val="E46B08"/>
      </a:accent4>
      <a:accent5>
        <a:srgbClr val="FFBA00"/>
      </a:accent5>
      <a:accent6>
        <a:srgbClr val="68B022"/>
      </a:accent6>
      <a:hlink>
        <a:srgbClr val="0097E0"/>
      </a:hlink>
      <a:folHlink>
        <a:srgbClr val="E46B08"/>
      </a:folHlink>
    </a:clrScheme>
    <a:fontScheme name="diakin PP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lIns="91440" tIns="91440" rIns="91440" bIns="91440">
        <a:noAutofit/>
      </a:bodyPr>
      <a:lstStyle>
        <a:defPPr algn="l">
          <a:spcAft>
            <a:spcPts val="400"/>
          </a:spcAft>
          <a:defRPr sz="1600" b="1" dirty="0">
            <a:solidFill>
              <a:schemeClr val="tx2"/>
            </a:solidFill>
          </a:defRPr>
        </a:defPPr>
      </a:lstStyle>
    </a:spDef>
    <a:lnDef>
      <a:spPr>
        <a:ln w="50800" cap="rnd">
          <a:solidFill>
            <a:schemeClr val="tx2"/>
          </a:solidFill>
          <a:headEnd type="oval" w="med" len="med"/>
        </a:ln>
        <a:effectLst>
          <a:outerShdw blurRad="63500" algn="ctr" rotWithShape="0">
            <a:prstClr val="black">
              <a:alpha val="40000"/>
            </a:prstClr>
          </a:outerShdw>
        </a:effectLst>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aikin 2015">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2B1B02529FE94FBCCA4298C94176BE" ma:contentTypeVersion="19" ma:contentTypeDescription="Create a new document." ma:contentTypeScope="" ma:versionID="9ccba5bc648b1ca5c16d0fb4040afd31">
  <xsd:schema xmlns:xsd="http://www.w3.org/2001/XMLSchema" xmlns:xs="http://www.w3.org/2001/XMLSchema" xmlns:p="http://schemas.microsoft.com/office/2006/metadata/properties" xmlns:ns2="65bd7009-6b3a-4d52-ba5d-6fbc890e3bbe" xmlns:ns3="5f70a7f5-aba2-4872-848d-4c82061609ce" targetNamespace="http://schemas.microsoft.com/office/2006/metadata/properties" ma:root="true" ma:fieldsID="395bbbf591ee5b734663222953afa95f" ns2:_="" ns3:_="">
    <xsd:import namespace="65bd7009-6b3a-4d52-ba5d-6fbc890e3bbe"/>
    <xsd:import namespace="5f70a7f5-aba2-4872-848d-4c82061609c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bd7009-6b3a-4d52-ba5d-6fbc890e3b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4ae8c2ad-04f0-43ee-baf5-523e4dce20f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f70a7f5-aba2-4872-848d-4c82061609c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04a64cb-6420-4b48-a3d7-4c14be5b0d1c}" ma:internalName="TaxCatchAll" ma:showField="CatchAllData" ma:web="5f70a7f5-aba2-4872-848d-4c8206160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5bd7009-6b3a-4d52-ba5d-6fbc890e3bbe">
      <Terms xmlns="http://schemas.microsoft.com/office/infopath/2007/PartnerControls"/>
    </lcf76f155ced4ddcb4097134ff3c332f>
    <TaxCatchAll xmlns="5f70a7f5-aba2-4872-848d-4c82061609ce" xsi:nil="true"/>
  </documentManagement>
</p:properties>
</file>

<file path=customXml/itemProps1.xml><?xml version="1.0" encoding="utf-8"?>
<ds:datastoreItem xmlns:ds="http://schemas.openxmlformats.org/officeDocument/2006/customXml" ds:itemID="{173EA299-C657-4BDD-95D8-B8B69C51592B}"/>
</file>

<file path=customXml/itemProps2.xml><?xml version="1.0" encoding="utf-8"?>
<ds:datastoreItem xmlns:ds="http://schemas.openxmlformats.org/officeDocument/2006/customXml" ds:itemID="{BE6F7247-5021-4230-AC08-001BC0266502}">
  <ds:schemaRefs>
    <ds:schemaRef ds:uri="http://schemas.microsoft.com/sharepoint/v3/contenttype/forms"/>
  </ds:schemaRefs>
</ds:datastoreItem>
</file>

<file path=customXml/itemProps3.xml><?xml version="1.0" encoding="utf-8"?>
<ds:datastoreItem xmlns:ds="http://schemas.openxmlformats.org/officeDocument/2006/customXml" ds:itemID="{0D04458B-51AF-42EC-9634-34921832BEDB}">
  <ds:schemaRefs>
    <ds:schemaRef ds:uri="http://purl.org/dc/terms/"/>
    <ds:schemaRef ds:uri="http://schemas.openxmlformats.org/package/2006/metadata/core-properties"/>
    <ds:schemaRef ds:uri="http://schemas.microsoft.com/office/2006/documentManagement/types"/>
    <ds:schemaRef ds:uri="http://www.w3.org/XML/1998/namespace"/>
    <ds:schemaRef ds:uri="http://schemas.microsoft.com/office/infopath/2007/PartnerControls"/>
    <ds:schemaRef ds:uri="3abd0b0b-9068-4f5e-9e8d-02355d9ba555"/>
    <ds:schemaRef ds:uri="http://schemas.microsoft.com/office/2006/metadata/properties"/>
    <ds:schemaRef ds:uri="http://purl.org/dc/dcmitype/"/>
    <ds:schemaRef ds:uri="http://purl.org/dc/elements/1.1/"/>
    <ds:schemaRef ds:uri="85384220-fb36-4422-ba57-411f259721f3"/>
  </ds:schemaRefs>
</ds:datastoreItem>
</file>

<file path=docProps/app.xml><?xml version="1.0" encoding="utf-8"?>
<Properties xmlns="http://schemas.openxmlformats.org/officeDocument/2006/extended-properties" xmlns:vt="http://schemas.openxmlformats.org/officeDocument/2006/docPropsVTypes">
  <Template/>
  <TotalTime>51857</TotalTime>
  <Words>3977</Words>
  <Application>Microsoft Office PowerPoint</Application>
  <PresentationFormat>Widescreen</PresentationFormat>
  <Paragraphs>872</Paragraphs>
  <Slides>57</Slides>
  <Notes>38</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Inter</vt:lpstr>
      <vt:lpstr>Arial</vt:lpstr>
      <vt:lpstr>Calibri</vt:lpstr>
      <vt:lpstr>Cambria Math</vt:lpstr>
      <vt:lpstr>Courier New</vt:lpstr>
      <vt:lpstr>Helvetica</vt:lpstr>
      <vt:lpstr>Montserrat</vt:lpstr>
      <vt:lpstr>Times New Roman</vt:lpstr>
      <vt:lpstr>Wingdings</vt:lpstr>
      <vt:lpstr>PDH 2023</vt:lpstr>
      <vt:lpstr>Decarbonization &amp; Electrification for Applied HVAC Systems</vt:lpstr>
      <vt:lpstr>Introductions</vt:lpstr>
      <vt:lpstr>Introductions</vt:lpstr>
      <vt:lpstr>Disclaimer</vt:lpstr>
      <vt:lpstr>Review </vt:lpstr>
      <vt:lpstr>Review </vt:lpstr>
      <vt:lpstr>Agenda </vt:lpstr>
      <vt:lpstr>Registration Questions</vt:lpstr>
      <vt:lpstr>Registration Questions</vt:lpstr>
      <vt:lpstr>Q&amp;A</vt:lpstr>
      <vt:lpstr>Audience Question</vt:lpstr>
      <vt:lpstr>RTU Heat Pumps</vt:lpstr>
      <vt:lpstr>Heat Pumps </vt:lpstr>
      <vt:lpstr>Heat Pump Equipment</vt:lpstr>
      <vt:lpstr>Heat Pump Equipment</vt:lpstr>
      <vt:lpstr>Heat Pump Equipment</vt:lpstr>
      <vt:lpstr>Heat Pump Equipment</vt:lpstr>
      <vt:lpstr>Heat Pump Equipment: How Does It Work?</vt:lpstr>
      <vt:lpstr>Heat Pump Equipment: How Does It Work?</vt:lpstr>
      <vt:lpstr>Heat Pump Equipment: How Does It Work?</vt:lpstr>
      <vt:lpstr>RTU Heat Pump</vt:lpstr>
      <vt:lpstr>RTU Heat Pump</vt:lpstr>
      <vt:lpstr>Audience Question</vt:lpstr>
      <vt:lpstr>Application &amp; Design</vt:lpstr>
      <vt:lpstr>Heat Pump Systems</vt:lpstr>
      <vt:lpstr>Heat Pump Systems</vt:lpstr>
      <vt:lpstr>Heat Pump System Challenges</vt:lpstr>
      <vt:lpstr>Heat Pump System Challenges</vt:lpstr>
      <vt:lpstr>Heat Pump System Challenges</vt:lpstr>
      <vt:lpstr>Heat Pump System Challenges</vt:lpstr>
      <vt:lpstr>Heat Pump System Challenges</vt:lpstr>
      <vt:lpstr>Heat Pump System Challenges</vt:lpstr>
      <vt:lpstr>Supplemental Heat Options</vt:lpstr>
      <vt:lpstr>Heat Pump System Challenges</vt:lpstr>
      <vt:lpstr>Heat Pump System Challenges</vt:lpstr>
      <vt:lpstr>Heat Pump System Challenges</vt:lpstr>
      <vt:lpstr>Heat Pump Heating Emissions – Illinois</vt:lpstr>
      <vt:lpstr>Heat Pump Heating Emissions – Illinois</vt:lpstr>
      <vt:lpstr>Heat Pump System Challenges</vt:lpstr>
      <vt:lpstr>Heat Pump System Challenges</vt:lpstr>
      <vt:lpstr>Heat Pump System Challenges</vt:lpstr>
      <vt:lpstr>Heat Pump System Challenges</vt:lpstr>
      <vt:lpstr>Heat Pumps and Electrical Distribution</vt:lpstr>
      <vt:lpstr>Retrofitting Package Rooftop HPs</vt:lpstr>
      <vt:lpstr>Retrofitting Package Rooftop HPs</vt:lpstr>
      <vt:lpstr>Retrofitting Package Rooftop HPs</vt:lpstr>
      <vt:lpstr>Audience Question</vt:lpstr>
      <vt:lpstr>Field Study</vt:lpstr>
      <vt:lpstr>Field Study</vt:lpstr>
      <vt:lpstr>Field Study</vt:lpstr>
      <vt:lpstr>Inspiring Projects</vt:lpstr>
      <vt:lpstr>Where Can I Go for Information?</vt:lpstr>
      <vt:lpstr>Where Can I Go for Information?</vt:lpstr>
      <vt:lpstr>Where Can I Go for Information?</vt:lpstr>
      <vt:lpstr>Questions &amp; Key Takeaways</vt:lpstr>
      <vt:lpstr>Questions &amp; Survey</vt:lpstr>
      <vt:lpstr>Thank you for your time and attention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 P. Schroeder</dc:creator>
  <cp:lastModifiedBy>Henderson, Dane</cp:lastModifiedBy>
  <cp:revision>42</cp:revision>
  <cp:lastPrinted>2018-05-22T15:43:58Z</cp:lastPrinted>
  <dcterms:created xsi:type="dcterms:W3CDTF">2015-10-26T18:09:38Z</dcterms:created>
  <dcterms:modified xsi:type="dcterms:W3CDTF">2025-06-25T13:30:14Z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0x010100F92B1B02529FE94FBCCA4298C94176BE</vt:lpwstr>
  </property>
  <property fmtid="{D5CDD505-2E9C-101B-9397-08002B2CF9AE}" pid="3" name="MediaServiceImageTags">
    <vt:lpwstr/>
  </property>
</Properties>
</file>